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Lst>
  <p:sldSz cx="18288000" cy="10287000"/>
  <p:notesSz cx="6858000" cy="9144000"/>
  <p:embeddedFontLst>
    <p:embeddedFont>
      <p:font typeface="Squada One" charset="1" panose="02000000000000000000"/>
      <p:regular r:id="rId121"/>
    </p:embeddedFont>
    <p:embeddedFont>
      <p:font typeface="Varela Round" charset="1" panose="00000500000000000000"/>
      <p:regular r:id="rId122"/>
    </p:embeddedFont>
    <p:embeddedFont>
      <p:font typeface="Canva Sans Bold" charset="1" panose="020B0803030501040103"/>
      <p:regular r:id="rId123"/>
    </p:embeddedFont>
    <p:embeddedFont>
      <p:font typeface="XM Vahid Bold Italics" charset="1" panose="02000803090000090004"/>
      <p:regular r:id="rId124"/>
    </p:embeddedFont>
    <p:embeddedFont>
      <p:font typeface="XM Vahid Bold" charset="1" panose="02000803090000020004"/>
      <p:regular r:id="rId125"/>
    </p:embeddedFont>
    <p:embeddedFont>
      <p:font typeface="XM Vahid" charset="1" panose="02000503090000020004"/>
      <p:regular r:id="rId1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slides/slide111.xml" Type="http://schemas.openxmlformats.org/officeDocument/2006/relationships/slide"/><Relationship Id="rId117" Target="slides/slide112.xml" Type="http://schemas.openxmlformats.org/officeDocument/2006/relationships/slide"/><Relationship Id="rId118" Target="slides/slide113.xml" Type="http://schemas.openxmlformats.org/officeDocument/2006/relationships/slide"/><Relationship Id="rId119" Target="slides/slide114.xml" Type="http://schemas.openxmlformats.org/officeDocument/2006/relationships/slide"/><Relationship Id="rId12" Target="slides/slide7.xml" Type="http://schemas.openxmlformats.org/officeDocument/2006/relationships/slide"/><Relationship Id="rId120" Target="slides/slide115.xml" Type="http://schemas.openxmlformats.org/officeDocument/2006/relationships/slide"/><Relationship Id="rId121" Target="fonts/font121.fntdata" Type="http://schemas.openxmlformats.org/officeDocument/2006/relationships/font"/><Relationship Id="rId122" Target="fonts/font122.fntdata" Type="http://schemas.openxmlformats.org/officeDocument/2006/relationships/font"/><Relationship Id="rId123" Target="fonts/font123.fntdata" Type="http://schemas.openxmlformats.org/officeDocument/2006/relationships/font"/><Relationship Id="rId124" Target="fonts/font124.fntdata" Type="http://schemas.openxmlformats.org/officeDocument/2006/relationships/font"/><Relationship Id="rId125" Target="fonts/font125.fntdata" Type="http://schemas.openxmlformats.org/officeDocument/2006/relationships/font"/><Relationship Id="rId126" Target="fonts/font126.fntdata" Type="http://schemas.openxmlformats.org/officeDocument/2006/relationships/font"/><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5.png" Type="http://schemas.openxmlformats.org/officeDocument/2006/relationships/image"/></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6.png" Type="http://schemas.openxmlformats.org/officeDocument/2006/relationships/image"/></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8.png" Type="http://schemas.openxmlformats.org/officeDocument/2006/relationships/image"/></Relationships>
</file>

<file path=ppt/slides/_rels/slide1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9.png" Type="http://schemas.openxmlformats.org/officeDocument/2006/relationships/image"/></Relationships>
</file>

<file path=ppt/slides/_rels/slide1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4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jpeg" Type="http://schemas.openxmlformats.org/officeDocument/2006/relationships/image"/><Relationship Id="rId3" Target="../media/image72.jpe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8.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png" Type="http://schemas.openxmlformats.org/officeDocument/2006/relationships/image"/><Relationship Id="rId4" Target="../media/image81.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png" Type="http://schemas.openxmlformats.org/officeDocument/2006/relationships/image"/><Relationship Id="rId4" Target="../media/image87.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 Id="rId3" Target="../media/image93.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97.png" Type="http://schemas.openxmlformats.org/officeDocument/2006/relationships/image"/><Relationship Id="rId4" Target="../media/image98.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9.png" Type="http://schemas.openxmlformats.org/officeDocument/2006/relationships/image"/><Relationship Id="rId3" Target="../media/image100.png" Type="http://schemas.openxmlformats.org/officeDocument/2006/relationships/image"/><Relationship Id="rId4" Target="../media/image10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 Id="rId3" Target="../media/image103.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 Id="rId3" Target="../media/image105.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 Id="rId3" Target="../media/image107.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8.png" Type="http://schemas.openxmlformats.org/officeDocument/2006/relationships/image"/><Relationship Id="rId3" Target="../media/image109.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0.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3.png" Type="http://schemas.openxmlformats.org/officeDocument/2006/relationships/image"/><Relationship Id="rId3" Target="../media/image114.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5.png" Type="http://schemas.openxmlformats.org/officeDocument/2006/relationships/image"/><Relationship Id="rId3" Target="../media/image116.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7.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8.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9.png" Type="http://schemas.openxmlformats.org/officeDocument/2006/relationships/image"/><Relationship Id="rId3" Target="../media/image120.png" Type="http://schemas.openxmlformats.org/officeDocument/2006/relationships/image"/><Relationship Id="rId4" Target="../media/image121.pn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2.png" Type="http://schemas.openxmlformats.org/officeDocument/2006/relationships/image"/><Relationship Id="rId3" Target="../media/image123.png" Type="http://schemas.openxmlformats.org/officeDocument/2006/relationships/image"/><Relationship Id="rId4" Target="../media/image124.png" Type="http://schemas.openxmlformats.org/officeDocument/2006/relationships/image"/><Relationship Id="rId5" Target="../media/image125.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9.png" Type="http://schemas.openxmlformats.org/officeDocument/2006/relationships/image"/><Relationship Id="rId2" Target="../media/image120.png" Type="http://schemas.openxmlformats.org/officeDocument/2006/relationships/image"/><Relationship Id="rId3" Target="../media/image11.png" Type="http://schemas.openxmlformats.org/officeDocument/2006/relationships/image"/><Relationship Id="rId4" Target="../media/image20.png" Type="http://schemas.openxmlformats.org/officeDocument/2006/relationships/image"/><Relationship Id="rId5" Target="../media/image17.png" Type="http://schemas.openxmlformats.org/officeDocument/2006/relationships/image"/><Relationship Id="rId6" Target="../media/image14.png" Type="http://schemas.openxmlformats.org/officeDocument/2006/relationships/image"/><Relationship Id="rId7" Target="../media/image126.png" Type="http://schemas.openxmlformats.org/officeDocument/2006/relationships/image"/><Relationship Id="rId8" Target="../media/image127.png" Type="http://schemas.openxmlformats.org/officeDocument/2006/relationships/image"/><Relationship Id="rId9" Target="../media/image128.pn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1.png" Type="http://schemas.openxmlformats.org/officeDocument/2006/relationships/image"/><Relationship Id="rId3" Target="../media/image130.png" Type="http://schemas.openxmlformats.org/officeDocument/2006/relationships/image"/><Relationship Id="rId4" Target="../media/image131.png" Type="http://schemas.openxmlformats.org/officeDocument/2006/relationships/image"/><Relationship Id="rId5" Target="../media/image132.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3.png" Type="http://schemas.openxmlformats.org/officeDocument/2006/relationships/image"/><Relationship Id="rId3" Target="../media/image134.png" Type="http://schemas.openxmlformats.org/officeDocument/2006/relationships/image"/><Relationship Id="rId4" Target="../media/image135.png" Type="http://schemas.openxmlformats.org/officeDocument/2006/relationships/image"/><Relationship Id="rId5" Target="../media/image13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7.png" Type="http://schemas.openxmlformats.org/officeDocument/2006/relationships/image"/><Relationship Id="rId3" Target="../media/image138.png" Type="http://schemas.openxmlformats.org/officeDocument/2006/relationships/image"/><Relationship Id="rId4" Target="../media/image139.png" Type="http://schemas.openxmlformats.org/officeDocument/2006/relationships/image"/><Relationship Id="rId5" Target="../media/image140.pn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1.png" Type="http://schemas.openxmlformats.org/officeDocument/2006/relationships/image"/><Relationship Id="rId3" Target="../media/image142.png" Type="http://schemas.openxmlformats.org/officeDocument/2006/relationships/image"/><Relationship Id="rId4" Target="../media/image143.png" Type="http://schemas.openxmlformats.org/officeDocument/2006/relationships/image"/><Relationship Id="rId5" Target="../media/image144.pn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5.png" Type="http://schemas.openxmlformats.org/officeDocument/2006/relationships/image"/><Relationship Id="rId3" Target="../media/image146.pn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7.png" Type="http://schemas.openxmlformats.org/officeDocument/2006/relationships/image"/><Relationship Id="rId3" Target="../media/image148.png" Type="http://schemas.openxmlformats.org/officeDocument/2006/relationships/image"/><Relationship Id="rId4" Target="../media/image149.pn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0.png" Type="http://schemas.openxmlformats.org/officeDocument/2006/relationships/image"/><Relationship Id="rId3" Target="../media/image151.png" Type="http://schemas.openxmlformats.org/officeDocument/2006/relationships/image"/><Relationship Id="rId4" Target="../media/image152.pn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3.png" Type="http://schemas.openxmlformats.org/officeDocument/2006/relationships/image"/><Relationship Id="rId3" Target="../media/image154.pn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10" Target="https://ubuntu.com/download/desktop" TargetMode="External" Type="http://schemas.openxmlformats.org/officeDocument/2006/relationships/hyperlink"/><Relationship Id="rId2" Target="https://ubuntu.com/download/desktop" TargetMode="External" Type="http://schemas.openxmlformats.org/officeDocument/2006/relationships/hyperlink"/><Relationship Id="rId3" Target="https://ubuntu.com/download/desktop" TargetMode="External" Type="http://schemas.openxmlformats.org/officeDocument/2006/relationships/hyperlink"/><Relationship Id="rId4" Target="https://ubuntu.com/download/desktop" TargetMode="External" Type="http://schemas.openxmlformats.org/officeDocument/2006/relationships/hyperlink"/><Relationship Id="rId5" Target="https://ubuntu.com/download/desktop" TargetMode="External" Type="http://schemas.openxmlformats.org/officeDocument/2006/relationships/hyperlink"/><Relationship Id="rId6" Target="https://ubuntu.com/download/desktop" TargetMode="External" Type="http://schemas.openxmlformats.org/officeDocument/2006/relationships/hyperlink"/><Relationship Id="rId7" Target="https://ubuntu.com/download/desktop" TargetMode="External" Type="http://schemas.openxmlformats.org/officeDocument/2006/relationships/hyperlink"/><Relationship Id="rId8" Target="https://ubuntu.com/download/desktop" TargetMode="External" Type="http://schemas.openxmlformats.org/officeDocument/2006/relationships/hyperlink"/><Relationship Id="rId9" Target="https://ubuntu.com/download/desktop"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618109"/>
            <a:ext cx="16230600" cy="7267167"/>
            <a:chOff x="0" y="0"/>
            <a:chExt cx="4274726" cy="1913986"/>
          </a:xfrm>
        </p:grpSpPr>
        <p:sp>
          <p:nvSpPr>
            <p:cNvPr name="Freeform 3" id="3"/>
            <p:cNvSpPr/>
            <p:nvPr/>
          </p:nvSpPr>
          <p:spPr>
            <a:xfrm flipH="false" flipV="false" rot="0">
              <a:off x="0" y="0"/>
              <a:ext cx="4274726" cy="1913986"/>
            </a:xfrm>
            <a:custGeom>
              <a:avLst/>
              <a:gdLst/>
              <a:ahLst/>
              <a:cxnLst/>
              <a:rect r="r" b="b" t="t" l="l"/>
              <a:pathLst>
                <a:path h="1913986" w="4274726">
                  <a:moveTo>
                    <a:pt x="47700" y="0"/>
                  </a:moveTo>
                  <a:lnTo>
                    <a:pt x="4227026" y="0"/>
                  </a:lnTo>
                  <a:cubicBezTo>
                    <a:pt x="4239677" y="0"/>
                    <a:pt x="4251809" y="5025"/>
                    <a:pt x="4260755" y="13971"/>
                  </a:cubicBezTo>
                  <a:cubicBezTo>
                    <a:pt x="4269700" y="22916"/>
                    <a:pt x="4274726" y="35049"/>
                    <a:pt x="4274726" y="47700"/>
                  </a:cubicBezTo>
                  <a:lnTo>
                    <a:pt x="4274726" y="1866287"/>
                  </a:lnTo>
                  <a:cubicBezTo>
                    <a:pt x="4274726" y="1878938"/>
                    <a:pt x="4269700" y="1891070"/>
                    <a:pt x="4260755" y="1900016"/>
                  </a:cubicBezTo>
                  <a:cubicBezTo>
                    <a:pt x="4251809" y="1908961"/>
                    <a:pt x="4239677" y="1913986"/>
                    <a:pt x="4227026" y="1913986"/>
                  </a:cubicBezTo>
                  <a:lnTo>
                    <a:pt x="47700" y="1913986"/>
                  </a:lnTo>
                  <a:cubicBezTo>
                    <a:pt x="35049" y="1913986"/>
                    <a:pt x="22916" y="1908961"/>
                    <a:pt x="13971" y="1900016"/>
                  </a:cubicBezTo>
                  <a:cubicBezTo>
                    <a:pt x="5025" y="1891070"/>
                    <a:pt x="0" y="1878938"/>
                    <a:pt x="0" y="1866287"/>
                  </a:cubicBezTo>
                  <a:lnTo>
                    <a:pt x="0" y="47700"/>
                  </a:lnTo>
                  <a:cubicBezTo>
                    <a:pt x="0" y="35049"/>
                    <a:pt x="5025" y="22916"/>
                    <a:pt x="13971" y="13971"/>
                  </a:cubicBezTo>
                  <a:cubicBezTo>
                    <a:pt x="22916" y="5025"/>
                    <a:pt x="35049" y="0"/>
                    <a:pt x="47700" y="0"/>
                  </a:cubicBezTo>
                  <a:close/>
                </a:path>
              </a:pathLst>
            </a:custGeom>
            <a:gradFill rotWithShape="true">
              <a:gsLst>
                <a:gs pos="0">
                  <a:srgbClr val="8C52FF">
                    <a:alpha val="100000"/>
                  </a:srgbClr>
                </a:gs>
                <a:gs pos="100000">
                  <a:srgbClr val="5CE1E6">
                    <a:alpha val="100000"/>
                  </a:srgbClr>
                </a:gs>
              </a:gsLst>
              <a:lin ang="0"/>
            </a:gradFill>
          </p:spPr>
        </p:sp>
        <p:sp>
          <p:nvSpPr>
            <p:cNvPr name="TextBox 4" id="4"/>
            <p:cNvSpPr txBox="true"/>
            <p:nvPr/>
          </p:nvSpPr>
          <p:spPr>
            <a:xfrm>
              <a:off x="0" y="-38100"/>
              <a:ext cx="4274726" cy="195208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463631"/>
            <a:ext cx="16230600" cy="1737245"/>
            <a:chOff x="0" y="0"/>
            <a:chExt cx="4274726" cy="457546"/>
          </a:xfrm>
        </p:grpSpPr>
        <p:sp>
          <p:nvSpPr>
            <p:cNvPr name="Freeform 6" id="6"/>
            <p:cNvSpPr/>
            <p:nvPr/>
          </p:nvSpPr>
          <p:spPr>
            <a:xfrm flipH="false" flipV="false" rot="0">
              <a:off x="0" y="0"/>
              <a:ext cx="4274726" cy="457546"/>
            </a:xfrm>
            <a:custGeom>
              <a:avLst/>
              <a:gdLst/>
              <a:ahLst/>
              <a:cxnLst/>
              <a:rect r="r" b="b" t="t" l="l"/>
              <a:pathLst>
                <a:path h="457546" w="4274726">
                  <a:moveTo>
                    <a:pt x="47700" y="0"/>
                  </a:moveTo>
                  <a:lnTo>
                    <a:pt x="4227026" y="0"/>
                  </a:lnTo>
                  <a:cubicBezTo>
                    <a:pt x="4239677" y="0"/>
                    <a:pt x="4251809" y="5025"/>
                    <a:pt x="4260755" y="13971"/>
                  </a:cubicBezTo>
                  <a:cubicBezTo>
                    <a:pt x="4269700" y="22916"/>
                    <a:pt x="4274726" y="35049"/>
                    <a:pt x="4274726" y="47700"/>
                  </a:cubicBezTo>
                  <a:lnTo>
                    <a:pt x="4274726" y="409847"/>
                  </a:lnTo>
                  <a:cubicBezTo>
                    <a:pt x="4274726" y="422497"/>
                    <a:pt x="4269700" y="434630"/>
                    <a:pt x="4260755" y="443575"/>
                  </a:cubicBezTo>
                  <a:cubicBezTo>
                    <a:pt x="4251809" y="452521"/>
                    <a:pt x="4239677" y="457546"/>
                    <a:pt x="4227026" y="457546"/>
                  </a:cubicBezTo>
                  <a:lnTo>
                    <a:pt x="47700" y="457546"/>
                  </a:lnTo>
                  <a:cubicBezTo>
                    <a:pt x="35049" y="457546"/>
                    <a:pt x="22916" y="452521"/>
                    <a:pt x="13971" y="443575"/>
                  </a:cubicBezTo>
                  <a:cubicBezTo>
                    <a:pt x="5025" y="434630"/>
                    <a:pt x="0" y="422497"/>
                    <a:pt x="0" y="409847"/>
                  </a:cubicBezTo>
                  <a:lnTo>
                    <a:pt x="0" y="47700"/>
                  </a:lnTo>
                  <a:cubicBezTo>
                    <a:pt x="0" y="35049"/>
                    <a:pt x="5025" y="22916"/>
                    <a:pt x="13971" y="13971"/>
                  </a:cubicBezTo>
                  <a:cubicBezTo>
                    <a:pt x="22916" y="5025"/>
                    <a:pt x="35049" y="0"/>
                    <a:pt x="47700" y="0"/>
                  </a:cubicBezTo>
                  <a:close/>
                </a:path>
              </a:pathLst>
            </a:custGeom>
            <a:solidFill>
              <a:srgbClr val="FFFFFF"/>
            </a:solidFill>
          </p:spPr>
        </p:sp>
        <p:sp>
          <p:nvSpPr>
            <p:cNvPr name="TextBox 7" id="7"/>
            <p:cNvSpPr txBox="true"/>
            <p:nvPr/>
          </p:nvSpPr>
          <p:spPr>
            <a:xfrm>
              <a:off x="0" y="-38100"/>
              <a:ext cx="4274726" cy="495646"/>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4037529" y="463631"/>
            <a:ext cx="1889635" cy="1737245"/>
          </a:xfrm>
          <a:custGeom>
            <a:avLst/>
            <a:gdLst/>
            <a:ahLst/>
            <a:cxnLst/>
            <a:rect r="r" b="b" t="t" l="l"/>
            <a:pathLst>
              <a:path h="1737245" w="1889635">
                <a:moveTo>
                  <a:pt x="0" y="0"/>
                </a:moveTo>
                <a:lnTo>
                  <a:pt x="1889635" y="0"/>
                </a:lnTo>
                <a:lnTo>
                  <a:pt x="1889635" y="1737245"/>
                </a:lnTo>
                <a:lnTo>
                  <a:pt x="0" y="1737245"/>
                </a:lnTo>
                <a:lnTo>
                  <a:pt x="0" y="0"/>
                </a:lnTo>
                <a:close/>
              </a:path>
            </a:pathLst>
          </a:custGeom>
          <a:blipFill>
            <a:blip r:embed="rId2"/>
            <a:stretch>
              <a:fillRect l="0" t="0" r="0" b="0"/>
            </a:stretch>
          </a:blipFill>
        </p:spPr>
      </p:sp>
      <p:sp>
        <p:nvSpPr>
          <p:cNvPr name="Freeform 9" id="9"/>
          <p:cNvSpPr/>
          <p:nvPr/>
        </p:nvSpPr>
        <p:spPr>
          <a:xfrm flipH="false" flipV="false" rot="0">
            <a:off x="1880119" y="825611"/>
            <a:ext cx="3756982" cy="1013284"/>
          </a:xfrm>
          <a:custGeom>
            <a:avLst/>
            <a:gdLst/>
            <a:ahLst/>
            <a:cxnLst/>
            <a:rect r="r" b="b" t="t" l="l"/>
            <a:pathLst>
              <a:path h="1013284" w="3756982">
                <a:moveTo>
                  <a:pt x="0" y="0"/>
                </a:moveTo>
                <a:lnTo>
                  <a:pt x="3756982" y="0"/>
                </a:lnTo>
                <a:lnTo>
                  <a:pt x="3756982" y="1013284"/>
                </a:lnTo>
                <a:lnTo>
                  <a:pt x="0" y="1013284"/>
                </a:lnTo>
                <a:lnTo>
                  <a:pt x="0" y="0"/>
                </a:lnTo>
                <a:close/>
              </a:path>
            </a:pathLst>
          </a:custGeom>
          <a:blipFill>
            <a:blip r:embed="rId3"/>
            <a:stretch>
              <a:fillRect l="0" t="-126460" r="0" b="-144312"/>
            </a:stretch>
          </a:blipFill>
        </p:spPr>
      </p:sp>
      <p:sp>
        <p:nvSpPr>
          <p:cNvPr name="Freeform 10" id="10"/>
          <p:cNvSpPr/>
          <p:nvPr/>
        </p:nvSpPr>
        <p:spPr>
          <a:xfrm flipH="false" flipV="false" rot="0">
            <a:off x="10014651" y="255014"/>
            <a:ext cx="3830184" cy="2154478"/>
          </a:xfrm>
          <a:custGeom>
            <a:avLst/>
            <a:gdLst/>
            <a:ahLst/>
            <a:cxnLst/>
            <a:rect r="r" b="b" t="t" l="l"/>
            <a:pathLst>
              <a:path h="2154478" w="3830184">
                <a:moveTo>
                  <a:pt x="0" y="0"/>
                </a:moveTo>
                <a:lnTo>
                  <a:pt x="3830183" y="0"/>
                </a:lnTo>
                <a:lnTo>
                  <a:pt x="3830183" y="2154478"/>
                </a:lnTo>
                <a:lnTo>
                  <a:pt x="0" y="2154478"/>
                </a:lnTo>
                <a:lnTo>
                  <a:pt x="0" y="0"/>
                </a:lnTo>
                <a:close/>
              </a:path>
            </a:pathLst>
          </a:custGeom>
          <a:blipFill>
            <a:blip r:embed="rId4"/>
            <a:stretch>
              <a:fillRect l="0" t="0" r="0" b="0"/>
            </a:stretch>
          </a:blipFill>
        </p:spPr>
      </p:sp>
      <p:sp>
        <p:nvSpPr>
          <p:cNvPr name="TextBox 11" id="11"/>
          <p:cNvSpPr txBox="true"/>
          <p:nvPr/>
        </p:nvSpPr>
        <p:spPr>
          <a:xfrm rot="0">
            <a:off x="1880119" y="4129860"/>
            <a:ext cx="14527761" cy="4805641"/>
          </a:xfrm>
          <a:prstGeom prst="rect">
            <a:avLst/>
          </a:prstGeom>
        </p:spPr>
        <p:txBody>
          <a:bodyPr anchor="t" rtlCol="false" tIns="0" lIns="0" bIns="0" rIns="0">
            <a:spAutoFit/>
          </a:bodyPr>
          <a:lstStyle/>
          <a:p>
            <a:pPr algn="l">
              <a:lnSpc>
                <a:spcPts val="12079"/>
              </a:lnSpc>
            </a:pPr>
            <a:r>
              <a:rPr lang="en-US" sz="15099">
                <a:solidFill>
                  <a:srgbClr val="FFFFFF"/>
                </a:solidFill>
                <a:latin typeface="Squada One"/>
                <a:ea typeface="Squada One"/>
                <a:cs typeface="Squada One"/>
                <a:sym typeface="Squada One"/>
              </a:rPr>
              <a:t>MALWARE ANALYSIS AND PREVENTION STRATEGY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440615"/>
            <a:ext cx="9664630" cy="2817685"/>
            <a:chOff x="0" y="0"/>
            <a:chExt cx="2545417" cy="742106"/>
          </a:xfrm>
        </p:grpSpPr>
        <p:sp>
          <p:nvSpPr>
            <p:cNvPr name="Freeform 12" id="12"/>
            <p:cNvSpPr/>
            <p:nvPr/>
          </p:nvSpPr>
          <p:spPr>
            <a:xfrm flipH="false" flipV="false" rot="0">
              <a:off x="0" y="0"/>
              <a:ext cx="2545417" cy="742106"/>
            </a:xfrm>
            <a:custGeom>
              <a:avLst/>
              <a:gdLst/>
              <a:ahLst/>
              <a:cxnLst/>
              <a:rect r="r" b="b" t="t" l="l"/>
              <a:pathLst>
                <a:path h="742106" w="2545417">
                  <a:moveTo>
                    <a:pt x="80106" y="0"/>
                  </a:moveTo>
                  <a:lnTo>
                    <a:pt x="2465311" y="0"/>
                  </a:lnTo>
                  <a:cubicBezTo>
                    <a:pt x="2509552" y="0"/>
                    <a:pt x="2545417" y="35865"/>
                    <a:pt x="2545417" y="80106"/>
                  </a:cubicBezTo>
                  <a:lnTo>
                    <a:pt x="2545417" y="662001"/>
                  </a:lnTo>
                  <a:cubicBezTo>
                    <a:pt x="2545417" y="683246"/>
                    <a:pt x="2536977" y="703621"/>
                    <a:pt x="2521955" y="718644"/>
                  </a:cubicBezTo>
                  <a:cubicBezTo>
                    <a:pt x="2506932" y="733667"/>
                    <a:pt x="2486557" y="742106"/>
                    <a:pt x="2465311" y="742106"/>
                  </a:cubicBezTo>
                  <a:lnTo>
                    <a:pt x="80106" y="742106"/>
                  </a:lnTo>
                  <a:cubicBezTo>
                    <a:pt x="35865" y="742106"/>
                    <a:pt x="0" y="706242"/>
                    <a:pt x="0" y="662001"/>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78020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63202" y="6577469"/>
            <a:ext cx="9019560" cy="2431239"/>
            <a:chOff x="0" y="0"/>
            <a:chExt cx="2375522" cy="640326"/>
          </a:xfrm>
        </p:grpSpPr>
        <p:sp>
          <p:nvSpPr>
            <p:cNvPr name="Freeform 15" id="15"/>
            <p:cNvSpPr/>
            <p:nvPr/>
          </p:nvSpPr>
          <p:spPr>
            <a:xfrm flipH="false" flipV="false" rot="0">
              <a:off x="0" y="0"/>
              <a:ext cx="2375522" cy="640326"/>
            </a:xfrm>
            <a:custGeom>
              <a:avLst/>
              <a:gdLst/>
              <a:ahLst/>
              <a:cxnLst/>
              <a:rect r="r" b="b" t="t" l="l"/>
              <a:pathLst>
                <a:path h="640326" w="2375522">
                  <a:moveTo>
                    <a:pt x="85835" y="0"/>
                  </a:moveTo>
                  <a:lnTo>
                    <a:pt x="2289687" y="0"/>
                  </a:lnTo>
                  <a:cubicBezTo>
                    <a:pt x="2337092" y="0"/>
                    <a:pt x="2375522" y="38430"/>
                    <a:pt x="2375522" y="85835"/>
                  </a:cubicBezTo>
                  <a:lnTo>
                    <a:pt x="2375522" y="554492"/>
                  </a:lnTo>
                  <a:cubicBezTo>
                    <a:pt x="2375522" y="577256"/>
                    <a:pt x="2366479" y="599089"/>
                    <a:pt x="2350382" y="615186"/>
                  </a:cubicBezTo>
                  <a:cubicBezTo>
                    <a:pt x="2334284" y="631283"/>
                    <a:pt x="2312452" y="640326"/>
                    <a:pt x="2289687" y="640326"/>
                  </a:cubicBezTo>
                  <a:lnTo>
                    <a:pt x="85835" y="640326"/>
                  </a:lnTo>
                  <a:cubicBezTo>
                    <a:pt x="38430" y="640326"/>
                    <a:pt x="0" y="601897"/>
                    <a:pt x="0" y="554492"/>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67842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2195428" y="676942"/>
            <a:ext cx="5900528" cy="5900528"/>
          </a:xfrm>
          <a:custGeom>
            <a:avLst/>
            <a:gdLst/>
            <a:ahLst/>
            <a:cxnLst/>
            <a:rect r="r" b="b" t="t" l="l"/>
            <a:pathLst>
              <a:path h="5900528" w="5900528">
                <a:moveTo>
                  <a:pt x="0" y="0"/>
                </a:moveTo>
                <a:lnTo>
                  <a:pt x="5900528" y="0"/>
                </a:lnTo>
                <a:lnTo>
                  <a:pt x="5900528" y="5900527"/>
                </a:lnTo>
                <a:lnTo>
                  <a:pt x="0" y="5900527"/>
                </a:lnTo>
                <a:lnTo>
                  <a:pt x="0" y="0"/>
                </a:lnTo>
                <a:close/>
              </a:path>
            </a:pathLst>
          </a:custGeom>
          <a:blipFill>
            <a:blip r:embed="rId2"/>
            <a:stretch>
              <a:fillRect l="0" t="0" r="0" b="0"/>
            </a:stretch>
          </a:blipFill>
        </p:spPr>
      </p:sp>
      <p:sp>
        <p:nvSpPr>
          <p:cNvPr name="Freeform 18" id="18"/>
          <p:cNvSpPr/>
          <p:nvPr/>
        </p:nvSpPr>
        <p:spPr>
          <a:xfrm flipH="false" flipV="false" rot="0">
            <a:off x="2970211" y="6155500"/>
            <a:ext cx="1455062" cy="1455062"/>
          </a:xfrm>
          <a:custGeom>
            <a:avLst/>
            <a:gdLst/>
            <a:ahLst/>
            <a:cxnLst/>
            <a:rect r="r" b="b" t="t" l="l"/>
            <a:pathLst>
              <a:path h="1455062" w="1455062">
                <a:moveTo>
                  <a:pt x="0" y="0"/>
                </a:moveTo>
                <a:lnTo>
                  <a:pt x="1455062" y="0"/>
                </a:lnTo>
                <a:lnTo>
                  <a:pt x="1455062" y="1455061"/>
                </a:lnTo>
                <a:lnTo>
                  <a:pt x="0" y="1455061"/>
                </a:lnTo>
                <a:lnTo>
                  <a:pt x="0" y="0"/>
                </a:lnTo>
                <a:close/>
              </a:path>
            </a:pathLst>
          </a:custGeom>
          <a:blipFill>
            <a:blip r:embed="rId3"/>
            <a:stretch>
              <a:fillRect l="0" t="0" r="0" b="0"/>
            </a:stretch>
          </a:blipFill>
        </p:spPr>
      </p:sp>
      <p:sp>
        <p:nvSpPr>
          <p:cNvPr name="Freeform 19" id="19"/>
          <p:cNvSpPr/>
          <p:nvPr/>
        </p:nvSpPr>
        <p:spPr>
          <a:xfrm flipH="false" flipV="false" rot="0">
            <a:off x="11137477" y="7901443"/>
            <a:ext cx="1356857" cy="1356857"/>
          </a:xfrm>
          <a:custGeom>
            <a:avLst/>
            <a:gdLst/>
            <a:ahLst/>
            <a:cxnLst/>
            <a:rect r="r" b="b" t="t" l="l"/>
            <a:pathLst>
              <a:path h="1356857" w="1356857">
                <a:moveTo>
                  <a:pt x="0" y="0"/>
                </a:moveTo>
                <a:lnTo>
                  <a:pt x="1356857" y="0"/>
                </a:lnTo>
                <a:lnTo>
                  <a:pt x="1356857" y="1356857"/>
                </a:lnTo>
                <a:lnTo>
                  <a:pt x="0" y="1356857"/>
                </a:lnTo>
                <a:lnTo>
                  <a:pt x="0" y="0"/>
                </a:lnTo>
                <a:close/>
              </a:path>
            </a:pathLst>
          </a:custGeom>
          <a:blipFill>
            <a:blip r:embed="rId4"/>
            <a:stretch>
              <a:fillRect l="0" t="0" r="0" b="0"/>
            </a:stretch>
          </a:blipFill>
        </p:spPr>
      </p:sp>
      <p:sp>
        <p:nvSpPr>
          <p:cNvPr name="TextBox 20" id="20"/>
          <p:cNvSpPr txBox="true"/>
          <p:nvPr/>
        </p:nvSpPr>
        <p:spPr>
          <a:xfrm rot="0">
            <a:off x="1992721" y="1562100"/>
            <a:ext cx="8922396"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Ransomware</a:t>
            </a:r>
          </a:p>
        </p:txBody>
      </p:sp>
      <p:sp>
        <p:nvSpPr>
          <p:cNvPr name="TextBox 21" id="21"/>
          <p:cNvSpPr txBox="true"/>
          <p:nvPr/>
        </p:nvSpPr>
        <p:spPr>
          <a:xfrm rot="0">
            <a:off x="2652442" y="3827226"/>
            <a:ext cx="9542987" cy="2153124"/>
          </a:xfrm>
          <a:prstGeom prst="rect">
            <a:avLst/>
          </a:prstGeom>
        </p:spPr>
        <p:txBody>
          <a:bodyPr anchor="t" rtlCol="false" tIns="0" lIns="0" bIns="0" rIns="0">
            <a:spAutoFit/>
          </a:bodyPr>
          <a:lstStyle/>
          <a:p>
            <a:pPr algn="l">
              <a:lnSpc>
                <a:spcPts val="5748"/>
              </a:lnSpc>
              <a:spcBef>
                <a:spcPct val="0"/>
              </a:spcBef>
            </a:pPr>
            <a:r>
              <a:rPr lang="en-US" sz="4106">
                <a:solidFill>
                  <a:srgbClr val="000000"/>
                </a:solidFill>
                <a:latin typeface="Varela Round"/>
                <a:ea typeface="Varela Round"/>
                <a:cs typeface="Varela Round"/>
                <a:sym typeface="Varela Round"/>
              </a:rPr>
              <a:t>Malware that encrypts a victim's data and demands a ransom payment to restore access. </a:t>
            </a:r>
          </a:p>
        </p:txBody>
      </p:sp>
      <p:sp>
        <p:nvSpPr>
          <p:cNvPr name="TextBox 22" id="22"/>
          <p:cNvSpPr txBox="true"/>
          <p:nvPr/>
        </p:nvSpPr>
        <p:spPr>
          <a:xfrm rot="0">
            <a:off x="4204697" y="6797306"/>
            <a:ext cx="7611209" cy="6559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Data loss or financial extortion</a:t>
            </a:r>
          </a:p>
        </p:txBody>
      </p:sp>
      <p:sp>
        <p:nvSpPr>
          <p:cNvPr name="TextBox 23" id="23"/>
          <p:cNvSpPr txBox="true"/>
          <p:nvPr/>
        </p:nvSpPr>
        <p:spPr>
          <a:xfrm rot="0">
            <a:off x="3880802" y="7735939"/>
            <a:ext cx="8184360" cy="1099821"/>
          </a:xfrm>
          <a:prstGeom prst="rect">
            <a:avLst/>
          </a:prstGeom>
        </p:spPr>
        <p:txBody>
          <a:bodyPr anchor="t" rtlCol="false" tIns="0" lIns="0" bIns="0" rIns="0">
            <a:spAutoFit/>
          </a:bodyPr>
          <a:lstStyle/>
          <a:p>
            <a:pPr algn="l">
              <a:lnSpc>
                <a:spcPts val="4479"/>
              </a:lnSpc>
              <a:spcBef>
                <a:spcPct val="0"/>
              </a:spcBef>
            </a:pPr>
            <a:r>
              <a:rPr lang="en-US" sz="3199">
                <a:solidFill>
                  <a:srgbClr val="000000"/>
                </a:solidFill>
                <a:latin typeface="Varela Round"/>
                <a:ea typeface="Varela Round"/>
                <a:cs typeface="Varela Round"/>
                <a:sym typeface="Varela Round"/>
              </a:rPr>
              <a:t>Disruption of businesses, hospitals, or government services</a:t>
            </a:r>
          </a:p>
        </p:txBody>
      </p:sp>
    </p:spTree>
  </p:cSld>
  <p:clrMapOvr>
    <a:masterClrMapping/>
  </p:clrMapOvr>
</p:sld>
</file>

<file path=ppt/slides/slide10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20264" y="2891124"/>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
        <p:nvSpPr>
          <p:cNvPr name="TextBox 9" id="9"/>
          <p:cNvSpPr txBox="true"/>
          <p:nvPr/>
        </p:nvSpPr>
        <p:spPr>
          <a:xfrm rot="0">
            <a:off x="-3104253" y="3000845"/>
            <a:ext cx="13919531" cy="1455420"/>
          </a:xfrm>
          <a:prstGeom prst="rect">
            <a:avLst/>
          </a:prstGeom>
        </p:spPr>
        <p:txBody>
          <a:bodyPr anchor="t" rtlCol="false" tIns="0" lIns="0" bIns="0" rIns="0">
            <a:spAutoFit/>
          </a:bodyPr>
          <a:lstStyle/>
          <a:p>
            <a:pPr algn="ctr">
              <a:lnSpc>
                <a:spcPts val="5880"/>
              </a:lnSpc>
            </a:pPr>
            <a:r>
              <a:rPr lang="en-US" b="true" sz="4200" i="true" spc="-67">
                <a:solidFill>
                  <a:srgbClr val="000000"/>
                </a:solidFill>
                <a:latin typeface="XM Vahid Bold Italics"/>
                <a:ea typeface="XM Vahid Bold Italics"/>
                <a:cs typeface="XM Vahid Bold Italics"/>
                <a:sym typeface="XM Vahid Bold Italics"/>
              </a:rPr>
              <a:t>Installing Ubuntu</a:t>
            </a:r>
          </a:p>
          <a:p>
            <a:pPr algn="ctr">
              <a:lnSpc>
                <a:spcPts val="5880"/>
              </a:lnSpc>
            </a:pPr>
          </a:p>
        </p:txBody>
      </p:sp>
      <p:sp>
        <p:nvSpPr>
          <p:cNvPr name="TextBox 10" id="10"/>
          <p:cNvSpPr txBox="true"/>
          <p:nvPr/>
        </p:nvSpPr>
        <p:spPr>
          <a:xfrm rot="0">
            <a:off x="-946059" y="4163060"/>
            <a:ext cx="13919531" cy="570865"/>
          </a:xfrm>
          <a:prstGeom prst="rect">
            <a:avLst/>
          </a:prstGeom>
        </p:spPr>
        <p:txBody>
          <a:bodyPr anchor="t" rtlCol="false" tIns="0" lIns="0" bIns="0" rIns="0">
            <a:spAutoFit/>
          </a:bodyPr>
          <a:lstStyle/>
          <a:p>
            <a:pPr algn="ctr">
              <a:lnSpc>
                <a:spcPts val="4760"/>
              </a:lnSpc>
            </a:pPr>
            <a:r>
              <a:rPr lang="en-US" b="true" sz="3400">
                <a:solidFill>
                  <a:srgbClr val="000000"/>
                </a:solidFill>
                <a:latin typeface="XM Vahid Bold"/>
                <a:ea typeface="XM Vahid Bold"/>
                <a:cs typeface="XM Vahid Bold"/>
                <a:sym typeface="XM Vahid Bold"/>
              </a:rPr>
              <a:t>Boot the VM and launch the graphical installer</a:t>
            </a:r>
          </a:p>
        </p:txBody>
      </p:sp>
      <p:sp>
        <p:nvSpPr>
          <p:cNvPr name="TextBox 11" id="11"/>
          <p:cNvSpPr txBox="true"/>
          <p:nvPr/>
        </p:nvSpPr>
        <p:spPr>
          <a:xfrm rot="0">
            <a:off x="1110837" y="5076825"/>
            <a:ext cx="16766708" cy="1216025"/>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Follow the installation prompts to select a language keyboard layout and configure the system</a:t>
            </a:r>
          </a:p>
        </p:txBody>
      </p:sp>
      <p:sp>
        <p:nvSpPr>
          <p:cNvPr name="TextBox 12" id="12"/>
          <p:cNvSpPr txBox="true"/>
          <p:nvPr/>
        </p:nvSpPr>
        <p:spPr>
          <a:xfrm rot="0">
            <a:off x="1544702" y="6341532"/>
            <a:ext cx="13598922" cy="596900"/>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Set up the user account and hostname, then complete the installation</a:t>
            </a:r>
          </a:p>
        </p:txBody>
      </p:sp>
      <p:sp>
        <p:nvSpPr>
          <p:cNvPr name="TextBox 13" id="13"/>
          <p:cNvSpPr txBox="true"/>
          <p:nvPr/>
        </p:nvSpPr>
        <p:spPr>
          <a:xfrm rot="0">
            <a:off x="-2203080" y="7548032"/>
            <a:ext cx="15924758" cy="570865"/>
          </a:xfrm>
          <a:prstGeom prst="rect">
            <a:avLst/>
          </a:prstGeom>
        </p:spPr>
        <p:txBody>
          <a:bodyPr anchor="t" rtlCol="false" tIns="0" lIns="0" bIns="0" rIns="0">
            <a:spAutoFit/>
          </a:bodyPr>
          <a:lstStyle/>
          <a:p>
            <a:pPr algn="ctr">
              <a:lnSpc>
                <a:spcPts val="4760"/>
              </a:lnSpc>
            </a:pPr>
            <a:r>
              <a:rPr lang="en-US" b="true" sz="3400">
                <a:solidFill>
                  <a:srgbClr val="000000"/>
                </a:solidFill>
                <a:latin typeface="XM Vahid Bold"/>
                <a:ea typeface="XM Vahid Bold"/>
                <a:cs typeface="XM Vahid Bold"/>
                <a:sym typeface="XM Vahid Bold"/>
              </a:rPr>
              <a:t>Restart the VM and log in to finish the setup</a:t>
            </a:r>
          </a:p>
        </p:txBody>
      </p:sp>
    </p:spTree>
  </p:cSld>
  <p:clrMapOvr>
    <a:masterClrMapping/>
  </p:clrMapOvr>
</p:sld>
</file>

<file path=ppt/slides/slide10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99189" y="2891124"/>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
        <p:nvSpPr>
          <p:cNvPr name="TextBox 9" id="9"/>
          <p:cNvSpPr txBox="true"/>
          <p:nvPr/>
        </p:nvSpPr>
        <p:spPr>
          <a:xfrm rot="0">
            <a:off x="-1770271" y="2986088"/>
            <a:ext cx="13919531" cy="1490980"/>
          </a:xfrm>
          <a:prstGeom prst="rect">
            <a:avLst/>
          </a:prstGeom>
        </p:spPr>
        <p:txBody>
          <a:bodyPr anchor="t" rtlCol="false" tIns="0" lIns="0" bIns="0" rIns="0">
            <a:spAutoFit/>
          </a:bodyPr>
          <a:lstStyle/>
          <a:p>
            <a:pPr algn="ctr">
              <a:lnSpc>
                <a:spcPts val="6019"/>
              </a:lnSpc>
            </a:pPr>
            <a:r>
              <a:rPr lang="en-US" b="true" sz="4299" i="true" spc="-68">
                <a:solidFill>
                  <a:srgbClr val="000000"/>
                </a:solidFill>
                <a:latin typeface="XM Vahid Bold Italics"/>
                <a:ea typeface="XM Vahid Bold Italics"/>
                <a:cs typeface="XM Vahid Bold Italics"/>
                <a:sym typeface="XM Vahid Bold Italics"/>
              </a:rPr>
              <a:t>Post-Installation Configuration</a:t>
            </a:r>
          </a:p>
          <a:p>
            <a:pPr algn="ctr">
              <a:lnSpc>
                <a:spcPts val="6019"/>
              </a:lnSpc>
            </a:pPr>
          </a:p>
        </p:txBody>
      </p:sp>
      <p:sp>
        <p:nvSpPr>
          <p:cNvPr name="TextBox 10" id="10"/>
          <p:cNvSpPr txBox="true"/>
          <p:nvPr/>
        </p:nvSpPr>
        <p:spPr>
          <a:xfrm rot="0">
            <a:off x="1110837" y="4052250"/>
            <a:ext cx="16356613" cy="537845"/>
          </a:xfrm>
          <a:prstGeom prst="rect">
            <a:avLst/>
          </a:prstGeom>
        </p:spPr>
        <p:txBody>
          <a:bodyPr anchor="t" rtlCol="false" tIns="0" lIns="0" bIns="0" rIns="0">
            <a:spAutoFit/>
          </a:bodyPr>
          <a:lstStyle/>
          <a:p>
            <a:pPr algn="ctr">
              <a:lnSpc>
                <a:spcPts val="4480"/>
              </a:lnSpc>
            </a:pPr>
            <a:r>
              <a:rPr lang="en-US" b="true" sz="3200">
                <a:solidFill>
                  <a:srgbClr val="000000"/>
                </a:solidFill>
                <a:latin typeface="XM Vahid Bold"/>
                <a:ea typeface="XM Vahid Bold"/>
                <a:cs typeface="XM Vahid Bold"/>
                <a:sym typeface="XM Vahid Bold"/>
              </a:rPr>
              <a:t>mounte the Guest Additions CD image and ran the installation script from the terminal</a:t>
            </a:r>
          </a:p>
        </p:txBody>
      </p:sp>
      <p:sp>
        <p:nvSpPr>
          <p:cNvPr name="TextBox 11" id="11"/>
          <p:cNvSpPr txBox="true"/>
          <p:nvPr/>
        </p:nvSpPr>
        <p:spPr>
          <a:xfrm rot="0">
            <a:off x="1110837" y="5076825"/>
            <a:ext cx="16766708" cy="596900"/>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sudo ./VBoxLinuxAdditions.run</a:t>
            </a:r>
          </a:p>
        </p:txBody>
      </p:sp>
      <p:sp>
        <p:nvSpPr>
          <p:cNvPr name="TextBox 12" id="12"/>
          <p:cNvSpPr txBox="true"/>
          <p:nvPr/>
        </p:nvSpPr>
        <p:spPr>
          <a:xfrm rot="0">
            <a:off x="1502155" y="6341532"/>
            <a:ext cx="4038302" cy="596900"/>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Update the System :</a:t>
            </a:r>
          </a:p>
        </p:txBody>
      </p:sp>
      <p:sp>
        <p:nvSpPr>
          <p:cNvPr name="TextBox 13" id="13"/>
          <p:cNvSpPr txBox="true"/>
          <p:nvPr/>
        </p:nvSpPr>
        <p:spPr>
          <a:xfrm rot="0">
            <a:off x="-667171" y="7548032"/>
            <a:ext cx="15924758" cy="570865"/>
          </a:xfrm>
          <a:prstGeom prst="rect">
            <a:avLst/>
          </a:prstGeom>
        </p:spPr>
        <p:txBody>
          <a:bodyPr anchor="t" rtlCol="false" tIns="0" lIns="0" bIns="0" rIns="0">
            <a:spAutoFit/>
          </a:bodyPr>
          <a:lstStyle/>
          <a:p>
            <a:pPr algn="ctr">
              <a:lnSpc>
                <a:spcPts val="4760"/>
              </a:lnSpc>
            </a:pPr>
            <a:r>
              <a:rPr lang="en-US" b="true" sz="3400">
                <a:solidFill>
                  <a:srgbClr val="000000"/>
                </a:solidFill>
                <a:latin typeface="XM Vahid Bold"/>
                <a:ea typeface="XM Vahid Bold"/>
                <a:cs typeface="XM Vahid Bold"/>
                <a:sym typeface="XM Vahid Bold"/>
              </a:rPr>
              <a:t>Keeping the system updated is crucial, so I ran</a:t>
            </a:r>
          </a:p>
        </p:txBody>
      </p:sp>
      <p:sp>
        <p:nvSpPr>
          <p:cNvPr name="TextBox 14" id="14"/>
          <p:cNvSpPr txBox="true"/>
          <p:nvPr/>
        </p:nvSpPr>
        <p:spPr>
          <a:xfrm rot="0">
            <a:off x="-1154588" y="8614197"/>
            <a:ext cx="15924758" cy="570865"/>
          </a:xfrm>
          <a:prstGeom prst="rect">
            <a:avLst/>
          </a:prstGeom>
        </p:spPr>
        <p:txBody>
          <a:bodyPr anchor="t" rtlCol="false" tIns="0" lIns="0" bIns="0" rIns="0">
            <a:spAutoFit/>
          </a:bodyPr>
          <a:lstStyle/>
          <a:p>
            <a:pPr algn="ctr">
              <a:lnSpc>
                <a:spcPts val="4760"/>
              </a:lnSpc>
            </a:pPr>
            <a:r>
              <a:rPr lang="en-US" b="true" sz="3400">
                <a:solidFill>
                  <a:srgbClr val="000000"/>
                </a:solidFill>
                <a:latin typeface="XM Vahid Bold"/>
                <a:ea typeface="XM Vahid Bold"/>
                <a:cs typeface="XM Vahid Bold"/>
                <a:sym typeface="XM Vahid Bold"/>
              </a:rPr>
              <a:t>sudo apt update &amp;&amp; sudo apt full-upgrade</a:t>
            </a:r>
          </a:p>
        </p:txBody>
      </p:sp>
    </p:spTree>
  </p:cSld>
  <p:clrMapOvr>
    <a:masterClrMapping/>
  </p:clrMapOvr>
</p:sld>
</file>

<file path=ppt/slides/slide10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99189" y="2891124"/>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
        <p:nvSpPr>
          <p:cNvPr name="TextBox 9" id="9"/>
          <p:cNvSpPr txBox="true"/>
          <p:nvPr/>
        </p:nvSpPr>
        <p:spPr>
          <a:xfrm rot="0">
            <a:off x="-3155560" y="3100070"/>
            <a:ext cx="13919531" cy="1490980"/>
          </a:xfrm>
          <a:prstGeom prst="rect">
            <a:avLst/>
          </a:prstGeom>
        </p:spPr>
        <p:txBody>
          <a:bodyPr anchor="t" rtlCol="false" tIns="0" lIns="0" bIns="0" rIns="0">
            <a:spAutoFit/>
          </a:bodyPr>
          <a:lstStyle/>
          <a:p>
            <a:pPr algn="ctr">
              <a:lnSpc>
                <a:spcPts val="6019"/>
              </a:lnSpc>
            </a:pPr>
            <a:r>
              <a:rPr lang="en-US" b="true" sz="4299" i="true" spc="-68">
                <a:solidFill>
                  <a:srgbClr val="000000"/>
                </a:solidFill>
                <a:latin typeface="XM Vahid Bold Italics"/>
                <a:ea typeface="XM Vahid Bold Italics"/>
                <a:cs typeface="XM Vahid Bold Italics"/>
                <a:sym typeface="XM Vahid Bold Italics"/>
              </a:rPr>
              <a:t>Splunk Installation</a:t>
            </a:r>
          </a:p>
          <a:p>
            <a:pPr algn="ctr">
              <a:lnSpc>
                <a:spcPts val="6019"/>
              </a:lnSpc>
            </a:pPr>
          </a:p>
        </p:txBody>
      </p:sp>
      <p:sp>
        <p:nvSpPr>
          <p:cNvPr name="TextBox 10" id="10"/>
          <p:cNvSpPr txBox="true"/>
          <p:nvPr/>
        </p:nvSpPr>
        <p:spPr>
          <a:xfrm rot="0">
            <a:off x="-883098" y="4052250"/>
            <a:ext cx="16356613" cy="537845"/>
          </a:xfrm>
          <a:prstGeom prst="rect">
            <a:avLst/>
          </a:prstGeom>
        </p:spPr>
        <p:txBody>
          <a:bodyPr anchor="t" rtlCol="false" tIns="0" lIns="0" bIns="0" rIns="0">
            <a:spAutoFit/>
          </a:bodyPr>
          <a:lstStyle/>
          <a:p>
            <a:pPr algn="ctr">
              <a:lnSpc>
                <a:spcPts val="4480"/>
              </a:lnSpc>
            </a:pPr>
            <a:r>
              <a:rPr lang="en-US" b="true" sz="3200">
                <a:solidFill>
                  <a:srgbClr val="000000"/>
                </a:solidFill>
                <a:latin typeface="XM Vahid Bold"/>
                <a:ea typeface="XM Vahid Bold"/>
                <a:cs typeface="XM Vahid Bold"/>
                <a:sym typeface="XM Vahid Bold"/>
              </a:rPr>
              <a:t>downloaded the .deb package for Splunk Enterprise</a:t>
            </a:r>
          </a:p>
        </p:txBody>
      </p:sp>
      <p:sp>
        <p:nvSpPr>
          <p:cNvPr name="TextBox 11" id="11"/>
          <p:cNvSpPr txBox="true"/>
          <p:nvPr/>
        </p:nvSpPr>
        <p:spPr>
          <a:xfrm rot="0">
            <a:off x="-4071169" y="4524375"/>
            <a:ext cx="16766708" cy="1216025"/>
          </a:xfrm>
          <a:prstGeom prst="rect">
            <a:avLst/>
          </a:prstGeom>
        </p:spPr>
        <p:txBody>
          <a:bodyPr anchor="t" rtlCol="false" tIns="0" lIns="0" bIns="0" rIns="0">
            <a:spAutoFit/>
          </a:bodyPr>
          <a:lstStyle/>
          <a:p>
            <a:pPr algn="ctr">
              <a:lnSpc>
                <a:spcPts val="4900"/>
              </a:lnSpc>
            </a:pPr>
            <a:r>
              <a:rPr lang="en-US" sz="3500" b="true">
                <a:solidFill>
                  <a:srgbClr val="000000"/>
                </a:solidFill>
                <a:latin typeface="XM Vahid Bold"/>
                <a:ea typeface="XM Vahid Bold"/>
                <a:cs typeface="XM Vahid Bold"/>
                <a:sym typeface="XM Vahid Bold"/>
              </a:rPr>
              <a:t>Installing Splunk on Ubuntu</a:t>
            </a:r>
          </a:p>
          <a:p>
            <a:pPr algn="ctr">
              <a:lnSpc>
                <a:spcPts val="4900"/>
              </a:lnSpc>
            </a:pPr>
          </a:p>
        </p:txBody>
      </p:sp>
      <p:sp>
        <p:nvSpPr>
          <p:cNvPr name="TextBox 12" id="12"/>
          <p:cNvSpPr txBox="true"/>
          <p:nvPr/>
        </p:nvSpPr>
        <p:spPr>
          <a:xfrm rot="0">
            <a:off x="0" y="5143500"/>
            <a:ext cx="15473514" cy="596900"/>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I opened the terminal and installed curl, which Splunk requires</a:t>
            </a:r>
          </a:p>
        </p:txBody>
      </p:sp>
      <p:sp>
        <p:nvSpPr>
          <p:cNvPr name="TextBox 13" id="13"/>
          <p:cNvSpPr txBox="true"/>
          <p:nvPr/>
        </p:nvSpPr>
        <p:spPr>
          <a:xfrm rot="0">
            <a:off x="-1231548" y="5683250"/>
            <a:ext cx="15924758" cy="570865"/>
          </a:xfrm>
          <a:prstGeom prst="rect">
            <a:avLst/>
          </a:prstGeom>
        </p:spPr>
        <p:txBody>
          <a:bodyPr anchor="t" rtlCol="false" tIns="0" lIns="0" bIns="0" rIns="0">
            <a:spAutoFit/>
          </a:bodyPr>
          <a:lstStyle/>
          <a:p>
            <a:pPr algn="ctr">
              <a:lnSpc>
                <a:spcPts val="4760"/>
              </a:lnSpc>
            </a:pPr>
            <a:r>
              <a:rPr lang="en-US" b="true" sz="3400">
                <a:solidFill>
                  <a:srgbClr val="000000"/>
                </a:solidFill>
                <a:latin typeface="XM Vahid Bold"/>
                <a:ea typeface="XM Vahid Bold"/>
                <a:cs typeface="XM Vahid Bold"/>
                <a:sym typeface="XM Vahid Bold"/>
              </a:rPr>
              <a:t>sudo apt install curl</a:t>
            </a:r>
          </a:p>
        </p:txBody>
      </p:sp>
      <p:sp>
        <p:nvSpPr>
          <p:cNvPr name="TextBox 14" id="14"/>
          <p:cNvSpPr txBox="true"/>
          <p:nvPr/>
        </p:nvSpPr>
        <p:spPr>
          <a:xfrm rot="0">
            <a:off x="-225622" y="6579513"/>
            <a:ext cx="15924758" cy="570865"/>
          </a:xfrm>
          <a:prstGeom prst="rect">
            <a:avLst/>
          </a:prstGeom>
        </p:spPr>
        <p:txBody>
          <a:bodyPr anchor="t" rtlCol="false" tIns="0" lIns="0" bIns="0" rIns="0">
            <a:spAutoFit/>
          </a:bodyPr>
          <a:lstStyle/>
          <a:p>
            <a:pPr algn="ctr">
              <a:lnSpc>
                <a:spcPts val="4760"/>
              </a:lnSpc>
            </a:pPr>
            <a:r>
              <a:rPr lang="en-US" b="true" sz="3400">
                <a:solidFill>
                  <a:srgbClr val="000000"/>
                </a:solidFill>
                <a:latin typeface="XM Vahid Bold"/>
                <a:ea typeface="XM Vahid Bold"/>
                <a:cs typeface="XM Vahid Bold"/>
                <a:sym typeface="XM Vahid Bold"/>
              </a:rPr>
              <a:t>sudo dpkg -i splunk-9.1.2-b6b9c8185839-linux-2.6-amd64.deb</a:t>
            </a:r>
          </a:p>
        </p:txBody>
      </p:sp>
      <p:sp>
        <p:nvSpPr>
          <p:cNvPr name="TextBox 15" id="15"/>
          <p:cNvSpPr txBox="true"/>
          <p:nvPr/>
        </p:nvSpPr>
        <p:spPr>
          <a:xfrm rot="0">
            <a:off x="170416" y="7474227"/>
            <a:ext cx="15924758" cy="570865"/>
          </a:xfrm>
          <a:prstGeom prst="rect">
            <a:avLst/>
          </a:prstGeom>
        </p:spPr>
        <p:txBody>
          <a:bodyPr anchor="t" rtlCol="false" tIns="0" lIns="0" bIns="0" rIns="0">
            <a:spAutoFit/>
          </a:bodyPr>
          <a:lstStyle/>
          <a:p>
            <a:pPr algn="ctr">
              <a:lnSpc>
                <a:spcPts val="4760"/>
              </a:lnSpc>
            </a:pPr>
            <a:r>
              <a:rPr lang="en-US" b="true" sz="3400">
                <a:solidFill>
                  <a:srgbClr val="000000"/>
                </a:solidFill>
                <a:latin typeface="XM Vahid Bold"/>
                <a:ea typeface="XM Vahid Bold"/>
                <a:cs typeface="XM Vahid Bold"/>
                <a:sym typeface="XM Vahid Bold"/>
              </a:rPr>
              <a:t>After installation, I started Splunk and accepted the license agreement</a:t>
            </a:r>
          </a:p>
        </p:txBody>
      </p:sp>
      <p:sp>
        <p:nvSpPr>
          <p:cNvPr name="TextBox 16" id="16"/>
          <p:cNvSpPr txBox="true"/>
          <p:nvPr/>
        </p:nvSpPr>
        <p:spPr>
          <a:xfrm rot="0">
            <a:off x="656312" y="8368942"/>
            <a:ext cx="15924758" cy="570865"/>
          </a:xfrm>
          <a:prstGeom prst="rect">
            <a:avLst/>
          </a:prstGeom>
        </p:spPr>
        <p:txBody>
          <a:bodyPr anchor="t" rtlCol="false" tIns="0" lIns="0" bIns="0" rIns="0">
            <a:spAutoFit/>
          </a:bodyPr>
          <a:lstStyle/>
          <a:p>
            <a:pPr algn="ctr">
              <a:lnSpc>
                <a:spcPts val="4760"/>
              </a:lnSpc>
            </a:pPr>
            <a:r>
              <a:rPr lang="en-US" b="true" sz="3400">
                <a:solidFill>
                  <a:srgbClr val="000000"/>
                </a:solidFill>
                <a:latin typeface="XM Vahid Bold"/>
                <a:ea typeface="XM Vahid Bold"/>
                <a:cs typeface="XM Vahid Bold"/>
                <a:sym typeface="XM Vahid Bold"/>
              </a:rPr>
              <a:t>sudo /opt/splunk/bin/splunk start - accept-license - answer-yes</a:t>
            </a:r>
          </a:p>
        </p:txBody>
      </p:sp>
    </p:spTree>
  </p:cSld>
  <p:clrMapOvr>
    <a:masterClrMapping/>
  </p:clrMapOvr>
</p:sld>
</file>

<file path=ppt/slides/slide10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99189" y="2737031"/>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
        <p:nvSpPr>
          <p:cNvPr name="TextBox 9" id="9"/>
          <p:cNvSpPr txBox="true"/>
          <p:nvPr/>
        </p:nvSpPr>
        <p:spPr>
          <a:xfrm rot="0">
            <a:off x="1658925" y="3153405"/>
            <a:ext cx="13919531" cy="728980"/>
          </a:xfrm>
          <a:prstGeom prst="rect">
            <a:avLst/>
          </a:prstGeom>
        </p:spPr>
        <p:txBody>
          <a:bodyPr anchor="t" rtlCol="false" tIns="0" lIns="0" bIns="0" rIns="0">
            <a:spAutoFit/>
          </a:bodyPr>
          <a:lstStyle/>
          <a:p>
            <a:pPr algn="ctr">
              <a:lnSpc>
                <a:spcPts val="6019"/>
              </a:lnSpc>
            </a:pPr>
            <a:r>
              <a:rPr lang="en-US" b="true" sz="4299" i="true">
                <a:solidFill>
                  <a:srgbClr val="000000"/>
                </a:solidFill>
                <a:latin typeface="XM Vahid Bold Italics"/>
                <a:ea typeface="XM Vahid Bold Italics"/>
                <a:cs typeface="XM Vahid Bold Italics"/>
                <a:sym typeface="XM Vahid Bold Italics"/>
              </a:rPr>
              <a:t>I set up the admin username and password as prompted</a:t>
            </a:r>
          </a:p>
        </p:txBody>
      </p:sp>
      <p:sp>
        <p:nvSpPr>
          <p:cNvPr name="TextBox 10" id="10"/>
          <p:cNvSpPr txBox="true"/>
          <p:nvPr/>
        </p:nvSpPr>
        <p:spPr>
          <a:xfrm rot="0">
            <a:off x="-3661074" y="4053205"/>
            <a:ext cx="16356613" cy="537845"/>
          </a:xfrm>
          <a:prstGeom prst="rect">
            <a:avLst/>
          </a:prstGeom>
        </p:spPr>
        <p:txBody>
          <a:bodyPr anchor="t" rtlCol="false" tIns="0" lIns="0" bIns="0" rIns="0">
            <a:spAutoFit/>
          </a:bodyPr>
          <a:lstStyle/>
          <a:p>
            <a:pPr algn="ctr">
              <a:lnSpc>
                <a:spcPts val="4480"/>
              </a:lnSpc>
            </a:pPr>
            <a:r>
              <a:rPr lang="en-US" b="true" sz="3200">
                <a:solidFill>
                  <a:srgbClr val="000000"/>
                </a:solidFill>
                <a:latin typeface="XM Vahid Bold"/>
                <a:ea typeface="XM Vahid Bold"/>
                <a:cs typeface="XM Vahid Bold"/>
                <a:sym typeface="XM Vahid Bold"/>
              </a:rPr>
              <a:t>Enable Splunk to Start at Boot</a:t>
            </a:r>
          </a:p>
        </p:txBody>
      </p:sp>
      <p:sp>
        <p:nvSpPr>
          <p:cNvPr name="TextBox 11" id="11"/>
          <p:cNvSpPr txBox="true"/>
          <p:nvPr/>
        </p:nvSpPr>
        <p:spPr>
          <a:xfrm rot="0">
            <a:off x="1299189" y="4752975"/>
            <a:ext cx="15457819" cy="1216025"/>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To ensure Splunk starts automatically whenever the VM is booted, I ran the following</a:t>
            </a:r>
          </a:p>
        </p:txBody>
      </p:sp>
      <p:sp>
        <p:nvSpPr>
          <p:cNvPr name="TextBox 12" id="12"/>
          <p:cNvSpPr txBox="true"/>
          <p:nvPr/>
        </p:nvSpPr>
        <p:spPr>
          <a:xfrm rot="0">
            <a:off x="-225622" y="6579513"/>
            <a:ext cx="15924758" cy="1170940"/>
          </a:xfrm>
          <a:prstGeom prst="rect">
            <a:avLst/>
          </a:prstGeom>
        </p:spPr>
        <p:txBody>
          <a:bodyPr anchor="t" rtlCol="false" tIns="0" lIns="0" bIns="0" rIns="0">
            <a:spAutoFit/>
          </a:bodyPr>
          <a:lstStyle/>
          <a:p>
            <a:pPr algn="ctr">
              <a:lnSpc>
                <a:spcPts val="4760"/>
              </a:lnSpc>
            </a:pPr>
            <a:r>
              <a:rPr lang="en-US" sz="3400" b="true">
                <a:solidFill>
                  <a:srgbClr val="000000"/>
                </a:solidFill>
                <a:latin typeface="XM Vahid Bold"/>
                <a:ea typeface="XM Vahid Bold"/>
                <a:cs typeface="XM Vahid Bold"/>
                <a:sym typeface="XM Vahid Bold"/>
              </a:rPr>
              <a:t>sudo /opt/splunk/bin/splunk enable boot-start</a:t>
            </a:r>
          </a:p>
          <a:p>
            <a:pPr algn="ctr">
              <a:lnSpc>
                <a:spcPts val="4760"/>
              </a:lnSpc>
            </a:pPr>
          </a:p>
        </p:txBody>
      </p:sp>
    </p:spTree>
  </p:cSld>
  <p:clrMapOvr>
    <a:masterClrMapping/>
  </p:clrMapOvr>
</p:sld>
</file>

<file path=ppt/slides/slide10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83288" y="2608764"/>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
        <p:nvSpPr>
          <p:cNvPr name="TextBox 9" id="9"/>
          <p:cNvSpPr txBox="true"/>
          <p:nvPr/>
        </p:nvSpPr>
        <p:spPr>
          <a:xfrm rot="0">
            <a:off x="1658925" y="3153405"/>
            <a:ext cx="13919531" cy="1490980"/>
          </a:xfrm>
          <a:prstGeom prst="rect">
            <a:avLst/>
          </a:prstGeom>
        </p:spPr>
        <p:txBody>
          <a:bodyPr anchor="t" rtlCol="false" tIns="0" lIns="0" bIns="0" rIns="0">
            <a:spAutoFit/>
          </a:bodyPr>
          <a:lstStyle/>
          <a:p>
            <a:pPr algn="ctr">
              <a:lnSpc>
                <a:spcPts val="6019"/>
              </a:lnSpc>
            </a:pPr>
            <a:r>
              <a:rPr lang="en-US" b="true" sz="4299" i="true" spc="-68">
                <a:solidFill>
                  <a:srgbClr val="000000"/>
                </a:solidFill>
                <a:latin typeface="XM Vahid Bold Italics"/>
                <a:ea typeface="XM Vahid Bold Italics"/>
                <a:cs typeface="XM Vahid Bold Italics"/>
                <a:sym typeface="XM Vahid Bold Italics"/>
              </a:rPr>
              <a:t>Configuring Splunk for Data Ingestion</a:t>
            </a:r>
          </a:p>
          <a:p>
            <a:pPr algn="ctr">
              <a:lnSpc>
                <a:spcPts val="6019"/>
              </a:lnSpc>
            </a:pPr>
          </a:p>
        </p:txBody>
      </p:sp>
      <p:sp>
        <p:nvSpPr>
          <p:cNvPr name="TextBox 10" id="10"/>
          <p:cNvSpPr txBox="true"/>
          <p:nvPr/>
        </p:nvSpPr>
        <p:spPr>
          <a:xfrm rot="0">
            <a:off x="-3661074" y="4053205"/>
            <a:ext cx="16356613" cy="1099820"/>
          </a:xfrm>
          <a:prstGeom prst="rect">
            <a:avLst/>
          </a:prstGeom>
        </p:spPr>
        <p:txBody>
          <a:bodyPr anchor="t" rtlCol="false" tIns="0" lIns="0" bIns="0" rIns="0">
            <a:spAutoFit/>
          </a:bodyPr>
          <a:lstStyle/>
          <a:p>
            <a:pPr algn="ctr">
              <a:lnSpc>
                <a:spcPts val="4480"/>
              </a:lnSpc>
            </a:pPr>
            <a:r>
              <a:rPr lang="en-US" sz="3200" b="true">
                <a:solidFill>
                  <a:srgbClr val="000000"/>
                </a:solidFill>
                <a:latin typeface="XM Vahid Bold"/>
                <a:ea typeface="XM Vahid Bold"/>
                <a:cs typeface="XM Vahid Bold"/>
                <a:sym typeface="XM Vahid Bold"/>
              </a:rPr>
              <a:t>Setting Up Splunk to Receive Data</a:t>
            </a:r>
          </a:p>
          <a:p>
            <a:pPr algn="ctr">
              <a:lnSpc>
                <a:spcPts val="4480"/>
              </a:lnSpc>
            </a:pPr>
          </a:p>
        </p:txBody>
      </p:sp>
      <p:sp>
        <p:nvSpPr>
          <p:cNvPr name="TextBox 11" id="11"/>
          <p:cNvSpPr txBox="true"/>
          <p:nvPr/>
        </p:nvSpPr>
        <p:spPr>
          <a:xfrm rot="0">
            <a:off x="1299189" y="4752975"/>
            <a:ext cx="15457819" cy="1216025"/>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Before I could start ingesting logs from any source you need to configure Splunk to receive data</a:t>
            </a:r>
          </a:p>
        </p:txBody>
      </p:sp>
    </p:spTree>
  </p:cSld>
  <p:clrMapOvr>
    <a:masterClrMapping/>
  </p:clrMapOvr>
</p:sld>
</file>

<file path=ppt/slides/slide10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906539" y="2737031"/>
            <a:ext cx="12555289" cy="7034167"/>
            <a:chOff x="0" y="0"/>
            <a:chExt cx="3306743" cy="1852620"/>
          </a:xfrm>
        </p:grpSpPr>
        <p:sp>
          <p:nvSpPr>
            <p:cNvPr name="Freeform 6" id="6"/>
            <p:cNvSpPr/>
            <p:nvPr/>
          </p:nvSpPr>
          <p:spPr>
            <a:xfrm flipH="false" flipV="false" rot="0">
              <a:off x="0" y="0"/>
              <a:ext cx="3306743" cy="1852620"/>
            </a:xfrm>
            <a:custGeom>
              <a:avLst/>
              <a:gdLst/>
              <a:ahLst/>
              <a:cxnLst/>
              <a:rect r="r" b="b" t="t" l="l"/>
              <a:pathLst>
                <a:path h="1852620" w="3306743">
                  <a:moveTo>
                    <a:pt x="61663" y="0"/>
                  </a:moveTo>
                  <a:lnTo>
                    <a:pt x="3245080" y="0"/>
                  </a:lnTo>
                  <a:cubicBezTo>
                    <a:pt x="3279136" y="0"/>
                    <a:pt x="3306743" y="27607"/>
                    <a:pt x="3306743" y="61663"/>
                  </a:cubicBezTo>
                  <a:lnTo>
                    <a:pt x="3306743" y="1790957"/>
                  </a:lnTo>
                  <a:cubicBezTo>
                    <a:pt x="3306743" y="1807311"/>
                    <a:pt x="3300246" y="1822996"/>
                    <a:pt x="3288682" y="1834560"/>
                  </a:cubicBezTo>
                  <a:cubicBezTo>
                    <a:pt x="3277118" y="1846124"/>
                    <a:pt x="3261434" y="1852620"/>
                    <a:pt x="3245080" y="1852620"/>
                  </a:cubicBezTo>
                  <a:lnTo>
                    <a:pt x="61663" y="1852620"/>
                  </a:lnTo>
                  <a:cubicBezTo>
                    <a:pt x="45309" y="1852620"/>
                    <a:pt x="29625" y="1846124"/>
                    <a:pt x="18061" y="1834560"/>
                  </a:cubicBezTo>
                  <a:cubicBezTo>
                    <a:pt x="6497" y="1822996"/>
                    <a:pt x="0" y="1807311"/>
                    <a:pt x="0" y="1790957"/>
                  </a:cubicBezTo>
                  <a:lnTo>
                    <a:pt x="0" y="61663"/>
                  </a:lnTo>
                  <a:cubicBezTo>
                    <a:pt x="0" y="45309"/>
                    <a:pt x="6497" y="29625"/>
                    <a:pt x="18061" y="18061"/>
                  </a:cubicBezTo>
                  <a:cubicBezTo>
                    <a:pt x="29625" y="6497"/>
                    <a:pt x="45309" y="0"/>
                    <a:pt x="61663"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306743" cy="189072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251129" y="2897091"/>
            <a:ext cx="9956158" cy="6714047"/>
          </a:xfrm>
          <a:custGeom>
            <a:avLst/>
            <a:gdLst/>
            <a:ahLst/>
            <a:cxnLst/>
            <a:rect r="r" b="b" t="t" l="l"/>
            <a:pathLst>
              <a:path h="6714047" w="9956158">
                <a:moveTo>
                  <a:pt x="0" y="0"/>
                </a:moveTo>
                <a:lnTo>
                  <a:pt x="9956158" y="0"/>
                </a:lnTo>
                <a:lnTo>
                  <a:pt x="9956158" y="6714047"/>
                </a:lnTo>
                <a:lnTo>
                  <a:pt x="0" y="6714047"/>
                </a:lnTo>
                <a:lnTo>
                  <a:pt x="0" y="0"/>
                </a:lnTo>
                <a:close/>
              </a:path>
            </a:pathLst>
          </a:custGeom>
          <a:blipFill>
            <a:blip r:embed="rId2"/>
            <a:stretch>
              <a:fillRect l="0" t="-5225" r="-1823" b="-2167"/>
            </a:stretch>
          </a:blipFill>
        </p:spPr>
      </p:sp>
      <p:sp>
        <p:nvSpPr>
          <p:cNvPr name="TextBox 9" id="9"/>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Tree>
  </p:cSld>
  <p:clrMapOvr>
    <a:masterClrMapping/>
  </p:clrMapOvr>
</p:sld>
</file>

<file path=ppt/slides/slide10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44601" y="2608764"/>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
        <p:nvSpPr>
          <p:cNvPr name="TextBox 9" id="9"/>
          <p:cNvSpPr txBox="true"/>
          <p:nvPr/>
        </p:nvSpPr>
        <p:spPr>
          <a:xfrm rot="0">
            <a:off x="1633272" y="3102098"/>
            <a:ext cx="13919531" cy="728980"/>
          </a:xfrm>
          <a:prstGeom prst="rect">
            <a:avLst/>
          </a:prstGeom>
        </p:spPr>
        <p:txBody>
          <a:bodyPr anchor="t" rtlCol="false" tIns="0" lIns="0" bIns="0" rIns="0">
            <a:spAutoFit/>
          </a:bodyPr>
          <a:lstStyle/>
          <a:p>
            <a:pPr algn="ctr">
              <a:lnSpc>
                <a:spcPts val="6019"/>
              </a:lnSpc>
            </a:pPr>
            <a:r>
              <a:rPr lang="en-US" b="true" sz="4299" i="true">
                <a:solidFill>
                  <a:srgbClr val="000000"/>
                </a:solidFill>
                <a:latin typeface="XM Vahid Bold Italics"/>
                <a:ea typeface="XM Vahid Bold Italics"/>
                <a:cs typeface="XM Vahid Bold Italics"/>
                <a:sym typeface="XM Vahid Bold Italics"/>
              </a:rPr>
              <a:t>Access Splunk</a:t>
            </a:r>
          </a:p>
        </p:txBody>
      </p:sp>
      <p:sp>
        <p:nvSpPr>
          <p:cNvPr name="TextBox 10" id="10"/>
          <p:cNvSpPr txBox="true"/>
          <p:nvPr/>
        </p:nvSpPr>
        <p:spPr>
          <a:xfrm rot="0">
            <a:off x="-1685755" y="4002213"/>
            <a:ext cx="16356613" cy="537845"/>
          </a:xfrm>
          <a:prstGeom prst="rect">
            <a:avLst/>
          </a:prstGeom>
        </p:spPr>
        <p:txBody>
          <a:bodyPr anchor="t" rtlCol="false" tIns="0" lIns="0" bIns="0" rIns="0">
            <a:spAutoFit/>
          </a:bodyPr>
          <a:lstStyle/>
          <a:p>
            <a:pPr algn="ctr">
              <a:lnSpc>
                <a:spcPts val="4480"/>
              </a:lnSpc>
            </a:pPr>
            <a:r>
              <a:rPr lang="en-US" b="true" sz="3200">
                <a:solidFill>
                  <a:srgbClr val="000000"/>
                </a:solidFill>
                <a:latin typeface="XM Vahid Bold"/>
                <a:ea typeface="XM Vahid Bold"/>
                <a:cs typeface="XM Vahid Bold"/>
                <a:sym typeface="XM Vahid Bold"/>
              </a:rPr>
              <a:t>In the Splunk dashboard,Forwarding and Receiving</a:t>
            </a:r>
          </a:p>
        </p:txBody>
      </p:sp>
      <p:sp>
        <p:nvSpPr>
          <p:cNvPr name="TextBox 11" id="11"/>
          <p:cNvSpPr txBox="true"/>
          <p:nvPr/>
        </p:nvSpPr>
        <p:spPr>
          <a:xfrm rot="0">
            <a:off x="-240020" y="4701983"/>
            <a:ext cx="15457819" cy="596900"/>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Under “Receive data,“Add new”and set the listening port </a:t>
            </a:r>
          </a:p>
        </p:txBody>
      </p:sp>
      <p:sp>
        <p:nvSpPr>
          <p:cNvPr name="TextBox 12" id="12"/>
          <p:cNvSpPr txBox="true"/>
          <p:nvPr/>
        </p:nvSpPr>
        <p:spPr>
          <a:xfrm rot="0">
            <a:off x="1298268" y="5727508"/>
            <a:ext cx="14796906" cy="1490980"/>
          </a:xfrm>
          <a:prstGeom prst="rect">
            <a:avLst/>
          </a:prstGeom>
        </p:spPr>
        <p:txBody>
          <a:bodyPr anchor="t" rtlCol="false" tIns="0" lIns="0" bIns="0" rIns="0">
            <a:spAutoFit/>
          </a:bodyPr>
          <a:lstStyle/>
          <a:p>
            <a:pPr algn="ctr">
              <a:lnSpc>
                <a:spcPts val="6019"/>
              </a:lnSpc>
            </a:pPr>
            <a:r>
              <a:rPr lang="en-US" b="true" sz="4299" i="true" spc="-68">
                <a:solidFill>
                  <a:srgbClr val="000000"/>
                </a:solidFill>
                <a:latin typeface="XM Vahid Bold Italics"/>
                <a:ea typeface="XM Vahid Bold Italics"/>
                <a:cs typeface="XM Vahid Bold Italics"/>
                <a:sym typeface="XM Vahid Bold Italics"/>
              </a:rPr>
              <a:t>Configuring Splunk Universal Forwarder on Windows Server</a:t>
            </a:r>
          </a:p>
          <a:p>
            <a:pPr algn="ctr">
              <a:lnSpc>
                <a:spcPts val="6019"/>
              </a:lnSpc>
            </a:pPr>
          </a:p>
        </p:txBody>
      </p:sp>
      <p:sp>
        <p:nvSpPr>
          <p:cNvPr name="TextBox 13" id="13"/>
          <p:cNvSpPr txBox="true"/>
          <p:nvPr/>
        </p:nvSpPr>
        <p:spPr>
          <a:xfrm rot="0">
            <a:off x="-380128" y="6579513"/>
            <a:ext cx="18739080" cy="1581150"/>
          </a:xfrm>
          <a:prstGeom prst="rect">
            <a:avLst/>
          </a:prstGeom>
        </p:spPr>
        <p:txBody>
          <a:bodyPr anchor="t" rtlCol="false" tIns="0" lIns="0" bIns="0" rIns="0">
            <a:spAutoFit/>
          </a:bodyPr>
          <a:lstStyle/>
          <a:p>
            <a:pPr algn="ctr">
              <a:lnSpc>
                <a:spcPts val="4200"/>
              </a:lnSpc>
            </a:pPr>
            <a:r>
              <a:rPr lang="en-US" sz="3000" b="true">
                <a:solidFill>
                  <a:srgbClr val="000000"/>
                </a:solidFill>
                <a:latin typeface="XM Vahid Bold"/>
                <a:ea typeface="XM Vahid Bold"/>
                <a:cs typeface="XM Vahid Bold"/>
                <a:sym typeface="XM Vahid Bold"/>
              </a:rPr>
              <a:t>Downloading and Installing Universal Forwarder to send logs from windows server to splunk</a:t>
            </a:r>
          </a:p>
          <a:p>
            <a:pPr algn="ctr">
              <a:lnSpc>
                <a:spcPts val="4200"/>
              </a:lnSpc>
            </a:pPr>
          </a:p>
          <a:p>
            <a:pPr algn="ctr">
              <a:lnSpc>
                <a:spcPts val="4200"/>
              </a:lnSpc>
            </a:pPr>
          </a:p>
        </p:txBody>
      </p:sp>
      <p:sp>
        <p:nvSpPr>
          <p:cNvPr name="TextBox 14" id="14"/>
          <p:cNvSpPr txBox="true"/>
          <p:nvPr/>
        </p:nvSpPr>
        <p:spPr>
          <a:xfrm rot="0">
            <a:off x="637355" y="7666163"/>
            <a:ext cx="15457819" cy="1047750"/>
          </a:xfrm>
          <a:prstGeom prst="rect">
            <a:avLst/>
          </a:prstGeom>
        </p:spPr>
        <p:txBody>
          <a:bodyPr anchor="t" rtlCol="false" tIns="0" lIns="0" bIns="0" rIns="0">
            <a:spAutoFit/>
          </a:bodyPr>
          <a:lstStyle/>
          <a:p>
            <a:pPr algn="ctr">
              <a:lnSpc>
                <a:spcPts val="4200"/>
              </a:lnSpc>
            </a:pPr>
            <a:r>
              <a:rPr lang="en-US" b="true" sz="3000">
                <a:solidFill>
                  <a:srgbClr val="000000"/>
                </a:solidFill>
                <a:latin typeface="XM Vahid Bold"/>
                <a:ea typeface="XM Vahid Bold"/>
                <a:cs typeface="XM Vahid Bold"/>
                <a:sym typeface="XM Vahid Bold"/>
              </a:rPr>
              <a:t>download the Windows version of the Splunk Universal Forwarder from the Splunk Download page</a:t>
            </a:r>
          </a:p>
        </p:txBody>
      </p:sp>
    </p:spTree>
  </p:cSld>
  <p:clrMapOvr>
    <a:masterClrMapping/>
  </p:clrMapOvr>
</p:sld>
</file>

<file path=ppt/slides/slide10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44601" y="2608764"/>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
        <p:nvSpPr>
          <p:cNvPr name="TextBox 9" id="9"/>
          <p:cNvSpPr txBox="true"/>
          <p:nvPr/>
        </p:nvSpPr>
        <p:spPr>
          <a:xfrm rot="0">
            <a:off x="1633272" y="3102098"/>
            <a:ext cx="13919531" cy="728980"/>
          </a:xfrm>
          <a:prstGeom prst="rect">
            <a:avLst/>
          </a:prstGeom>
        </p:spPr>
        <p:txBody>
          <a:bodyPr anchor="t" rtlCol="false" tIns="0" lIns="0" bIns="0" rIns="0">
            <a:spAutoFit/>
          </a:bodyPr>
          <a:lstStyle/>
          <a:p>
            <a:pPr algn="ctr">
              <a:lnSpc>
                <a:spcPts val="6019"/>
              </a:lnSpc>
            </a:pPr>
            <a:r>
              <a:rPr lang="en-US" b="true" sz="4299" i="true">
                <a:solidFill>
                  <a:srgbClr val="000000"/>
                </a:solidFill>
                <a:latin typeface="XM Vahid Bold Italics"/>
                <a:ea typeface="XM Vahid Bold Italics"/>
                <a:cs typeface="XM Vahid Bold Italics"/>
                <a:sym typeface="XM Vahid Bold Italics"/>
              </a:rPr>
              <a:t>Install the Forwarder</a:t>
            </a:r>
          </a:p>
        </p:txBody>
      </p:sp>
      <p:sp>
        <p:nvSpPr>
          <p:cNvPr name="TextBox 10" id="10"/>
          <p:cNvSpPr txBox="true"/>
          <p:nvPr/>
        </p:nvSpPr>
        <p:spPr>
          <a:xfrm rot="0">
            <a:off x="1633272" y="4581034"/>
            <a:ext cx="14238485" cy="1216025"/>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run the .msi installer, accepted the license agreement, and entered the Splunk admin credentials during the setup</a:t>
            </a:r>
          </a:p>
        </p:txBody>
      </p:sp>
      <p:sp>
        <p:nvSpPr>
          <p:cNvPr name="TextBox 11" id="11"/>
          <p:cNvSpPr txBox="true"/>
          <p:nvPr/>
        </p:nvSpPr>
        <p:spPr>
          <a:xfrm rot="0">
            <a:off x="1854514" y="6388265"/>
            <a:ext cx="14747906" cy="1216025"/>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configure the Universal Forwarder with the IP address of my Splunk VM (found using ip a) and specified ports 8089 and 9997 for communication</a:t>
            </a:r>
          </a:p>
        </p:txBody>
      </p:sp>
    </p:spTree>
  </p:cSld>
  <p:clrMapOvr>
    <a:masterClrMapping/>
  </p:clrMapOvr>
</p:sld>
</file>

<file path=ppt/slides/slide10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44601" y="2608764"/>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511864" y="2593294"/>
            <a:ext cx="12955097" cy="7049636"/>
          </a:xfrm>
          <a:custGeom>
            <a:avLst/>
            <a:gdLst/>
            <a:ahLst/>
            <a:cxnLst/>
            <a:rect r="r" b="b" t="t" l="l"/>
            <a:pathLst>
              <a:path h="7049636" w="12955097">
                <a:moveTo>
                  <a:pt x="0" y="0"/>
                </a:moveTo>
                <a:lnTo>
                  <a:pt x="12955096" y="0"/>
                </a:lnTo>
                <a:lnTo>
                  <a:pt x="12955096" y="7049637"/>
                </a:lnTo>
                <a:lnTo>
                  <a:pt x="0" y="7049637"/>
                </a:lnTo>
                <a:lnTo>
                  <a:pt x="0" y="0"/>
                </a:lnTo>
                <a:close/>
              </a:path>
            </a:pathLst>
          </a:custGeom>
          <a:blipFill>
            <a:blip r:embed="rId2"/>
            <a:stretch>
              <a:fillRect l="0" t="-13515" r="0" b="-13515"/>
            </a:stretch>
          </a:blipFill>
        </p:spPr>
      </p:sp>
      <p:sp>
        <p:nvSpPr>
          <p:cNvPr name="TextBox 9" id="9"/>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Tree>
  </p:cSld>
  <p:clrMapOvr>
    <a:masterClrMapping/>
  </p:clrMapOvr>
</p:sld>
</file>

<file path=ppt/slides/slide10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44601" y="2608764"/>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227938" y="2565100"/>
            <a:ext cx="11189454" cy="7077831"/>
          </a:xfrm>
          <a:custGeom>
            <a:avLst/>
            <a:gdLst/>
            <a:ahLst/>
            <a:cxnLst/>
            <a:rect r="r" b="b" t="t" l="l"/>
            <a:pathLst>
              <a:path h="7077831" w="11189454">
                <a:moveTo>
                  <a:pt x="0" y="0"/>
                </a:moveTo>
                <a:lnTo>
                  <a:pt x="11189453" y="0"/>
                </a:lnTo>
                <a:lnTo>
                  <a:pt x="11189453" y="7077831"/>
                </a:lnTo>
                <a:lnTo>
                  <a:pt x="0" y="7077831"/>
                </a:lnTo>
                <a:lnTo>
                  <a:pt x="0" y="0"/>
                </a:lnTo>
                <a:close/>
              </a:path>
            </a:pathLst>
          </a:custGeom>
          <a:blipFill>
            <a:blip r:embed="rId2"/>
            <a:stretch>
              <a:fillRect l="0" t="-7209" r="0" b="-7209"/>
            </a:stretch>
          </a:blipFill>
        </p:spPr>
      </p:sp>
      <p:sp>
        <p:nvSpPr>
          <p:cNvPr name="TextBox 9" id="9"/>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440615"/>
            <a:ext cx="9664630" cy="2817685"/>
            <a:chOff x="0" y="0"/>
            <a:chExt cx="2545417" cy="742106"/>
          </a:xfrm>
        </p:grpSpPr>
        <p:sp>
          <p:nvSpPr>
            <p:cNvPr name="Freeform 12" id="12"/>
            <p:cNvSpPr/>
            <p:nvPr/>
          </p:nvSpPr>
          <p:spPr>
            <a:xfrm flipH="false" flipV="false" rot="0">
              <a:off x="0" y="0"/>
              <a:ext cx="2545417" cy="742106"/>
            </a:xfrm>
            <a:custGeom>
              <a:avLst/>
              <a:gdLst/>
              <a:ahLst/>
              <a:cxnLst/>
              <a:rect r="r" b="b" t="t" l="l"/>
              <a:pathLst>
                <a:path h="742106" w="2545417">
                  <a:moveTo>
                    <a:pt x="80106" y="0"/>
                  </a:moveTo>
                  <a:lnTo>
                    <a:pt x="2465311" y="0"/>
                  </a:lnTo>
                  <a:cubicBezTo>
                    <a:pt x="2509552" y="0"/>
                    <a:pt x="2545417" y="35865"/>
                    <a:pt x="2545417" y="80106"/>
                  </a:cubicBezTo>
                  <a:lnTo>
                    <a:pt x="2545417" y="662001"/>
                  </a:lnTo>
                  <a:cubicBezTo>
                    <a:pt x="2545417" y="683246"/>
                    <a:pt x="2536977" y="703621"/>
                    <a:pt x="2521955" y="718644"/>
                  </a:cubicBezTo>
                  <a:cubicBezTo>
                    <a:pt x="2506932" y="733667"/>
                    <a:pt x="2486557" y="742106"/>
                    <a:pt x="2465311" y="742106"/>
                  </a:cubicBezTo>
                  <a:lnTo>
                    <a:pt x="80106" y="742106"/>
                  </a:lnTo>
                  <a:cubicBezTo>
                    <a:pt x="35865" y="742106"/>
                    <a:pt x="0" y="706242"/>
                    <a:pt x="0" y="662001"/>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78020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63202" y="6577469"/>
            <a:ext cx="9019560" cy="2431239"/>
            <a:chOff x="0" y="0"/>
            <a:chExt cx="2375522" cy="640326"/>
          </a:xfrm>
        </p:grpSpPr>
        <p:sp>
          <p:nvSpPr>
            <p:cNvPr name="Freeform 15" id="15"/>
            <p:cNvSpPr/>
            <p:nvPr/>
          </p:nvSpPr>
          <p:spPr>
            <a:xfrm flipH="false" flipV="false" rot="0">
              <a:off x="0" y="0"/>
              <a:ext cx="2375522" cy="640326"/>
            </a:xfrm>
            <a:custGeom>
              <a:avLst/>
              <a:gdLst/>
              <a:ahLst/>
              <a:cxnLst/>
              <a:rect r="r" b="b" t="t" l="l"/>
              <a:pathLst>
                <a:path h="640326" w="2375522">
                  <a:moveTo>
                    <a:pt x="85835" y="0"/>
                  </a:moveTo>
                  <a:lnTo>
                    <a:pt x="2289687" y="0"/>
                  </a:lnTo>
                  <a:cubicBezTo>
                    <a:pt x="2337092" y="0"/>
                    <a:pt x="2375522" y="38430"/>
                    <a:pt x="2375522" y="85835"/>
                  </a:cubicBezTo>
                  <a:lnTo>
                    <a:pt x="2375522" y="554492"/>
                  </a:lnTo>
                  <a:cubicBezTo>
                    <a:pt x="2375522" y="577256"/>
                    <a:pt x="2366479" y="599089"/>
                    <a:pt x="2350382" y="615186"/>
                  </a:cubicBezTo>
                  <a:cubicBezTo>
                    <a:pt x="2334284" y="631283"/>
                    <a:pt x="2312452" y="640326"/>
                    <a:pt x="2289687" y="640326"/>
                  </a:cubicBezTo>
                  <a:lnTo>
                    <a:pt x="85835" y="640326"/>
                  </a:lnTo>
                  <a:cubicBezTo>
                    <a:pt x="38430" y="640326"/>
                    <a:pt x="0" y="601897"/>
                    <a:pt x="0" y="554492"/>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67842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1810756" y="1220172"/>
            <a:ext cx="5662858" cy="5662858"/>
          </a:xfrm>
          <a:custGeom>
            <a:avLst/>
            <a:gdLst/>
            <a:ahLst/>
            <a:cxnLst/>
            <a:rect r="r" b="b" t="t" l="l"/>
            <a:pathLst>
              <a:path h="5662858" w="5662858">
                <a:moveTo>
                  <a:pt x="0" y="0"/>
                </a:moveTo>
                <a:lnTo>
                  <a:pt x="5662858" y="0"/>
                </a:lnTo>
                <a:lnTo>
                  <a:pt x="5662858" y="5662859"/>
                </a:lnTo>
                <a:lnTo>
                  <a:pt x="0" y="5662859"/>
                </a:lnTo>
                <a:lnTo>
                  <a:pt x="0" y="0"/>
                </a:lnTo>
                <a:close/>
              </a:path>
            </a:pathLst>
          </a:custGeom>
          <a:blipFill>
            <a:blip r:embed="rId2"/>
            <a:stretch>
              <a:fillRect l="0" t="0" r="0" b="0"/>
            </a:stretch>
          </a:blipFill>
        </p:spPr>
      </p:sp>
      <p:sp>
        <p:nvSpPr>
          <p:cNvPr name="Freeform 18" id="18"/>
          <p:cNvSpPr/>
          <p:nvPr/>
        </p:nvSpPr>
        <p:spPr>
          <a:xfrm flipH="false" flipV="false" rot="0">
            <a:off x="3463202" y="5860485"/>
            <a:ext cx="3865209" cy="3865209"/>
          </a:xfrm>
          <a:custGeom>
            <a:avLst/>
            <a:gdLst/>
            <a:ahLst/>
            <a:cxnLst/>
            <a:rect r="r" b="b" t="t" l="l"/>
            <a:pathLst>
              <a:path h="3865209" w="3865209">
                <a:moveTo>
                  <a:pt x="0" y="0"/>
                </a:moveTo>
                <a:lnTo>
                  <a:pt x="3865209" y="0"/>
                </a:lnTo>
                <a:lnTo>
                  <a:pt x="3865209" y="3865208"/>
                </a:lnTo>
                <a:lnTo>
                  <a:pt x="0" y="3865208"/>
                </a:lnTo>
                <a:lnTo>
                  <a:pt x="0" y="0"/>
                </a:lnTo>
                <a:close/>
              </a:path>
            </a:pathLst>
          </a:custGeom>
          <a:blipFill>
            <a:blip r:embed="rId3">
              <a:alphaModFix amt="37000"/>
            </a:blip>
            <a:stretch>
              <a:fillRect l="0" t="0" r="0" b="0"/>
            </a:stretch>
          </a:blipFill>
        </p:spPr>
      </p:sp>
      <p:sp>
        <p:nvSpPr>
          <p:cNvPr name="Freeform 19" id="19"/>
          <p:cNvSpPr/>
          <p:nvPr/>
        </p:nvSpPr>
        <p:spPr>
          <a:xfrm flipH="false" flipV="false" rot="0">
            <a:off x="8886200" y="6577469"/>
            <a:ext cx="2172047" cy="2172047"/>
          </a:xfrm>
          <a:custGeom>
            <a:avLst/>
            <a:gdLst/>
            <a:ahLst/>
            <a:cxnLst/>
            <a:rect r="r" b="b" t="t" l="l"/>
            <a:pathLst>
              <a:path h="2172047" w="2172047">
                <a:moveTo>
                  <a:pt x="0" y="0"/>
                </a:moveTo>
                <a:lnTo>
                  <a:pt x="2172046" y="0"/>
                </a:lnTo>
                <a:lnTo>
                  <a:pt x="2172046" y="2172047"/>
                </a:lnTo>
                <a:lnTo>
                  <a:pt x="0" y="2172047"/>
                </a:lnTo>
                <a:lnTo>
                  <a:pt x="0" y="0"/>
                </a:lnTo>
                <a:close/>
              </a:path>
            </a:pathLst>
          </a:custGeom>
          <a:blipFill>
            <a:blip r:embed="rId4">
              <a:alphaModFix amt="53000"/>
            </a:blip>
            <a:stretch>
              <a:fillRect l="0" t="0" r="0" b="0"/>
            </a:stretch>
          </a:blipFill>
        </p:spPr>
      </p:sp>
      <p:sp>
        <p:nvSpPr>
          <p:cNvPr name="TextBox 20" id="20"/>
          <p:cNvSpPr txBox="true"/>
          <p:nvPr/>
        </p:nvSpPr>
        <p:spPr>
          <a:xfrm rot="0">
            <a:off x="1992721" y="1562100"/>
            <a:ext cx="8922396"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Rootkits</a:t>
            </a:r>
          </a:p>
        </p:txBody>
      </p:sp>
      <p:sp>
        <p:nvSpPr>
          <p:cNvPr name="TextBox 21" id="21"/>
          <p:cNvSpPr txBox="true"/>
          <p:nvPr/>
        </p:nvSpPr>
        <p:spPr>
          <a:xfrm rot="0">
            <a:off x="2652442" y="3827226"/>
            <a:ext cx="9542987" cy="2153124"/>
          </a:xfrm>
          <a:prstGeom prst="rect">
            <a:avLst/>
          </a:prstGeom>
        </p:spPr>
        <p:txBody>
          <a:bodyPr anchor="t" rtlCol="false" tIns="0" lIns="0" bIns="0" rIns="0">
            <a:spAutoFit/>
          </a:bodyPr>
          <a:lstStyle/>
          <a:p>
            <a:pPr algn="l">
              <a:lnSpc>
                <a:spcPts val="5748"/>
              </a:lnSpc>
              <a:spcBef>
                <a:spcPct val="0"/>
              </a:spcBef>
            </a:pPr>
            <a:r>
              <a:rPr lang="en-US" sz="4106">
                <a:solidFill>
                  <a:srgbClr val="000000"/>
                </a:solidFill>
                <a:latin typeface="Varela Round"/>
                <a:ea typeface="Varela Round"/>
                <a:cs typeface="Varela Round"/>
                <a:sym typeface="Varela Round"/>
              </a:rPr>
              <a:t>Software that provides unauthorized access to a system by hiding in the background.</a:t>
            </a:r>
          </a:p>
        </p:txBody>
      </p:sp>
      <p:sp>
        <p:nvSpPr>
          <p:cNvPr name="TextBox 22" id="22"/>
          <p:cNvSpPr txBox="true"/>
          <p:nvPr/>
        </p:nvSpPr>
        <p:spPr>
          <a:xfrm rot="0">
            <a:off x="3463202" y="6755498"/>
            <a:ext cx="3998481" cy="19894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Can hide the presence of other malware</a:t>
            </a:r>
          </a:p>
        </p:txBody>
      </p:sp>
      <p:sp>
        <p:nvSpPr>
          <p:cNvPr name="TextBox 23" id="23"/>
          <p:cNvSpPr txBox="true"/>
          <p:nvPr/>
        </p:nvSpPr>
        <p:spPr>
          <a:xfrm rot="0">
            <a:off x="7972982" y="6755498"/>
            <a:ext cx="3998481" cy="19894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Gives attackers control over infected systems</a:t>
            </a:r>
          </a:p>
        </p:txBody>
      </p:sp>
    </p:spTree>
  </p:cSld>
  <p:clrMapOvr>
    <a:masterClrMapping/>
  </p:clrMapOvr>
</p:sld>
</file>

<file path=ppt/slides/slide11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2890952"/>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
        <p:nvSpPr>
          <p:cNvPr name="TextBox 9" id="9"/>
          <p:cNvSpPr txBox="true"/>
          <p:nvPr/>
        </p:nvSpPr>
        <p:spPr>
          <a:xfrm rot="0">
            <a:off x="1633272" y="3102098"/>
            <a:ext cx="13919531" cy="1490980"/>
          </a:xfrm>
          <a:prstGeom prst="rect">
            <a:avLst/>
          </a:prstGeom>
        </p:spPr>
        <p:txBody>
          <a:bodyPr anchor="t" rtlCol="false" tIns="0" lIns="0" bIns="0" rIns="0">
            <a:spAutoFit/>
          </a:bodyPr>
          <a:lstStyle/>
          <a:p>
            <a:pPr algn="ctr">
              <a:lnSpc>
                <a:spcPts val="6019"/>
              </a:lnSpc>
            </a:pPr>
            <a:r>
              <a:rPr lang="en-US" b="true" sz="4299" i="true">
                <a:solidFill>
                  <a:srgbClr val="000000"/>
                </a:solidFill>
                <a:latin typeface="XM Vahid Bold Italics"/>
                <a:ea typeface="XM Vahid Bold Italics"/>
                <a:cs typeface="XM Vahid Bold Italics"/>
                <a:sym typeface="XM Vahid Bold Italics"/>
              </a:rPr>
              <a:t>Configuring Data Ingestion</a:t>
            </a:r>
          </a:p>
          <a:p>
            <a:pPr algn="ctr">
              <a:lnSpc>
                <a:spcPts val="6019"/>
              </a:lnSpc>
            </a:pPr>
          </a:p>
        </p:txBody>
      </p:sp>
      <p:sp>
        <p:nvSpPr>
          <p:cNvPr name="TextBox 10" id="10"/>
          <p:cNvSpPr txBox="true"/>
          <p:nvPr/>
        </p:nvSpPr>
        <p:spPr>
          <a:xfrm rot="0">
            <a:off x="361709" y="3996178"/>
            <a:ext cx="14843057" cy="596900"/>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With the Universal Forwarder installed, I set up data ingestion</a:t>
            </a:r>
          </a:p>
        </p:txBody>
      </p:sp>
      <p:sp>
        <p:nvSpPr>
          <p:cNvPr name="TextBox 11" id="11"/>
          <p:cNvSpPr txBox="true"/>
          <p:nvPr/>
        </p:nvSpPr>
        <p:spPr>
          <a:xfrm rot="0">
            <a:off x="-253053" y="4811713"/>
            <a:ext cx="15457819" cy="596900"/>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Add Data Source in Splunk</a:t>
            </a:r>
          </a:p>
        </p:txBody>
      </p:sp>
      <p:sp>
        <p:nvSpPr>
          <p:cNvPr name="TextBox 12" id="12"/>
          <p:cNvSpPr txBox="true"/>
          <p:nvPr/>
        </p:nvSpPr>
        <p:spPr>
          <a:xfrm rot="0">
            <a:off x="1028700" y="5371887"/>
            <a:ext cx="14843057" cy="1216025"/>
          </a:xfrm>
          <a:prstGeom prst="rect">
            <a:avLst/>
          </a:prstGeom>
        </p:spPr>
        <p:txBody>
          <a:bodyPr anchor="t" rtlCol="false" tIns="0" lIns="0" bIns="0" rIns="0">
            <a:spAutoFit/>
          </a:bodyPr>
          <a:lstStyle/>
          <a:p>
            <a:pPr algn="ctr" marL="755651" indent="-377825" lvl="1">
              <a:lnSpc>
                <a:spcPts val="4900"/>
              </a:lnSpc>
              <a:buFont typeface="Arial"/>
              <a:buChar char="•"/>
            </a:pPr>
            <a:r>
              <a:rPr lang="en-US" b="true" sz="3500" spc="-10">
                <a:solidFill>
                  <a:srgbClr val="000000"/>
                </a:solidFill>
                <a:latin typeface="XM Vahid Bold"/>
                <a:ea typeface="XM Vahid Bold"/>
                <a:cs typeface="XM Vahid Bold"/>
                <a:sym typeface="XM Vahid Bold"/>
              </a:rPr>
              <a:t>In Splunk, go to Settings &gt; Add Data and selected “Forward.”</a:t>
            </a:r>
          </a:p>
          <a:p>
            <a:pPr algn="ctr">
              <a:lnSpc>
                <a:spcPts val="4900"/>
              </a:lnSpc>
            </a:pPr>
          </a:p>
        </p:txBody>
      </p:sp>
      <p:sp>
        <p:nvSpPr>
          <p:cNvPr name="TextBox 13" id="13"/>
          <p:cNvSpPr txBox="true"/>
          <p:nvPr/>
        </p:nvSpPr>
        <p:spPr>
          <a:xfrm rot="0">
            <a:off x="1028700" y="6059172"/>
            <a:ext cx="14843057" cy="1216025"/>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add your server VM as a data source and configured it to send all local event logs to Splunk</a:t>
            </a:r>
          </a:p>
        </p:txBody>
      </p:sp>
      <p:sp>
        <p:nvSpPr>
          <p:cNvPr name="TextBox 14" id="14"/>
          <p:cNvSpPr txBox="true"/>
          <p:nvPr/>
        </p:nvSpPr>
        <p:spPr>
          <a:xfrm rot="0">
            <a:off x="-459202" y="7494272"/>
            <a:ext cx="14843057" cy="596900"/>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create a new index named “Windows” to store the logs</a:t>
            </a:r>
          </a:p>
        </p:txBody>
      </p:sp>
    </p:spTree>
  </p:cSld>
  <p:clrMapOvr>
    <a:masterClrMapping/>
  </p:clrMapOvr>
</p:sld>
</file>

<file path=ppt/slides/slide1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44601" y="2608764"/>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511720" y="2913627"/>
            <a:ext cx="11264561" cy="6344673"/>
          </a:xfrm>
          <a:custGeom>
            <a:avLst/>
            <a:gdLst/>
            <a:ahLst/>
            <a:cxnLst/>
            <a:rect r="r" b="b" t="t" l="l"/>
            <a:pathLst>
              <a:path h="6344673" w="11264561">
                <a:moveTo>
                  <a:pt x="0" y="0"/>
                </a:moveTo>
                <a:lnTo>
                  <a:pt x="11264560" y="0"/>
                </a:lnTo>
                <a:lnTo>
                  <a:pt x="11264560" y="6344673"/>
                </a:lnTo>
                <a:lnTo>
                  <a:pt x="0" y="6344673"/>
                </a:lnTo>
                <a:lnTo>
                  <a:pt x="0" y="0"/>
                </a:lnTo>
                <a:close/>
              </a:path>
            </a:pathLst>
          </a:custGeom>
          <a:blipFill>
            <a:blip r:embed="rId2"/>
            <a:stretch>
              <a:fillRect l="0" t="-1160" r="-8482" b="-1160"/>
            </a:stretch>
          </a:blipFill>
        </p:spPr>
      </p:sp>
      <p:sp>
        <p:nvSpPr>
          <p:cNvPr name="TextBox 9" id="9"/>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Tree>
  </p:cSld>
  <p:clrMapOvr>
    <a:masterClrMapping/>
  </p:clrMapOvr>
</p:sld>
</file>

<file path=ppt/slides/slide11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8030" y="2890952"/>
            <a:ext cx="15354757" cy="7034167"/>
            <a:chOff x="0" y="0"/>
            <a:chExt cx="4044051" cy="1852620"/>
          </a:xfrm>
        </p:grpSpPr>
        <p:sp>
          <p:nvSpPr>
            <p:cNvPr name="Freeform 6" id="6"/>
            <p:cNvSpPr/>
            <p:nvPr/>
          </p:nvSpPr>
          <p:spPr>
            <a:xfrm flipH="false" flipV="false" rot="0">
              <a:off x="0" y="0"/>
              <a:ext cx="4044051" cy="1852620"/>
            </a:xfrm>
            <a:custGeom>
              <a:avLst/>
              <a:gdLst/>
              <a:ahLst/>
              <a:cxnLst/>
              <a:rect r="r" b="b" t="t" l="l"/>
              <a:pathLst>
                <a:path h="1852620" w="4044051">
                  <a:moveTo>
                    <a:pt x="50420" y="0"/>
                  </a:moveTo>
                  <a:lnTo>
                    <a:pt x="3993631" y="0"/>
                  </a:lnTo>
                  <a:cubicBezTo>
                    <a:pt x="4007003" y="0"/>
                    <a:pt x="4019828" y="5312"/>
                    <a:pt x="4029284" y="14768"/>
                  </a:cubicBezTo>
                  <a:cubicBezTo>
                    <a:pt x="4038739" y="24223"/>
                    <a:pt x="4044051" y="37048"/>
                    <a:pt x="4044051" y="50420"/>
                  </a:cubicBezTo>
                  <a:lnTo>
                    <a:pt x="4044051" y="1802200"/>
                  </a:lnTo>
                  <a:cubicBezTo>
                    <a:pt x="4044051" y="1830046"/>
                    <a:pt x="4021477" y="1852620"/>
                    <a:pt x="3993631" y="1852620"/>
                  </a:cubicBezTo>
                  <a:lnTo>
                    <a:pt x="50420" y="1852620"/>
                  </a:lnTo>
                  <a:cubicBezTo>
                    <a:pt x="37048" y="1852620"/>
                    <a:pt x="24223" y="1847308"/>
                    <a:pt x="14768" y="1837852"/>
                  </a:cubicBezTo>
                  <a:cubicBezTo>
                    <a:pt x="5312" y="1828397"/>
                    <a:pt x="0" y="1815572"/>
                    <a:pt x="0" y="1802200"/>
                  </a:cubicBezTo>
                  <a:lnTo>
                    <a:pt x="0" y="50420"/>
                  </a:lnTo>
                  <a:cubicBezTo>
                    <a:pt x="0" y="37048"/>
                    <a:pt x="5312" y="24223"/>
                    <a:pt x="14768" y="14768"/>
                  </a:cubicBezTo>
                  <a:cubicBezTo>
                    <a:pt x="24223" y="5312"/>
                    <a:pt x="37048" y="0"/>
                    <a:pt x="50420"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044051" cy="189072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
        <p:nvSpPr>
          <p:cNvPr name="TextBox 9" id="9"/>
          <p:cNvSpPr txBox="true"/>
          <p:nvPr/>
        </p:nvSpPr>
        <p:spPr>
          <a:xfrm rot="0">
            <a:off x="2175644" y="5049771"/>
            <a:ext cx="13919531" cy="728980"/>
          </a:xfrm>
          <a:prstGeom prst="rect">
            <a:avLst/>
          </a:prstGeom>
        </p:spPr>
        <p:txBody>
          <a:bodyPr anchor="t" rtlCol="false" tIns="0" lIns="0" bIns="0" rIns="0">
            <a:spAutoFit/>
          </a:bodyPr>
          <a:lstStyle/>
          <a:p>
            <a:pPr algn="ctr">
              <a:lnSpc>
                <a:spcPts val="6019"/>
              </a:lnSpc>
            </a:pPr>
            <a:r>
              <a:rPr lang="en-US" b="true" sz="4299" i="true">
                <a:solidFill>
                  <a:srgbClr val="000000"/>
                </a:solidFill>
                <a:latin typeface="XM Vahid Bold Italics"/>
                <a:ea typeface="XM Vahid Bold Italics"/>
                <a:cs typeface="XM Vahid Bold Italics"/>
                <a:sym typeface="XM Vahid Bold Italics"/>
              </a:rPr>
              <a:t>Verify Data Ingestion</a:t>
            </a:r>
          </a:p>
        </p:txBody>
      </p:sp>
      <p:sp>
        <p:nvSpPr>
          <p:cNvPr name="TextBox 10" id="10"/>
          <p:cNvSpPr txBox="true"/>
          <p:nvPr/>
        </p:nvSpPr>
        <p:spPr>
          <a:xfrm rot="0">
            <a:off x="1458030" y="5827963"/>
            <a:ext cx="14843057" cy="1216025"/>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In Splunk, I navigated to Apps &gt; Search &amp; Reporting and ran a search query</a:t>
            </a:r>
          </a:p>
        </p:txBody>
      </p:sp>
      <p:sp>
        <p:nvSpPr>
          <p:cNvPr name="TextBox 11" id="11"/>
          <p:cNvSpPr txBox="true"/>
          <p:nvPr/>
        </p:nvSpPr>
        <p:spPr>
          <a:xfrm rot="0">
            <a:off x="289318" y="7093201"/>
            <a:ext cx="15457819" cy="596900"/>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index= "windows"</a:t>
            </a:r>
          </a:p>
        </p:txBody>
      </p:sp>
    </p:spTree>
  </p:cSld>
  <p:clrMapOvr>
    <a:masterClrMapping/>
  </p:clrMapOvr>
</p:sld>
</file>

<file path=ppt/slides/slide1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2890952"/>
            <a:ext cx="15689622" cy="7034167"/>
            <a:chOff x="0" y="0"/>
            <a:chExt cx="4132246" cy="1852620"/>
          </a:xfrm>
        </p:grpSpPr>
        <p:sp>
          <p:nvSpPr>
            <p:cNvPr name="Freeform 6" id="6"/>
            <p:cNvSpPr/>
            <p:nvPr/>
          </p:nvSpPr>
          <p:spPr>
            <a:xfrm flipH="false" flipV="false" rot="0">
              <a:off x="0" y="0"/>
              <a:ext cx="4132246" cy="1852620"/>
            </a:xfrm>
            <a:custGeom>
              <a:avLst/>
              <a:gdLst/>
              <a:ahLst/>
              <a:cxnLst/>
              <a:rect r="r" b="b" t="t" l="l"/>
              <a:pathLst>
                <a:path h="1852620" w="4132246">
                  <a:moveTo>
                    <a:pt x="49344" y="0"/>
                  </a:moveTo>
                  <a:lnTo>
                    <a:pt x="4082902" y="0"/>
                  </a:lnTo>
                  <a:cubicBezTo>
                    <a:pt x="4095989" y="0"/>
                    <a:pt x="4108540" y="5199"/>
                    <a:pt x="4117794" y="14453"/>
                  </a:cubicBezTo>
                  <a:cubicBezTo>
                    <a:pt x="4127047" y="23706"/>
                    <a:pt x="4132246" y="36257"/>
                    <a:pt x="4132246" y="49344"/>
                  </a:cubicBezTo>
                  <a:lnTo>
                    <a:pt x="4132246" y="1803276"/>
                  </a:lnTo>
                  <a:cubicBezTo>
                    <a:pt x="4132246" y="1816363"/>
                    <a:pt x="4127047" y="1828914"/>
                    <a:pt x="4117794" y="1838167"/>
                  </a:cubicBezTo>
                  <a:cubicBezTo>
                    <a:pt x="4108540" y="1847421"/>
                    <a:pt x="4095989" y="1852620"/>
                    <a:pt x="4082902" y="1852620"/>
                  </a:cubicBezTo>
                  <a:lnTo>
                    <a:pt x="49344" y="1852620"/>
                  </a:lnTo>
                  <a:cubicBezTo>
                    <a:pt x="36257" y="1852620"/>
                    <a:pt x="23706" y="1847421"/>
                    <a:pt x="14453" y="1838167"/>
                  </a:cubicBezTo>
                  <a:cubicBezTo>
                    <a:pt x="5199" y="1828914"/>
                    <a:pt x="0" y="1816363"/>
                    <a:pt x="0" y="1803276"/>
                  </a:cubicBezTo>
                  <a:lnTo>
                    <a:pt x="0" y="49344"/>
                  </a:lnTo>
                  <a:cubicBezTo>
                    <a:pt x="0" y="36257"/>
                    <a:pt x="5199" y="23706"/>
                    <a:pt x="14453" y="14453"/>
                  </a:cubicBezTo>
                  <a:cubicBezTo>
                    <a:pt x="23706" y="5199"/>
                    <a:pt x="36257" y="0"/>
                    <a:pt x="49344"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4132246" cy="189072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990546" y="2060083"/>
            <a:ext cx="13765929" cy="7909316"/>
          </a:xfrm>
          <a:custGeom>
            <a:avLst/>
            <a:gdLst/>
            <a:ahLst/>
            <a:cxnLst/>
            <a:rect r="r" b="b" t="t" l="l"/>
            <a:pathLst>
              <a:path h="7909316" w="13765929">
                <a:moveTo>
                  <a:pt x="0" y="0"/>
                </a:moveTo>
                <a:lnTo>
                  <a:pt x="13765930" y="0"/>
                </a:lnTo>
                <a:lnTo>
                  <a:pt x="13765930" y="7909316"/>
                </a:lnTo>
                <a:lnTo>
                  <a:pt x="0" y="7909316"/>
                </a:lnTo>
                <a:lnTo>
                  <a:pt x="0" y="0"/>
                </a:lnTo>
                <a:close/>
              </a:path>
            </a:pathLst>
          </a:custGeom>
          <a:blipFill>
            <a:blip r:embed="rId2"/>
            <a:stretch>
              <a:fillRect l="-1072" t="-1036" r="-10296" b="0"/>
            </a:stretch>
          </a:blipFill>
        </p:spPr>
      </p:sp>
    </p:spTree>
  </p:cSld>
  <p:clrMapOvr>
    <a:masterClrMapping/>
  </p:clrMapOvr>
</p:sld>
</file>

<file path=ppt/slides/slide1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006276" y="5143500"/>
            <a:ext cx="15673001" cy="6621583"/>
            <a:chOff x="0" y="0"/>
            <a:chExt cx="4127869" cy="1743956"/>
          </a:xfrm>
        </p:grpSpPr>
        <p:sp>
          <p:nvSpPr>
            <p:cNvPr name="Freeform 3" id="3"/>
            <p:cNvSpPr/>
            <p:nvPr/>
          </p:nvSpPr>
          <p:spPr>
            <a:xfrm flipH="false" flipV="false" rot="0">
              <a:off x="0" y="0"/>
              <a:ext cx="4127869" cy="1743956"/>
            </a:xfrm>
            <a:custGeom>
              <a:avLst/>
              <a:gdLst/>
              <a:ahLst/>
              <a:cxnLst/>
              <a:rect r="r" b="b" t="t" l="l"/>
              <a:pathLst>
                <a:path h="1743956" w="4127869">
                  <a:moveTo>
                    <a:pt x="49397" y="0"/>
                  </a:moveTo>
                  <a:lnTo>
                    <a:pt x="4078472" y="0"/>
                  </a:lnTo>
                  <a:cubicBezTo>
                    <a:pt x="4091573" y="0"/>
                    <a:pt x="4104137" y="5204"/>
                    <a:pt x="4113401" y="14468"/>
                  </a:cubicBezTo>
                  <a:cubicBezTo>
                    <a:pt x="4122664" y="23732"/>
                    <a:pt x="4127869" y="36296"/>
                    <a:pt x="4127869" y="49397"/>
                  </a:cubicBezTo>
                  <a:lnTo>
                    <a:pt x="4127869" y="1694560"/>
                  </a:lnTo>
                  <a:cubicBezTo>
                    <a:pt x="4127869" y="1721841"/>
                    <a:pt x="4105753" y="1743956"/>
                    <a:pt x="4078472" y="1743956"/>
                  </a:cubicBezTo>
                  <a:lnTo>
                    <a:pt x="49397" y="1743956"/>
                  </a:lnTo>
                  <a:cubicBezTo>
                    <a:pt x="36296" y="1743956"/>
                    <a:pt x="23732" y="1738752"/>
                    <a:pt x="14468" y="1729488"/>
                  </a:cubicBezTo>
                  <a:cubicBezTo>
                    <a:pt x="5204" y="1720225"/>
                    <a:pt x="0" y="1707660"/>
                    <a:pt x="0" y="1694560"/>
                  </a:cubicBezTo>
                  <a:lnTo>
                    <a:pt x="0" y="49397"/>
                  </a:lnTo>
                  <a:cubicBezTo>
                    <a:pt x="0" y="22116"/>
                    <a:pt x="22116" y="0"/>
                    <a:pt x="49397" y="0"/>
                  </a:cubicBezTo>
                  <a:close/>
                </a:path>
              </a:pathLst>
            </a:custGeom>
            <a:solidFill>
              <a:srgbClr val="5E17EB"/>
            </a:solidFill>
          </p:spPr>
        </p:sp>
        <p:sp>
          <p:nvSpPr>
            <p:cNvPr name="TextBox 4" id="4"/>
            <p:cNvSpPr txBox="true"/>
            <p:nvPr/>
          </p:nvSpPr>
          <p:spPr>
            <a:xfrm>
              <a:off x="0" y="-38100"/>
              <a:ext cx="4127869" cy="17820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745963" y="6384786"/>
            <a:ext cx="1543050" cy="15430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096351" y="6734407"/>
            <a:ext cx="842274" cy="843808"/>
          </a:xfrm>
          <a:custGeom>
            <a:avLst/>
            <a:gdLst/>
            <a:ahLst/>
            <a:cxnLst/>
            <a:rect r="r" b="b" t="t" l="l"/>
            <a:pathLst>
              <a:path h="843808" w="842274">
                <a:moveTo>
                  <a:pt x="0" y="0"/>
                </a:moveTo>
                <a:lnTo>
                  <a:pt x="842274" y="0"/>
                </a:lnTo>
                <a:lnTo>
                  <a:pt x="842274" y="843808"/>
                </a:lnTo>
                <a:lnTo>
                  <a:pt x="0" y="843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542906" y="9258300"/>
            <a:ext cx="1571606" cy="1623720"/>
            <a:chOff x="0" y="0"/>
            <a:chExt cx="413921" cy="427646"/>
          </a:xfrm>
        </p:grpSpPr>
        <p:sp>
          <p:nvSpPr>
            <p:cNvPr name="Freeform 10" id="10"/>
            <p:cNvSpPr/>
            <p:nvPr/>
          </p:nvSpPr>
          <p:spPr>
            <a:xfrm flipH="false" flipV="false" rot="0">
              <a:off x="0" y="0"/>
              <a:ext cx="413921" cy="427646"/>
            </a:xfrm>
            <a:custGeom>
              <a:avLst/>
              <a:gdLst/>
              <a:ahLst/>
              <a:cxnLst/>
              <a:rect r="r" b="b" t="t" l="l"/>
              <a:pathLst>
                <a:path h="427646" w="413921">
                  <a:moveTo>
                    <a:pt x="206960" y="0"/>
                  </a:moveTo>
                  <a:lnTo>
                    <a:pt x="206960" y="0"/>
                  </a:lnTo>
                  <a:cubicBezTo>
                    <a:pt x="261850" y="0"/>
                    <a:pt x="314491" y="21805"/>
                    <a:pt x="353304" y="60617"/>
                  </a:cubicBezTo>
                  <a:cubicBezTo>
                    <a:pt x="392116" y="99430"/>
                    <a:pt x="413921" y="152071"/>
                    <a:pt x="413921" y="206960"/>
                  </a:cubicBezTo>
                  <a:lnTo>
                    <a:pt x="413921" y="220686"/>
                  </a:lnTo>
                  <a:cubicBezTo>
                    <a:pt x="413921" y="275575"/>
                    <a:pt x="392116" y="328216"/>
                    <a:pt x="353304" y="367029"/>
                  </a:cubicBezTo>
                  <a:cubicBezTo>
                    <a:pt x="314491" y="405842"/>
                    <a:pt x="261850" y="427646"/>
                    <a:pt x="206960" y="427646"/>
                  </a:cubicBezTo>
                  <a:lnTo>
                    <a:pt x="206960" y="427646"/>
                  </a:lnTo>
                  <a:cubicBezTo>
                    <a:pt x="152071" y="427646"/>
                    <a:pt x="99430" y="405842"/>
                    <a:pt x="60617" y="367029"/>
                  </a:cubicBezTo>
                  <a:cubicBezTo>
                    <a:pt x="21805" y="328216"/>
                    <a:pt x="0" y="275575"/>
                    <a:pt x="0" y="220686"/>
                  </a:cubicBezTo>
                  <a:lnTo>
                    <a:pt x="0" y="206960"/>
                  </a:lnTo>
                  <a:cubicBezTo>
                    <a:pt x="0" y="152071"/>
                    <a:pt x="21805" y="99430"/>
                    <a:pt x="60617" y="60617"/>
                  </a:cubicBezTo>
                  <a:cubicBezTo>
                    <a:pt x="99430" y="21805"/>
                    <a:pt x="152071" y="0"/>
                    <a:pt x="206960" y="0"/>
                  </a:cubicBezTo>
                  <a:close/>
                </a:path>
              </a:pathLst>
            </a:custGeom>
            <a:solidFill>
              <a:srgbClr val="5E17EB"/>
            </a:solidFill>
          </p:spPr>
        </p:sp>
        <p:sp>
          <p:nvSpPr>
            <p:cNvPr name="TextBox 11" id="11"/>
            <p:cNvSpPr txBox="true"/>
            <p:nvPr/>
          </p:nvSpPr>
          <p:spPr>
            <a:xfrm>
              <a:off x="0" y="-38100"/>
              <a:ext cx="413921" cy="465746"/>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28700" y="2298802"/>
            <a:ext cx="10161530"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Conclusion </a:t>
            </a:r>
          </a:p>
        </p:txBody>
      </p:sp>
      <p:sp>
        <p:nvSpPr>
          <p:cNvPr name="TextBox 13" id="13"/>
          <p:cNvSpPr txBox="true"/>
          <p:nvPr/>
        </p:nvSpPr>
        <p:spPr>
          <a:xfrm rot="0">
            <a:off x="7097770" y="5978345"/>
            <a:ext cx="9524328" cy="2785745"/>
          </a:xfrm>
          <a:prstGeom prst="rect">
            <a:avLst/>
          </a:prstGeom>
        </p:spPr>
        <p:txBody>
          <a:bodyPr anchor="t" rtlCol="false" tIns="0" lIns="0" bIns="0" rIns="0">
            <a:spAutoFit/>
          </a:bodyPr>
          <a:lstStyle/>
          <a:p>
            <a:pPr algn="just">
              <a:lnSpc>
                <a:spcPts val="4480"/>
              </a:lnSpc>
            </a:pPr>
            <a:r>
              <a:rPr lang="en-US" sz="3200">
                <a:solidFill>
                  <a:srgbClr val="FFFFFF"/>
                </a:solidFill>
                <a:latin typeface="Varela Round"/>
                <a:ea typeface="Varela Round"/>
                <a:cs typeface="Varela Round"/>
                <a:sym typeface="Varela Round"/>
              </a:rPr>
              <a:t>Cyber security is crucial in protecting personal, financial, and system integrity in an increasingly connected digital world. Threats like malware, phishing, and ransomware can cause significant damage if not properly addressed.</a:t>
            </a:r>
          </a:p>
        </p:txBody>
      </p:sp>
    </p:spTree>
  </p:cSld>
  <p:clrMapOvr>
    <a:masterClrMapping/>
  </p:clrMapOvr>
</p:sld>
</file>

<file path=ppt/slides/slide1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314450"/>
            <a:ext cx="6308762" cy="6016795"/>
            <a:chOff x="0" y="0"/>
            <a:chExt cx="1661567" cy="1584670"/>
          </a:xfrm>
        </p:grpSpPr>
        <p:sp>
          <p:nvSpPr>
            <p:cNvPr name="Freeform 3" id="3"/>
            <p:cNvSpPr/>
            <p:nvPr/>
          </p:nvSpPr>
          <p:spPr>
            <a:xfrm flipH="false" flipV="false" rot="0">
              <a:off x="0" y="0"/>
              <a:ext cx="1661567" cy="1584670"/>
            </a:xfrm>
            <a:custGeom>
              <a:avLst/>
              <a:gdLst/>
              <a:ahLst/>
              <a:cxnLst/>
              <a:rect r="r" b="b" t="t" l="l"/>
              <a:pathLst>
                <a:path h="1584670" w="1661567">
                  <a:moveTo>
                    <a:pt x="122717" y="0"/>
                  </a:moveTo>
                  <a:lnTo>
                    <a:pt x="1538850" y="0"/>
                  </a:lnTo>
                  <a:cubicBezTo>
                    <a:pt x="1606625" y="0"/>
                    <a:pt x="1661567" y="54942"/>
                    <a:pt x="1661567" y="122717"/>
                  </a:cubicBezTo>
                  <a:lnTo>
                    <a:pt x="1661567" y="1461953"/>
                  </a:lnTo>
                  <a:cubicBezTo>
                    <a:pt x="1661567" y="1529728"/>
                    <a:pt x="1606625" y="1584670"/>
                    <a:pt x="1538850" y="1584670"/>
                  </a:cubicBezTo>
                  <a:lnTo>
                    <a:pt x="122717" y="1584670"/>
                  </a:lnTo>
                  <a:cubicBezTo>
                    <a:pt x="90170" y="1584670"/>
                    <a:pt x="58957" y="1571741"/>
                    <a:pt x="35943" y="1548727"/>
                  </a:cubicBezTo>
                  <a:cubicBezTo>
                    <a:pt x="12929" y="1525713"/>
                    <a:pt x="0" y="1494500"/>
                    <a:pt x="0" y="1461953"/>
                  </a:cubicBezTo>
                  <a:lnTo>
                    <a:pt x="0" y="122717"/>
                  </a:lnTo>
                  <a:cubicBezTo>
                    <a:pt x="0" y="54942"/>
                    <a:pt x="54942" y="0"/>
                    <a:pt x="122717" y="0"/>
                  </a:cubicBezTo>
                  <a:close/>
                </a:path>
              </a:pathLst>
            </a:custGeom>
            <a:solidFill>
              <a:srgbClr val="FFC61A"/>
            </a:solidFill>
          </p:spPr>
        </p:sp>
        <p:sp>
          <p:nvSpPr>
            <p:cNvPr name="TextBox 4" id="4"/>
            <p:cNvSpPr txBox="true"/>
            <p:nvPr/>
          </p:nvSpPr>
          <p:spPr>
            <a:xfrm>
              <a:off x="0" y="-38100"/>
              <a:ext cx="1661567" cy="162277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815949" y="1314450"/>
            <a:ext cx="12365344" cy="6016795"/>
            <a:chOff x="0" y="0"/>
            <a:chExt cx="3256716" cy="1584670"/>
          </a:xfrm>
        </p:grpSpPr>
        <p:sp>
          <p:nvSpPr>
            <p:cNvPr name="Freeform 6" id="6"/>
            <p:cNvSpPr/>
            <p:nvPr/>
          </p:nvSpPr>
          <p:spPr>
            <a:xfrm flipH="false" flipV="false" rot="0">
              <a:off x="0" y="0"/>
              <a:ext cx="3256716" cy="1584670"/>
            </a:xfrm>
            <a:custGeom>
              <a:avLst/>
              <a:gdLst/>
              <a:ahLst/>
              <a:cxnLst/>
              <a:rect r="r" b="b" t="t" l="l"/>
              <a:pathLst>
                <a:path h="1584670" w="3256716">
                  <a:moveTo>
                    <a:pt x="62610" y="0"/>
                  </a:moveTo>
                  <a:lnTo>
                    <a:pt x="3194107" y="0"/>
                  </a:lnTo>
                  <a:cubicBezTo>
                    <a:pt x="3210712" y="0"/>
                    <a:pt x="3226637" y="6596"/>
                    <a:pt x="3238378" y="18338"/>
                  </a:cubicBezTo>
                  <a:cubicBezTo>
                    <a:pt x="3250120" y="30080"/>
                    <a:pt x="3256716" y="46005"/>
                    <a:pt x="3256716" y="62610"/>
                  </a:cubicBezTo>
                  <a:lnTo>
                    <a:pt x="3256716" y="1522060"/>
                  </a:lnTo>
                  <a:cubicBezTo>
                    <a:pt x="3256716" y="1556639"/>
                    <a:pt x="3228685" y="1584670"/>
                    <a:pt x="3194107" y="1584670"/>
                  </a:cubicBezTo>
                  <a:lnTo>
                    <a:pt x="62610" y="1584670"/>
                  </a:lnTo>
                  <a:cubicBezTo>
                    <a:pt x="46005" y="1584670"/>
                    <a:pt x="30080" y="1578074"/>
                    <a:pt x="18338" y="1566332"/>
                  </a:cubicBezTo>
                  <a:cubicBezTo>
                    <a:pt x="6596" y="1554591"/>
                    <a:pt x="0" y="1538666"/>
                    <a:pt x="0" y="1522060"/>
                  </a:cubicBezTo>
                  <a:lnTo>
                    <a:pt x="0" y="62610"/>
                  </a:lnTo>
                  <a:cubicBezTo>
                    <a:pt x="0" y="46005"/>
                    <a:pt x="6596" y="30080"/>
                    <a:pt x="18338" y="18338"/>
                  </a:cubicBezTo>
                  <a:cubicBezTo>
                    <a:pt x="30080" y="6596"/>
                    <a:pt x="46005" y="0"/>
                    <a:pt x="62610" y="0"/>
                  </a:cubicBezTo>
                  <a:close/>
                </a:path>
              </a:pathLst>
            </a:custGeom>
            <a:solidFill>
              <a:srgbClr val="5E17EB"/>
            </a:solidFill>
          </p:spPr>
        </p:sp>
        <p:sp>
          <p:nvSpPr>
            <p:cNvPr name="TextBox 7" id="7"/>
            <p:cNvSpPr txBox="true"/>
            <p:nvPr/>
          </p:nvSpPr>
          <p:spPr>
            <a:xfrm>
              <a:off x="0" y="-38100"/>
              <a:ext cx="3256716" cy="162277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9233867" y="2416944"/>
            <a:ext cx="7079781" cy="4611907"/>
          </a:xfrm>
          <a:prstGeom prst="rect">
            <a:avLst/>
          </a:prstGeom>
        </p:spPr>
        <p:txBody>
          <a:bodyPr anchor="t" rtlCol="false" tIns="0" lIns="0" bIns="0" rIns="0">
            <a:spAutoFit/>
          </a:bodyPr>
          <a:lstStyle/>
          <a:p>
            <a:pPr algn="l">
              <a:lnSpc>
                <a:spcPts val="17049"/>
              </a:lnSpc>
            </a:pPr>
            <a:r>
              <a:rPr lang="en-US" sz="21312">
                <a:solidFill>
                  <a:srgbClr val="FFFFFF"/>
                </a:solidFill>
                <a:latin typeface="Squada One"/>
                <a:ea typeface="Squada One"/>
                <a:cs typeface="Squada One"/>
                <a:sym typeface="Squada One"/>
              </a:rPr>
              <a:t>THANK YOU!</a:t>
            </a:r>
          </a:p>
        </p:txBody>
      </p:sp>
      <p:grpSp>
        <p:nvGrpSpPr>
          <p:cNvPr name="Group 9" id="9"/>
          <p:cNvGrpSpPr/>
          <p:nvPr/>
        </p:nvGrpSpPr>
        <p:grpSpPr>
          <a:xfrm rot="0">
            <a:off x="1985172" y="2124939"/>
            <a:ext cx="4395818" cy="439581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6733" t="0" r="-61044" b="0"/>
              </a:stretch>
            </a:blipFill>
          </p:spPr>
        </p:sp>
      </p:grpSp>
      <p:grpSp>
        <p:nvGrpSpPr>
          <p:cNvPr name="Group 11" id="11"/>
          <p:cNvGrpSpPr/>
          <p:nvPr/>
        </p:nvGrpSpPr>
        <p:grpSpPr>
          <a:xfrm rot="0">
            <a:off x="15716250" y="6559720"/>
            <a:ext cx="1543050" cy="15430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6066638" y="6909341"/>
            <a:ext cx="842274" cy="843808"/>
          </a:xfrm>
          <a:custGeom>
            <a:avLst/>
            <a:gdLst/>
            <a:ahLst/>
            <a:cxnLst/>
            <a:rect r="r" b="b" t="t" l="l"/>
            <a:pathLst>
              <a:path h="843808" w="842274">
                <a:moveTo>
                  <a:pt x="0" y="0"/>
                </a:moveTo>
                <a:lnTo>
                  <a:pt x="842274" y="0"/>
                </a:lnTo>
                <a:lnTo>
                  <a:pt x="842274" y="843808"/>
                </a:lnTo>
                <a:lnTo>
                  <a:pt x="0" y="843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1028700" y="7836070"/>
            <a:ext cx="6308762" cy="1074571"/>
            <a:chOff x="0" y="0"/>
            <a:chExt cx="1532127" cy="260967"/>
          </a:xfrm>
        </p:grpSpPr>
        <p:sp>
          <p:nvSpPr>
            <p:cNvPr name="Freeform 16" id="16"/>
            <p:cNvSpPr/>
            <p:nvPr/>
          </p:nvSpPr>
          <p:spPr>
            <a:xfrm flipH="false" flipV="false" rot="0">
              <a:off x="0" y="0"/>
              <a:ext cx="1532127" cy="260967"/>
            </a:xfrm>
            <a:custGeom>
              <a:avLst/>
              <a:gdLst/>
              <a:ahLst/>
              <a:cxnLst/>
              <a:rect r="r" b="b" t="t" l="l"/>
              <a:pathLst>
                <a:path h="260967" w="1532127">
                  <a:moveTo>
                    <a:pt x="122717" y="0"/>
                  </a:moveTo>
                  <a:lnTo>
                    <a:pt x="1409410" y="0"/>
                  </a:lnTo>
                  <a:cubicBezTo>
                    <a:pt x="1441957" y="0"/>
                    <a:pt x="1473170" y="12929"/>
                    <a:pt x="1496184" y="35943"/>
                  </a:cubicBezTo>
                  <a:cubicBezTo>
                    <a:pt x="1519198" y="58957"/>
                    <a:pt x="1532127" y="90170"/>
                    <a:pt x="1532127" y="122717"/>
                  </a:cubicBezTo>
                  <a:lnTo>
                    <a:pt x="1532127" y="138250"/>
                  </a:lnTo>
                  <a:cubicBezTo>
                    <a:pt x="1532127" y="206025"/>
                    <a:pt x="1477185" y="260967"/>
                    <a:pt x="1409410" y="260967"/>
                  </a:cubicBezTo>
                  <a:lnTo>
                    <a:pt x="122717" y="260967"/>
                  </a:lnTo>
                  <a:cubicBezTo>
                    <a:pt x="54942" y="260967"/>
                    <a:pt x="0" y="206025"/>
                    <a:pt x="0" y="138250"/>
                  </a:cubicBezTo>
                  <a:lnTo>
                    <a:pt x="0" y="122717"/>
                  </a:lnTo>
                  <a:cubicBezTo>
                    <a:pt x="0" y="54942"/>
                    <a:pt x="54942" y="0"/>
                    <a:pt x="122717" y="0"/>
                  </a:cubicBezTo>
                  <a:close/>
                </a:path>
              </a:pathLst>
            </a:custGeom>
            <a:solidFill>
              <a:srgbClr val="FFFFFF"/>
            </a:solidFill>
          </p:spPr>
        </p:sp>
        <p:sp>
          <p:nvSpPr>
            <p:cNvPr name="TextBox 17" id="17"/>
            <p:cNvSpPr txBox="true"/>
            <p:nvPr/>
          </p:nvSpPr>
          <p:spPr>
            <a:xfrm>
              <a:off x="0" y="-38100"/>
              <a:ext cx="1532127" cy="299067"/>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5678478" y="7836070"/>
            <a:ext cx="1074571" cy="107457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17EB"/>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440615"/>
            <a:ext cx="9664630" cy="2817685"/>
            <a:chOff x="0" y="0"/>
            <a:chExt cx="2545417" cy="742106"/>
          </a:xfrm>
        </p:grpSpPr>
        <p:sp>
          <p:nvSpPr>
            <p:cNvPr name="Freeform 12" id="12"/>
            <p:cNvSpPr/>
            <p:nvPr/>
          </p:nvSpPr>
          <p:spPr>
            <a:xfrm flipH="false" flipV="false" rot="0">
              <a:off x="0" y="0"/>
              <a:ext cx="2545417" cy="742106"/>
            </a:xfrm>
            <a:custGeom>
              <a:avLst/>
              <a:gdLst/>
              <a:ahLst/>
              <a:cxnLst/>
              <a:rect r="r" b="b" t="t" l="l"/>
              <a:pathLst>
                <a:path h="742106" w="2545417">
                  <a:moveTo>
                    <a:pt x="80106" y="0"/>
                  </a:moveTo>
                  <a:lnTo>
                    <a:pt x="2465311" y="0"/>
                  </a:lnTo>
                  <a:cubicBezTo>
                    <a:pt x="2509552" y="0"/>
                    <a:pt x="2545417" y="35865"/>
                    <a:pt x="2545417" y="80106"/>
                  </a:cubicBezTo>
                  <a:lnTo>
                    <a:pt x="2545417" y="662001"/>
                  </a:lnTo>
                  <a:cubicBezTo>
                    <a:pt x="2545417" y="683246"/>
                    <a:pt x="2536977" y="703621"/>
                    <a:pt x="2521955" y="718644"/>
                  </a:cubicBezTo>
                  <a:cubicBezTo>
                    <a:pt x="2506932" y="733667"/>
                    <a:pt x="2486557" y="742106"/>
                    <a:pt x="2465311" y="742106"/>
                  </a:cubicBezTo>
                  <a:lnTo>
                    <a:pt x="80106" y="742106"/>
                  </a:lnTo>
                  <a:cubicBezTo>
                    <a:pt x="35865" y="742106"/>
                    <a:pt x="0" y="706242"/>
                    <a:pt x="0" y="662001"/>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78020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63202" y="6577469"/>
            <a:ext cx="9019560" cy="2431239"/>
            <a:chOff x="0" y="0"/>
            <a:chExt cx="2375522" cy="640326"/>
          </a:xfrm>
        </p:grpSpPr>
        <p:sp>
          <p:nvSpPr>
            <p:cNvPr name="Freeform 15" id="15"/>
            <p:cNvSpPr/>
            <p:nvPr/>
          </p:nvSpPr>
          <p:spPr>
            <a:xfrm flipH="false" flipV="false" rot="0">
              <a:off x="0" y="0"/>
              <a:ext cx="2375522" cy="640326"/>
            </a:xfrm>
            <a:custGeom>
              <a:avLst/>
              <a:gdLst/>
              <a:ahLst/>
              <a:cxnLst/>
              <a:rect r="r" b="b" t="t" l="l"/>
              <a:pathLst>
                <a:path h="640326" w="2375522">
                  <a:moveTo>
                    <a:pt x="85835" y="0"/>
                  </a:moveTo>
                  <a:lnTo>
                    <a:pt x="2289687" y="0"/>
                  </a:lnTo>
                  <a:cubicBezTo>
                    <a:pt x="2337092" y="0"/>
                    <a:pt x="2375522" y="38430"/>
                    <a:pt x="2375522" y="85835"/>
                  </a:cubicBezTo>
                  <a:lnTo>
                    <a:pt x="2375522" y="554492"/>
                  </a:lnTo>
                  <a:cubicBezTo>
                    <a:pt x="2375522" y="577256"/>
                    <a:pt x="2366479" y="599089"/>
                    <a:pt x="2350382" y="615186"/>
                  </a:cubicBezTo>
                  <a:cubicBezTo>
                    <a:pt x="2334284" y="631283"/>
                    <a:pt x="2312452" y="640326"/>
                    <a:pt x="2289687" y="640326"/>
                  </a:cubicBezTo>
                  <a:lnTo>
                    <a:pt x="85835" y="640326"/>
                  </a:lnTo>
                  <a:cubicBezTo>
                    <a:pt x="38430" y="640326"/>
                    <a:pt x="0" y="601897"/>
                    <a:pt x="0" y="554492"/>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67842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1971463" y="1377625"/>
            <a:ext cx="5961760" cy="5961760"/>
          </a:xfrm>
          <a:custGeom>
            <a:avLst/>
            <a:gdLst/>
            <a:ahLst/>
            <a:cxnLst/>
            <a:rect r="r" b="b" t="t" l="l"/>
            <a:pathLst>
              <a:path h="5961760" w="5961760">
                <a:moveTo>
                  <a:pt x="0" y="0"/>
                </a:moveTo>
                <a:lnTo>
                  <a:pt x="5961761" y="0"/>
                </a:lnTo>
                <a:lnTo>
                  <a:pt x="5961761" y="5961761"/>
                </a:lnTo>
                <a:lnTo>
                  <a:pt x="0" y="5961761"/>
                </a:lnTo>
                <a:lnTo>
                  <a:pt x="0" y="0"/>
                </a:lnTo>
                <a:close/>
              </a:path>
            </a:pathLst>
          </a:custGeom>
          <a:blipFill>
            <a:blip r:embed="rId2"/>
            <a:stretch>
              <a:fillRect l="0" t="0" r="0" b="0"/>
            </a:stretch>
          </a:blipFill>
        </p:spPr>
      </p:sp>
      <p:sp>
        <p:nvSpPr>
          <p:cNvPr name="Freeform 18" id="18"/>
          <p:cNvSpPr/>
          <p:nvPr/>
        </p:nvSpPr>
        <p:spPr>
          <a:xfrm flipH="false" flipV="false" rot="0">
            <a:off x="2181529" y="7339386"/>
            <a:ext cx="2563347" cy="2563347"/>
          </a:xfrm>
          <a:custGeom>
            <a:avLst/>
            <a:gdLst/>
            <a:ahLst/>
            <a:cxnLst/>
            <a:rect r="r" b="b" t="t" l="l"/>
            <a:pathLst>
              <a:path h="2563347" w="2563347">
                <a:moveTo>
                  <a:pt x="0" y="0"/>
                </a:moveTo>
                <a:lnTo>
                  <a:pt x="2563347" y="0"/>
                </a:lnTo>
                <a:lnTo>
                  <a:pt x="2563347" y="2563347"/>
                </a:lnTo>
                <a:lnTo>
                  <a:pt x="0" y="2563347"/>
                </a:lnTo>
                <a:lnTo>
                  <a:pt x="0" y="0"/>
                </a:lnTo>
                <a:close/>
              </a:path>
            </a:pathLst>
          </a:custGeom>
          <a:blipFill>
            <a:blip r:embed="rId3"/>
            <a:stretch>
              <a:fillRect l="0" t="0" r="0" b="0"/>
            </a:stretch>
          </a:blipFill>
        </p:spPr>
      </p:sp>
      <p:sp>
        <p:nvSpPr>
          <p:cNvPr name="Freeform 19" id="19"/>
          <p:cNvSpPr/>
          <p:nvPr/>
        </p:nvSpPr>
        <p:spPr>
          <a:xfrm flipH="false" flipV="false" rot="0">
            <a:off x="10915117" y="6497638"/>
            <a:ext cx="2476770" cy="2476770"/>
          </a:xfrm>
          <a:custGeom>
            <a:avLst/>
            <a:gdLst/>
            <a:ahLst/>
            <a:cxnLst/>
            <a:rect r="r" b="b" t="t" l="l"/>
            <a:pathLst>
              <a:path h="2476770" w="2476770">
                <a:moveTo>
                  <a:pt x="0" y="0"/>
                </a:moveTo>
                <a:lnTo>
                  <a:pt x="2476770" y="0"/>
                </a:lnTo>
                <a:lnTo>
                  <a:pt x="2476770" y="2476771"/>
                </a:lnTo>
                <a:lnTo>
                  <a:pt x="0" y="2476771"/>
                </a:lnTo>
                <a:lnTo>
                  <a:pt x="0" y="0"/>
                </a:lnTo>
                <a:close/>
              </a:path>
            </a:pathLst>
          </a:custGeom>
          <a:blipFill>
            <a:blip r:embed="rId4"/>
            <a:stretch>
              <a:fillRect l="0" t="0" r="0" b="0"/>
            </a:stretch>
          </a:blipFill>
        </p:spPr>
      </p:sp>
      <p:sp>
        <p:nvSpPr>
          <p:cNvPr name="TextBox 20" id="20"/>
          <p:cNvSpPr txBox="true"/>
          <p:nvPr/>
        </p:nvSpPr>
        <p:spPr>
          <a:xfrm rot="0">
            <a:off x="1992721" y="1562100"/>
            <a:ext cx="8922396"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Adware</a:t>
            </a:r>
          </a:p>
        </p:txBody>
      </p:sp>
      <p:sp>
        <p:nvSpPr>
          <p:cNvPr name="TextBox 21" id="21"/>
          <p:cNvSpPr txBox="true"/>
          <p:nvPr/>
        </p:nvSpPr>
        <p:spPr>
          <a:xfrm rot="0">
            <a:off x="2652442" y="3827226"/>
            <a:ext cx="9542987" cy="2153124"/>
          </a:xfrm>
          <a:prstGeom prst="rect">
            <a:avLst/>
          </a:prstGeom>
        </p:spPr>
        <p:txBody>
          <a:bodyPr anchor="t" rtlCol="false" tIns="0" lIns="0" bIns="0" rIns="0">
            <a:spAutoFit/>
          </a:bodyPr>
          <a:lstStyle/>
          <a:p>
            <a:pPr algn="l">
              <a:lnSpc>
                <a:spcPts val="5748"/>
              </a:lnSpc>
              <a:spcBef>
                <a:spcPct val="0"/>
              </a:spcBef>
            </a:pPr>
            <a:r>
              <a:rPr lang="en-US" sz="4106">
                <a:solidFill>
                  <a:srgbClr val="000000"/>
                </a:solidFill>
                <a:latin typeface="Varela Round"/>
                <a:ea typeface="Varela Round"/>
                <a:cs typeface="Varela Round"/>
                <a:sym typeface="Varela Round"/>
              </a:rPr>
              <a:t>Software that automatically displays or downloads advertisements to a user's system. </a:t>
            </a:r>
          </a:p>
        </p:txBody>
      </p:sp>
      <p:sp>
        <p:nvSpPr>
          <p:cNvPr name="TextBox 22" id="22"/>
          <p:cNvSpPr txBox="true"/>
          <p:nvPr/>
        </p:nvSpPr>
        <p:spPr>
          <a:xfrm rot="0">
            <a:off x="3491343" y="6811867"/>
            <a:ext cx="4518958" cy="19894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Can redirect users to malicious websites</a:t>
            </a:r>
          </a:p>
        </p:txBody>
      </p:sp>
      <p:sp>
        <p:nvSpPr>
          <p:cNvPr name="TextBox 23" id="23"/>
          <p:cNvSpPr txBox="true"/>
          <p:nvPr/>
        </p:nvSpPr>
        <p:spPr>
          <a:xfrm rot="0">
            <a:off x="7972982" y="6811867"/>
            <a:ext cx="3906632" cy="19894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May gather personal data without consent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440615"/>
            <a:ext cx="9664630" cy="2817685"/>
            <a:chOff x="0" y="0"/>
            <a:chExt cx="2545417" cy="742106"/>
          </a:xfrm>
        </p:grpSpPr>
        <p:sp>
          <p:nvSpPr>
            <p:cNvPr name="Freeform 12" id="12"/>
            <p:cNvSpPr/>
            <p:nvPr/>
          </p:nvSpPr>
          <p:spPr>
            <a:xfrm flipH="false" flipV="false" rot="0">
              <a:off x="0" y="0"/>
              <a:ext cx="2545417" cy="742106"/>
            </a:xfrm>
            <a:custGeom>
              <a:avLst/>
              <a:gdLst/>
              <a:ahLst/>
              <a:cxnLst/>
              <a:rect r="r" b="b" t="t" l="l"/>
              <a:pathLst>
                <a:path h="742106" w="2545417">
                  <a:moveTo>
                    <a:pt x="80106" y="0"/>
                  </a:moveTo>
                  <a:lnTo>
                    <a:pt x="2465311" y="0"/>
                  </a:lnTo>
                  <a:cubicBezTo>
                    <a:pt x="2509552" y="0"/>
                    <a:pt x="2545417" y="35865"/>
                    <a:pt x="2545417" y="80106"/>
                  </a:cubicBezTo>
                  <a:lnTo>
                    <a:pt x="2545417" y="662001"/>
                  </a:lnTo>
                  <a:cubicBezTo>
                    <a:pt x="2545417" y="683246"/>
                    <a:pt x="2536977" y="703621"/>
                    <a:pt x="2521955" y="718644"/>
                  </a:cubicBezTo>
                  <a:cubicBezTo>
                    <a:pt x="2506932" y="733667"/>
                    <a:pt x="2486557" y="742106"/>
                    <a:pt x="2465311" y="742106"/>
                  </a:cubicBezTo>
                  <a:lnTo>
                    <a:pt x="80106" y="742106"/>
                  </a:lnTo>
                  <a:cubicBezTo>
                    <a:pt x="35865" y="742106"/>
                    <a:pt x="0" y="706242"/>
                    <a:pt x="0" y="662001"/>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78020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63202" y="6802365"/>
            <a:ext cx="9019560" cy="2172044"/>
            <a:chOff x="0" y="0"/>
            <a:chExt cx="2375522" cy="572061"/>
          </a:xfrm>
        </p:grpSpPr>
        <p:sp>
          <p:nvSpPr>
            <p:cNvPr name="Freeform 15" id="15"/>
            <p:cNvSpPr/>
            <p:nvPr/>
          </p:nvSpPr>
          <p:spPr>
            <a:xfrm flipH="false" flipV="false" rot="0">
              <a:off x="0" y="0"/>
              <a:ext cx="2375522" cy="572061"/>
            </a:xfrm>
            <a:custGeom>
              <a:avLst/>
              <a:gdLst/>
              <a:ahLst/>
              <a:cxnLst/>
              <a:rect r="r" b="b" t="t" l="l"/>
              <a:pathLst>
                <a:path h="572061" w="2375522">
                  <a:moveTo>
                    <a:pt x="85835" y="0"/>
                  </a:moveTo>
                  <a:lnTo>
                    <a:pt x="2289687" y="0"/>
                  </a:lnTo>
                  <a:cubicBezTo>
                    <a:pt x="2337092" y="0"/>
                    <a:pt x="2375522" y="38430"/>
                    <a:pt x="2375522" y="85835"/>
                  </a:cubicBezTo>
                  <a:lnTo>
                    <a:pt x="2375522" y="486226"/>
                  </a:lnTo>
                  <a:cubicBezTo>
                    <a:pt x="2375522" y="508991"/>
                    <a:pt x="2366479" y="530823"/>
                    <a:pt x="2350382" y="546921"/>
                  </a:cubicBezTo>
                  <a:cubicBezTo>
                    <a:pt x="2334284" y="563018"/>
                    <a:pt x="2312452" y="572061"/>
                    <a:pt x="2289687" y="572061"/>
                  </a:cubicBezTo>
                  <a:lnTo>
                    <a:pt x="85835" y="572061"/>
                  </a:lnTo>
                  <a:cubicBezTo>
                    <a:pt x="63070" y="572061"/>
                    <a:pt x="41238" y="563018"/>
                    <a:pt x="25140" y="546921"/>
                  </a:cubicBezTo>
                  <a:cubicBezTo>
                    <a:pt x="9043" y="530823"/>
                    <a:pt x="0" y="508991"/>
                    <a:pt x="0" y="486226"/>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610161"/>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1083225" y="584408"/>
            <a:ext cx="5778062" cy="5778062"/>
          </a:xfrm>
          <a:custGeom>
            <a:avLst/>
            <a:gdLst/>
            <a:ahLst/>
            <a:cxnLst/>
            <a:rect r="r" b="b" t="t" l="l"/>
            <a:pathLst>
              <a:path h="5778062" w="5778062">
                <a:moveTo>
                  <a:pt x="0" y="0"/>
                </a:moveTo>
                <a:lnTo>
                  <a:pt x="5778063" y="0"/>
                </a:lnTo>
                <a:lnTo>
                  <a:pt x="5778063" y="5778062"/>
                </a:lnTo>
                <a:lnTo>
                  <a:pt x="0" y="5778062"/>
                </a:lnTo>
                <a:lnTo>
                  <a:pt x="0" y="0"/>
                </a:lnTo>
                <a:close/>
              </a:path>
            </a:pathLst>
          </a:custGeom>
          <a:blipFill>
            <a:blip r:embed="rId2"/>
            <a:stretch>
              <a:fillRect l="0" t="0" r="0" b="0"/>
            </a:stretch>
          </a:blipFill>
        </p:spPr>
      </p:sp>
      <p:sp>
        <p:nvSpPr>
          <p:cNvPr name="Freeform 18" id="18"/>
          <p:cNvSpPr/>
          <p:nvPr/>
        </p:nvSpPr>
        <p:spPr>
          <a:xfrm flipH="false" flipV="false" rot="0">
            <a:off x="2652442" y="7420855"/>
            <a:ext cx="2106733" cy="2106733"/>
          </a:xfrm>
          <a:custGeom>
            <a:avLst/>
            <a:gdLst/>
            <a:ahLst/>
            <a:cxnLst/>
            <a:rect r="r" b="b" t="t" l="l"/>
            <a:pathLst>
              <a:path h="2106733" w="2106733">
                <a:moveTo>
                  <a:pt x="0" y="0"/>
                </a:moveTo>
                <a:lnTo>
                  <a:pt x="2106733" y="0"/>
                </a:lnTo>
                <a:lnTo>
                  <a:pt x="2106733" y="2106733"/>
                </a:lnTo>
                <a:lnTo>
                  <a:pt x="0" y="2106733"/>
                </a:lnTo>
                <a:lnTo>
                  <a:pt x="0" y="0"/>
                </a:lnTo>
                <a:close/>
              </a:path>
            </a:pathLst>
          </a:custGeom>
          <a:blipFill>
            <a:blip r:embed="rId3"/>
            <a:stretch>
              <a:fillRect l="0" t="0" r="0" b="0"/>
            </a:stretch>
          </a:blipFill>
        </p:spPr>
      </p:sp>
      <p:sp>
        <p:nvSpPr>
          <p:cNvPr name="Freeform 19" id="19"/>
          <p:cNvSpPr/>
          <p:nvPr/>
        </p:nvSpPr>
        <p:spPr>
          <a:xfrm flipH="false" flipV="false" rot="0">
            <a:off x="7282770" y="7311815"/>
            <a:ext cx="1455062" cy="1455062"/>
          </a:xfrm>
          <a:custGeom>
            <a:avLst/>
            <a:gdLst/>
            <a:ahLst/>
            <a:cxnLst/>
            <a:rect r="r" b="b" t="t" l="l"/>
            <a:pathLst>
              <a:path h="1455062" w="1455062">
                <a:moveTo>
                  <a:pt x="0" y="0"/>
                </a:moveTo>
                <a:lnTo>
                  <a:pt x="1455062" y="0"/>
                </a:lnTo>
                <a:lnTo>
                  <a:pt x="1455062" y="1455062"/>
                </a:lnTo>
                <a:lnTo>
                  <a:pt x="0" y="1455062"/>
                </a:lnTo>
                <a:lnTo>
                  <a:pt x="0" y="0"/>
                </a:lnTo>
                <a:close/>
              </a:path>
            </a:pathLst>
          </a:custGeom>
          <a:blipFill>
            <a:blip r:embed="rId4"/>
            <a:stretch>
              <a:fillRect l="0" t="0" r="0" b="0"/>
            </a:stretch>
          </a:blipFill>
        </p:spPr>
      </p:sp>
      <p:sp>
        <p:nvSpPr>
          <p:cNvPr name="TextBox 20" id="20"/>
          <p:cNvSpPr txBox="true"/>
          <p:nvPr/>
        </p:nvSpPr>
        <p:spPr>
          <a:xfrm rot="0">
            <a:off x="1992721" y="1562100"/>
            <a:ext cx="8922396"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Spyware</a:t>
            </a:r>
          </a:p>
        </p:txBody>
      </p:sp>
      <p:sp>
        <p:nvSpPr>
          <p:cNvPr name="TextBox 21" id="21"/>
          <p:cNvSpPr txBox="true"/>
          <p:nvPr/>
        </p:nvSpPr>
        <p:spPr>
          <a:xfrm rot="0">
            <a:off x="2652442" y="3846276"/>
            <a:ext cx="8919350" cy="2380454"/>
          </a:xfrm>
          <a:prstGeom prst="rect">
            <a:avLst/>
          </a:prstGeom>
        </p:spPr>
        <p:txBody>
          <a:bodyPr anchor="t" rtlCol="false" tIns="0" lIns="0" bIns="0" rIns="0">
            <a:spAutoFit/>
          </a:bodyPr>
          <a:lstStyle/>
          <a:p>
            <a:pPr algn="l">
              <a:lnSpc>
                <a:spcPts val="4768"/>
              </a:lnSpc>
              <a:spcBef>
                <a:spcPct val="0"/>
              </a:spcBef>
            </a:pPr>
            <a:r>
              <a:rPr lang="en-US" sz="3406">
                <a:solidFill>
                  <a:srgbClr val="000000"/>
                </a:solidFill>
                <a:latin typeface="Varela Round"/>
                <a:ea typeface="Varela Round"/>
                <a:cs typeface="Varela Round"/>
                <a:sym typeface="Varela Round"/>
              </a:rPr>
              <a:t> Malware that secretly monitors user activity and collects information such as browsing habits, keystrokes, and sensitive personal data</a:t>
            </a:r>
          </a:p>
        </p:txBody>
      </p:sp>
      <p:sp>
        <p:nvSpPr>
          <p:cNvPr name="TextBox 22" id="22"/>
          <p:cNvSpPr txBox="true"/>
          <p:nvPr/>
        </p:nvSpPr>
        <p:spPr>
          <a:xfrm rot="0">
            <a:off x="3491343" y="6716640"/>
            <a:ext cx="4518958" cy="132270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Compromises Privacy</a:t>
            </a:r>
          </a:p>
        </p:txBody>
      </p:sp>
      <p:sp>
        <p:nvSpPr>
          <p:cNvPr name="TextBox 23" id="23"/>
          <p:cNvSpPr txBox="true"/>
          <p:nvPr/>
        </p:nvSpPr>
        <p:spPr>
          <a:xfrm rot="0">
            <a:off x="8255232" y="7531736"/>
            <a:ext cx="3906632" cy="132270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May lead to identity theft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440615"/>
            <a:ext cx="5070706" cy="2577221"/>
            <a:chOff x="0" y="0"/>
            <a:chExt cx="1335495" cy="678774"/>
          </a:xfrm>
        </p:grpSpPr>
        <p:sp>
          <p:nvSpPr>
            <p:cNvPr name="Freeform 12" id="12"/>
            <p:cNvSpPr/>
            <p:nvPr/>
          </p:nvSpPr>
          <p:spPr>
            <a:xfrm flipH="false" flipV="false" rot="0">
              <a:off x="0" y="0"/>
              <a:ext cx="1335495" cy="678774"/>
            </a:xfrm>
            <a:custGeom>
              <a:avLst/>
              <a:gdLst/>
              <a:ahLst/>
              <a:cxnLst/>
              <a:rect r="r" b="b" t="t" l="l"/>
              <a:pathLst>
                <a:path h="678774" w="1335495">
                  <a:moveTo>
                    <a:pt x="152679" y="0"/>
                  </a:moveTo>
                  <a:lnTo>
                    <a:pt x="1182815" y="0"/>
                  </a:lnTo>
                  <a:cubicBezTo>
                    <a:pt x="1223308" y="0"/>
                    <a:pt x="1262143" y="16086"/>
                    <a:pt x="1290776" y="44719"/>
                  </a:cubicBezTo>
                  <a:cubicBezTo>
                    <a:pt x="1319409" y="73352"/>
                    <a:pt x="1335495" y="112186"/>
                    <a:pt x="1335495" y="152679"/>
                  </a:cubicBezTo>
                  <a:lnTo>
                    <a:pt x="1335495" y="526095"/>
                  </a:lnTo>
                  <a:cubicBezTo>
                    <a:pt x="1335495" y="610417"/>
                    <a:pt x="1267138" y="678774"/>
                    <a:pt x="1182815" y="678774"/>
                  </a:cubicBezTo>
                  <a:lnTo>
                    <a:pt x="152679" y="678774"/>
                  </a:lnTo>
                  <a:cubicBezTo>
                    <a:pt x="112186" y="678774"/>
                    <a:pt x="73352" y="662689"/>
                    <a:pt x="44719" y="634056"/>
                  </a:cubicBezTo>
                  <a:cubicBezTo>
                    <a:pt x="16086" y="605423"/>
                    <a:pt x="0" y="566588"/>
                    <a:pt x="0" y="526095"/>
                  </a:cubicBezTo>
                  <a:lnTo>
                    <a:pt x="0" y="152679"/>
                  </a:lnTo>
                  <a:cubicBezTo>
                    <a:pt x="0" y="68357"/>
                    <a:pt x="68357" y="0"/>
                    <a:pt x="152679" y="0"/>
                  </a:cubicBezTo>
                  <a:close/>
                </a:path>
              </a:pathLst>
            </a:custGeom>
            <a:solidFill>
              <a:srgbClr val="FFC61A"/>
            </a:solidFill>
          </p:spPr>
        </p:sp>
        <p:sp>
          <p:nvSpPr>
            <p:cNvPr name="TextBox 13" id="13"/>
            <p:cNvSpPr txBox="true"/>
            <p:nvPr/>
          </p:nvSpPr>
          <p:spPr>
            <a:xfrm>
              <a:off x="0" y="-38100"/>
              <a:ext cx="1335495" cy="71687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63202" y="6802365"/>
            <a:ext cx="4430080" cy="1955453"/>
            <a:chOff x="0" y="0"/>
            <a:chExt cx="1166770" cy="515016"/>
          </a:xfrm>
        </p:grpSpPr>
        <p:sp>
          <p:nvSpPr>
            <p:cNvPr name="Freeform 15" id="15"/>
            <p:cNvSpPr/>
            <p:nvPr/>
          </p:nvSpPr>
          <p:spPr>
            <a:xfrm flipH="false" flipV="false" rot="0">
              <a:off x="0" y="0"/>
              <a:ext cx="1166770" cy="515016"/>
            </a:xfrm>
            <a:custGeom>
              <a:avLst/>
              <a:gdLst/>
              <a:ahLst/>
              <a:cxnLst/>
              <a:rect r="r" b="b" t="t" l="l"/>
              <a:pathLst>
                <a:path h="515016" w="1166770">
                  <a:moveTo>
                    <a:pt x="174758" y="0"/>
                  </a:moveTo>
                  <a:lnTo>
                    <a:pt x="992012" y="0"/>
                  </a:lnTo>
                  <a:cubicBezTo>
                    <a:pt x="1038361" y="0"/>
                    <a:pt x="1082811" y="18412"/>
                    <a:pt x="1115585" y="51185"/>
                  </a:cubicBezTo>
                  <a:cubicBezTo>
                    <a:pt x="1148358" y="83959"/>
                    <a:pt x="1166770" y="128409"/>
                    <a:pt x="1166770" y="174758"/>
                  </a:cubicBezTo>
                  <a:lnTo>
                    <a:pt x="1166770" y="340258"/>
                  </a:lnTo>
                  <a:cubicBezTo>
                    <a:pt x="1166770" y="436775"/>
                    <a:pt x="1088528" y="515016"/>
                    <a:pt x="992012" y="515016"/>
                  </a:cubicBezTo>
                  <a:lnTo>
                    <a:pt x="174758" y="515016"/>
                  </a:lnTo>
                  <a:cubicBezTo>
                    <a:pt x="78242" y="515016"/>
                    <a:pt x="0" y="436775"/>
                    <a:pt x="0" y="340258"/>
                  </a:cubicBezTo>
                  <a:lnTo>
                    <a:pt x="0" y="174758"/>
                  </a:lnTo>
                  <a:cubicBezTo>
                    <a:pt x="0" y="78242"/>
                    <a:pt x="78242" y="0"/>
                    <a:pt x="174758" y="0"/>
                  </a:cubicBezTo>
                  <a:close/>
                </a:path>
              </a:pathLst>
            </a:custGeom>
            <a:solidFill>
              <a:srgbClr val="FFFFFF"/>
            </a:solidFill>
          </p:spPr>
        </p:sp>
        <p:sp>
          <p:nvSpPr>
            <p:cNvPr name="TextBox 16" id="16"/>
            <p:cNvSpPr txBox="true"/>
            <p:nvPr/>
          </p:nvSpPr>
          <p:spPr>
            <a:xfrm>
              <a:off x="0" y="-38100"/>
              <a:ext cx="1166770" cy="55311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1144458" y="687522"/>
            <a:ext cx="6114842" cy="6114842"/>
          </a:xfrm>
          <a:custGeom>
            <a:avLst/>
            <a:gdLst/>
            <a:ahLst/>
            <a:cxnLst/>
            <a:rect r="r" b="b" t="t" l="l"/>
            <a:pathLst>
              <a:path h="6114842" w="6114842">
                <a:moveTo>
                  <a:pt x="0" y="0"/>
                </a:moveTo>
                <a:lnTo>
                  <a:pt x="6114842" y="0"/>
                </a:lnTo>
                <a:lnTo>
                  <a:pt x="6114842" y="6114843"/>
                </a:lnTo>
                <a:lnTo>
                  <a:pt x="0" y="6114843"/>
                </a:lnTo>
                <a:lnTo>
                  <a:pt x="0" y="0"/>
                </a:lnTo>
                <a:close/>
              </a:path>
            </a:pathLst>
          </a:custGeom>
          <a:blipFill>
            <a:blip r:embed="rId2"/>
            <a:stretch>
              <a:fillRect l="0" t="0" r="0" b="0"/>
            </a:stretch>
          </a:blipFill>
        </p:spPr>
      </p:sp>
      <p:sp>
        <p:nvSpPr>
          <p:cNvPr name="Freeform 18" id="18"/>
          <p:cNvSpPr/>
          <p:nvPr/>
        </p:nvSpPr>
        <p:spPr>
          <a:xfrm flipH="false" flipV="false" rot="0">
            <a:off x="2245550" y="6941098"/>
            <a:ext cx="1816719" cy="1816719"/>
          </a:xfrm>
          <a:custGeom>
            <a:avLst/>
            <a:gdLst/>
            <a:ahLst/>
            <a:cxnLst/>
            <a:rect r="r" b="b" t="t" l="l"/>
            <a:pathLst>
              <a:path h="1816719" w="1816719">
                <a:moveTo>
                  <a:pt x="0" y="0"/>
                </a:moveTo>
                <a:lnTo>
                  <a:pt x="1816719" y="0"/>
                </a:lnTo>
                <a:lnTo>
                  <a:pt x="1816719" y="1816719"/>
                </a:lnTo>
                <a:lnTo>
                  <a:pt x="0" y="1816719"/>
                </a:lnTo>
                <a:lnTo>
                  <a:pt x="0" y="0"/>
                </a:lnTo>
                <a:close/>
              </a:path>
            </a:pathLst>
          </a:custGeom>
          <a:blipFill>
            <a:blip r:embed="rId3"/>
            <a:stretch>
              <a:fillRect l="0" t="0" r="0" b="0"/>
            </a:stretch>
          </a:blipFill>
        </p:spPr>
      </p:sp>
      <p:sp>
        <p:nvSpPr>
          <p:cNvPr name="TextBox 19" id="19"/>
          <p:cNvSpPr txBox="true"/>
          <p:nvPr/>
        </p:nvSpPr>
        <p:spPr>
          <a:xfrm rot="0">
            <a:off x="1992721" y="1562100"/>
            <a:ext cx="8922396"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Backdoors</a:t>
            </a:r>
          </a:p>
        </p:txBody>
      </p:sp>
      <p:sp>
        <p:nvSpPr>
          <p:cNvPr name="TextBox 20" id="20"/>
          <p:cNvSpPr txBox="true"/>
          <p:nvPr/>
        </p:nvSpPr>
        <p:spPr>
          <a:xfrm rot="0">
            <a:off x="2823095" y="4004513"/>
            <a:ext cx="8919350" cy="1944209"/>
          </a:xfrm>
          <a:prstGeom prst="rect">
            <a:avLst/>
          </a:prstGeom>
        </p:spPr>
        <p:txBody>
          <a:bodyPr anchor="t" rtlCol="false" tIns="0" lIns="0" bIns="0" rIns="0">
            <a:spAutoFit/>
          </a:bodyPr>
          <a:lstStyle/>
          <a:p>
            <a:pPr algn="l">
              <a:lnSpc>
                <a:spcPts val="5188"/>
              </a:lnSpc>
              <a:spcBef>
                <a:spcPct val="0"/>
              </a:spcBef>
            </a:pPr>
            <a:r>
              <a:rPr lang="en-US" sz="3706">
                <a:solidFill>
                  <a:srgbClr val="000000"/>
                </a:solidFill>
                <a:latin typeface="Varela Round"/>
                <a:ea typeface="Varela Round"/>
                <a:cs typeface="Varela Round"/>
                <a:sym typeface="Varela Round"/>
              </a:rPr>
              <a:t>Hidden methods of bypassing normal authentication to gain unauthorized access to a system. </a:t>
            </a:r>
          </a:p>
        </p:txBody>
      </p:sp>
      <p:sp>
        <p:nvSpPr>
          <p:cNvPr name="TextBox 21" id="21"/>
          <p:cNvSpPr txBox="true"/>
          <p:nvPr/>
        </p:nvSpPr>
        <p:spPr>
          <a:xfrm rot="0">
            <a:off x="3705657" y="7004002"/>
            <a:ext cx="3577113" cy="1573629"/>
          </a:xfrm>
          <a:prstGeom prst="rect">
            <a:avLst/>
          </a:prstGeom>
        </p:spPr>
        <p:txBody>
          <a:bodyPr anchor="t" rtlCol="false" tIns="0" lIns="0" bIns="0" rIns="0">
            <a:spAutoFit/>
          </a:bodyPr>
          <a:lstStyle/>
          <a:p>
            <a:pPr algn="ctr">
              <a:lnSpc>
                <a:spcPts val="4211"/>
              </a:lnSpc>
              <a:spcBef>
                <a:spcPct val="0"/>
              </a:spcBef>
            </a:pPr>
            <a:r>
              <a:rPr lang="en-US" sz="3007">
                <a:solidFill>
                  <a:srgbClr val="000000"/>
                </a:solidFill>
                <a:latin typeface="Varela Round"/>
                <a:ea typeface="Varela Round"/>
                <a:cs typeface="Varela Round"/>
                <a:sym typeface="Varela Round"/>
              </a:rPr>
              <a:t>Allows hackers to control systems remotely</a:t>
            </a:r>
          </a:p>
        </p:txBody>
      </p:sp>
      <p:grpSp>
        <p:nvGrpSpPr>
          <p:cNvPr name="Group 22" id="22"/>
          <p:cNvGrpSpPr/>
          <p:nvPr/>
        </p:nvGrpSpPr>
        <p:grpSpPr>
          <a:xfrm rot="0">
            <a:off x="8529718" y="6440615"/>
            <a:ext cx="5070706" cy="2577221"/>
            <a:chOff x="0" y="0"/>
            <a:chExt cx="1335495" cy="678774"/>
          </a:xfrm>
        </p:grpSpPr>
        <p:sp>
          <p:nvSpPr>
            <p:cNvPr name="Freeform 23" id="23"/>
            <p:cNvSpPr/>
            <p:nvPr/>
          </p:nvSpPr>
          <p:spPr>
            <a:xfrm flipH="false" flipV="false" rot="0">
              <a:off x="0" y="0"/>
              <a:ext cx="1335495" cy="678774"/>
            </a:xfrm>
            <a:custGeom>
              <a:avLst/>
              <a:gdLst/>
              <a:ahLst/>
              <a:cxnLst/>
              <a:rect r="r" b="b" t="t" l="l"/>
              <a:pathLst>
                <a:path h="678774" w="1335495">
                  <a:moveTo>
                    <a:pt x="152679" y="0"/>
                  </a:moveTo>
                  <a:lnTo>
                    <a:pt x="1182815" y="0"/>
                  </a:lnTo>
                  <a:cubicBezTo>
                    <a:pt x="1223308" y="0"/>
                    <a:pt x="1262143" y="16086"/>
                    <a:pt x="1290776" y="44719"/>
                  </a:cubicBezTo>
                  <a:cubicBezTo>
                    <a:pt x="1319409" y="73352"/>
                    <a:pt x="1335495" y="112186"/>
                    <a:pt x="1335495" y="152679"/>
                  </a:cubicBezTo>
                  <a:lnTo>
                    <a:pt x="1335495" y="526095"/>
                  </a:lnTo>
                  <a:cubicBezTo>
                    <a:pt x="1335495" y="610417"/>
                    <a:pt x="1267138" y="678774"/>
                    <a:pt x="1182815" y="678774"/>
                  </a:cubicBezTo>
                  <a:lnTo>
                    <a:pt x="152679" y="678774"/>
                  </a:lnTo>
                  <a:cubicBezTo>
                    <a:pt x="112186" y="678774"/>
                    <a:pt x="73352" y="662689"/>
                    <a:pt x="44719" y="634056"/>
                  </a:cubicBezTo>
                  <a:cubicBezTo>
                    <a:pt x="16086" y="605423"/>
                    <a:pt x="0" y="566588"/>
                    <a:pt x="0" y="526095"/>
                  </a:cubicBezTo>
                  <a:lnTo>
                    <a:pt x="0" y="152679"/>
                  </a:lnTo>
                  <a:cubicBezTo>
                    <a:pt x="0" y="68357"/>
                    <a:pt x="68357" y="0"/>
                    <a:pt x="152679" y="0"/>
                  </a:cubicBezTo>
                  <a:close/>
                </a:path>
              </a:pathLst>
            </a:custGeom>
            <a:solidFill>
              <a:srgbClr val="FFC61A"/>
            </a:solidFill>
          </p:spPr>
        </p:sp>
        <p:sp>
          <p:nvSpPr>
            <p:cNvPr name="TextBox 24" id="24"/>
            <p:cNvSpPr txBox="true"/>
            <p:nvPr/>
          </p:nvSpPr>
          <p:spPr>
            <a:xfrm>
              <a:off x="0" y="-38100"/>
              <a:ext cx="1335495" cy="716874"/>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8850031" y="6802365"/>
            <a:ext cx="4430080" cy="1955453"/>
            <a:chOff x="0" y="0"/>
            <a:chExt cx="1166770" cy="515016"/>
          </a:xfrm>
        </p:grpSpPr>
        <p:sp>
          <p:nvSpPr>
            <p:cNvPr name="Freeform 26" id="26"/>
            <p:cNvSpPr/>
            <p:nvPr/>
          </p:nvSpPr>
          <p:spPr>
            <a:xfrm flipH="false" flipV="false" rot="0">
              <a:off x="0" y="0"/>
              <a:ext cx="1166770" cy="515016"/>
            </a:xfrm>
            <a:custGeom>
              <a:avLst/>
              <a:gdLst/>
              <a:ahLst/>
              <a:cxnLst/>
              <a:rect r="r" b="b" t="t" l="l"/>
              <a:pathLst>
                <a:path h="515016" w="1166770">
                  <a:moveTo>
                    <a:pt x="174758" y="0"/>
                  </a:moveTo>
                  <a:lnTo>
                    <a:pt x="992012" y="0"/>
                  </a:lnTo>
                  <a:cubicBezTo>
                    <a:pt x="1038361" y="0"/>
                    <a:pt x="1082811" y="18412"/>
                    <a:pt x="1115585" y="51185"/>
                  </a:cubicBezTo>
                  <a:cubicBezTo>
                    <a:pt x="1148358" y="83959"/>
                    <a:pt x="1166770" y="128409"/>
                    <a:pt x="1166770" y="174758"/>
                  </a:cubicBezTo>
                  <a:lnTo>
                    <a:pt x="1166770" y="340258"/>
                  </a:lnTo>
                  <a:cubicBezTo>
                    <a:pt x="1166770" y="436775"/>
                    <a:pt x="1088528" y="515016"/>
                    <a:pt x="992012" y="515016"/>
                  </a:cubicBezTo>
                  <a:lnTo>
                    <a:pt x="174758" y="515016"/>
                  </a:lnTo>
                  <a:cubicBezTo>
                    <a:pt x="78242" y="515016"/>
                    <a:pt x="0" y="436775"/>
                    <a:pt x="0" y="340258"/>
                  </a:cubicBezTo>
                  <a:lnTo>
                    <a:pt x="0" y="174758"/>
                  </a:lnTo>
                  <a:cubicBezTo>
                    <a:pt x="0" y="78242"/>
                    <a:pt x="78242" y="0"/>
                    <a:pt x="174758" y="0"/>
                  </a:cubicBezTo>
                  <a:close/>
                </a:path>
              </a:pathLst>
            </a:custGeom>
            <a:solidFill>
              <a:srgbClr val="FFFFFF"/>
            </a:solidFill>
          </p:spPr>
        </p:sp>
        <p:sp>
          <p:nvSpPr>
            <p:cNvPr name="TextBox 27" id="27"/>
            <p:cNvSpPr txBox="true"/>
            <p:nvPr/>
          </p:nvSpPr>
          <p:spPr>
            <a:xfrm>
              <a:off x="0" y="-38100"/>
              <a:ext cx="1166770" cy="553116"/>
            </a:xfrm>
            <a:prstGeom prst="rect">
              <a:avLst/>
            </a:prstGeom>
          </p:spPr>
          <p:txBody>
            <a:bodyPr anchor="ctr" rtlCol="false" tIns="50800" lIns="50800" bIns="50800" rIns="50800"/>
            <a:lstStyle/>
            <a:p>
              <a:pPr algn="ctr">
                <a:lnSpc>
                  <a:spcPts val="2659"/>
                </a:lnSpc>
                <a:spcBef>
                  <a:spcPct val="0"/>
                </a:spcBef>
              </a:pPr>
            </a:p>
          </p:txBody>
        </p:sp>
      </p:grpSp>
      <p:sp>
        <p:nvSpPr>
          <p:cNvPr name="TextBox 28" id="28"/>
          <p:cNvSpPr txBox="true"/>
          <p:nvPr/>
        </p:nvSpPr>
        <p:spPr>
          <a:xfrm rot="0">
            <a:off x="9585116" y="6902672"/>
            <a:ext cx="3118685" cy="1586434"/>
          </a:xfrm>
          <a:prstGeom prst="rect">
            <a:avLst/>
          </a:prstGeom>
        </p:spPr>
        <p:txBody>
          <a:bodyPr anchor="t" rtlCol="false" tIns="0" lIns="0" bIns="0" rIns="0">
            <a:spAutoFit/>
          </a:bodyPr>
          <a:lstStyle/>
          <a:p>
            <a:pPr algn="ctr">
              <a:lnSpc>
                <a:spcPts val="4246"/>
              </a:lnSpc>
              <a:spcBef>
                <a:spcPct val="0"/>
              </a:spcBef>
            </a:pPr>
            <a:r>
              <a:rPr lang="en-US" sz="3033">
                <a:solidFill>
                  <a:srgbClr val="000000"/>
                </a:solidFill>
                <a:latin typeface="Varela Round"/>
                <a:ea typeface="Varela Round"/>
                <a:cs typeface="Varela Round"/>
                <a:sym typeface="Varela Round"/>
              </a:rPr>
              <a:t>Leaves systems vulnerable to future attacks</a:t>
            </a:r>
          </a:p>
        </p:txBody>
      </p:sp>
      <p:sp>
        <p:nvSpPr>
          <p:cNvPr name="Freeform 29" id="29"/>
          <p:cNvSpPr/>
          <p:nvPr/>
        </p:nvSpPr>
        <p:spPr>
          <a:xfrm flipH="false" flipV="false" rot="0">
            <a:off x="12498226" y="7963817"/>
            <a:ext cx="1563771" cy="1563771"/>
          </a:xfrm>
          <a:custGeom>
            <a:avLst/>
            <a:gdLst/>
            <a:ahLst/>
            <a:cxnLst/>
            <a:rect r="r" b="b" t="t" l="l"/>
            <a:pathLst>
              <a:path h="1563771" w="1563771">
                <a:moveTo>
                  <a:pt x="0" y="0"/>
                </a:moveTo>
                <a:lnTo>
                  <a:pt x="1563770" y="0"/>
                </a:lnTo>
                <a:lnTo>
                  <a:pt x="1563770" y="1563771"/>
                </a:lnTo>
                <a:lnTo>
                  <a:pt x="0" y="1563771"/>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440615"/>
            <a:ext cx="9664630" cy="2817685"/>
            <a:chOff x="0" y="0"/>
            <a:chExt cx="2545417" cy="742106"/>
          </a:xfrm>
        </p:grpSpPr>
        <p:sp>
          <p:nvSpPr>
            <p:cNvPr name="Freeform 12" id="12"/>
            <p:cNvSpPr/>
            <p:nvPr/>
          </p:nvSpPr>
          <p:spPr>
            <a:xfrm flipH="false" flipV="false" rot="0">
              <a:off x="0" y="0"/>
              <a:ext cx="2545417" cy="742106"/>
            </a:xfrm>
            <a:custGeom>
              <a:avLst/>
              <a:gdLst/>
              <a:ahLst/>
              <a:cxnLst/>
              <a:rect r="r" b="b" t="t" l="l"/>
              <a:pathLst>
                <a:path h="742106" w="2545417">
                  <a:moveTo>
                    <a:pt x="80106" y="0"/>
                  </a:moveTo>
                  <a:lnTo>
                    <a:pt x="2465311" y="0"/>
                  </a:lnTo>
                  <a:cubicBezTo>
                    <a:pt x="2509552" y="0"/>
                    <a:pt x="2545417" y="35865"/>
                    <a:pt x="2545417" y="80106"/>
                  </a:cubicBezTo>
                  <a:lnTo>
                    <a:pt x="2545417" y="662001"/>
                  </a:lnTo>
                  <a:cubicBezTo>
                    <a:pt x="2545417" y="683246"/>
                    <a:pt x="2536977" y="703621"/>
                    <a:pt x="2521955" y="718644"/>
                  </a:cubicBezTo>
                  <a:cubicBezTo>
                    <a:pt x="2506932" y="733667"/>
                    <a:pt x="2486557" y="742106"/>
                    <a:pt x="2465311" y="742106"/>
                  </a:cubicBezTo>
                  <a:lnTo>
                    <a:pt x="80106" y="742106"/>
                  </a:lnTo>
                  <a:cubicBezTo>
                    <a:pt x="35865" y="742106"/>
                    <a:pt x="0" y="706242"/>
                    <a:pt x="0" y="662001"/>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78020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63202" y="6802365"/>
            <a:ext cx="9019560" cy="2172044"/>
            <a:chOff x="0" y="0"/>
            <a:chExt cx="2375522" cy="572061"/>
          </a:xfrm>
        </p:grpSpPr>
        <p:sp>
          <p:nvSpPr>
            <p:cNvPr name="Freeform 15" id="15"/>
            <p:cNvSpPr/>
            <p:nvPr/>
          </p:nvSpPr>
          <p:spPr>
            <a:xfrm flipH="false" flipV="false" rot="0">
              <a:off x="0" y="0"/>
              <a:ext cx="2375522" cy="572061"/>
            </a:xfrm>
            <a:custGeom>
              <a:avLst/>
              <a:gdLst/>
              <a:ahLst/>
              <a:cxnLst/>
              <a:rect r="r" b="b" t="t" l="l"/>
              <a:pathLst>
                <a:path h="572061" w="2375522">
                  <a:moveTo>
                    <a:pt x="85835" y="0"/>
                  </a:moveTo>
                  <a:lnTo>
                    <a:pt x="2289687" y="0"/>
                  </a:lnTo>
                  <a:cubicBezTo>
                    <a:pt x="2337092" y="0"/>
                    <a:pt x="2375522" y="38430"/>
                    <a:pt x="2375522" y="85835"/>
                  </a:cubicBezTo>
                  <a:lnTo>
                    <a:pt x="2375522" y="486226"/>
                  </a:lnTo>
                  <a:cubicBezTo>
                    <a:pt x="2375522" y="508991"/>
                    <a:pt x="2366479" y="530823"/>
                    <a:pt x="2350382" y="546921"/>
                  </a:cubicBezTo>
                  <a:cubicBezTo>
                    <a:pt x="2334284" y="563018"/>
                    <a:pt x="2312452" y="572061"/>
                    <a:pt x="2289687" y="572061"/>
                  </a:cubicBezTo>
                  <a:lnTo>
                    <a:pt x="85835" y="572061"/>
                  </a:lnTo>
                  <a:cubicBezTo>
                    <a:pt x="63070" y="572061"/>
                    <a:pt x="41238" y="563018"/>
                    <a:pt x="25140" y="546921"/>
                  </a:cubicBezTo>
                  <a:cubicBezTo>
                    <a:pt x="9043" y="530823"/>
                    <a:pt x="0" y="508991"/>
                    <a:pt x="0" y="486226"/>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610161"/>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1742445" y="662553"/>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2"/>
            <a:stretch>
              <a:fillRect l="0" t="0" r="0" b="0"/>
            </a:stretch>
          </a:blipFill>
        </p:spPr>
      </p:sp>
      <p:sp>
        <p:nvSpPr>
          <p:cNvPr name="TextBox 18" id="18"/>
          <p:cNvSpPr txBox="true"/>
          <p:nvPr/>
        </p:nvSpPr>
        <p:spPr>
          <a:xfrm rot="0">
            <a:off x="1992721" y="1562100"/>
            <a:ext cx="8922396"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Keyloggers</a:t>
            </a:r>
          </a:p>
        </p:txBody>
      </p:sp>
      <p:sp>
        <p:nvSpPr>
          <p:cNvPr name="TextBox 19" id="19"/>
          <p:cNvSpPr txBox="true"/>
          <p:nvPr/>
        </p:nvSpPr>
        <p:spPr>
          <a:xfrm rot="0">
            <a:off x="2761863" y="4247278"/>
            <a:ext cx="8735652" cy="1725768"/>
          </a:xfrm>
          <a:prstGeom prst="rect">
            <a:avLst/>
          </a:prstGeom>
        </p:spPr>
        <p:txBody>
          <a:bodyPr anchor="t" rtlCol="false" tIns="0" lIns="0" bIns="0" rIns="0">
            <a:spAutoFit/>
          </a:bodyPr>
          <a:lstStyle/>
          <a:p>
            <a:pPr algn="l">
              <a:lnSpc>
                <a:spcPts val="4628"/>
              </a:lnSpc>
              <a:spcBef>
                <a:spcPct val="0"/>
              </a:spcBef>
            </a:pPr>
            <a:r>
              <a:rPr lang="en-US" sz="3306">
                <a:solidFill>
                  <a:srgbClr val="000000"/>
                </a:solidFill>
                <a:latin typeface="Varela Round"/>
                <a:ea typeface="Varela Round"/>
                <a:cs typeface="Varela Round"/>
                <a:sym typeface="Varela Round"/>
              </a:rPr>
              <a:t>Malware that records every keystroke made by a user, capturing passwords, credit card numbers, and other sensitive information.</a:t>
            </a:r>
          </a:p>
        </p:txBody>
      </p:sp>
      <p:sp>
        <p:nvSpPr>
          <p:cNvPr name="TextBox 20" id="20"/>
          <p:cNvSpPr txBox="true"/>
          <p:nvPr/>
        </p:nvSpPr>
        <p:spPr>
          <a:xfrm rot="0">
            <a:off x="4266643" y="7268844"/>
            <a:ext cx="5193412" cy="1989456"/>
          </a:xfrm>
          <a:prstGeom prst="rect">
            <a:avLst/>
          </a:prstGeom>
        </p:spPr>
        <p:txBody>
          <a:bodyPr anchor="t" rtlCol="false" tIns="0" lIns="0" bIns="0" rIns="0">
            <a:spAutoFit/>
          </a:bodyPr>
          <a:lstStyle/>
          <a:p>
            <a:pPr algn="ctr">
              <a:lnSpc>
                <a:spcPts val="5319"/>
              </a:lnSpc>
            </a:pPr>
            <a:r>
              <a:rPr lang="en-US" sz="3799">
                <a:solidFill>
                  <a:srgbClr val="000000"/>
                </a:solidFill>
                <a:latin typeface="Varela Round"/>
                <a:ea typeface="Varela Round"/>
                <a:cs typeface="Varela Round"/>
                <a:sym typeface="Varela Round"/>
              </a:rPr>
              <a:t>Theft of personal and financial data</a:t>
            </a:r>
          </a:p>
          <a:p>
            <a:pPr algn="ctr">
              <a:lnSpc>
                <a:spcPts val="5319"/>
              </a:lnSpc>
              <a:spcBef>
                <a:spcPct val="0"/>
              </a:spcBef>
            </a:pPr>
          </a:p>
        </p:txBody>
      </p:sp>
      <p:sp>
        <p:nvSpPr>
          <p:cNvPr name="Freeform 21" id="21"/>
          <p:cNvSpPr/>
          <p:nvPr/>
        </p:nvSpPr>
        <p:spPr>
          <a:xfrm flipH="false" flipV="false" rot="0">
            <a:off x="9766219" y="7160856"/>
            <a:ext cx="1455062" cy="1455062"/>
          </a:xfrm>
          <a:custGeom>
            <a:avLst/>
            <a:gdLst/>
            <a:ahLst/>
            <a:cxnLst/>
            <a:rect r="r" b="b" t="t" l="l"/>
            <a:pathLst>
              <a:path h="1455062" w="1455062">
                <a:moveTo>
                  <a:pt x="0" y="0"/>
                </a:moveTo>
                <a:lnTo>
                  <a:pt x="1455061" y="0"/>
                </a:lnTo>
                <a:lnTo>
                  <a:pt x="1455061" y="1455061"/>
                </a:lnTo>
                <a:lnTo>
                  <a:pt x="0" y="1455061"/>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7068422"/>
            <a:ext cx="9664630" cy="2189878"/>
            <a:chOff x="0" y="0"/>
            <a:chExt cx="2545417" cy="576758"/>
          </a:xfrm>
        </p:grpSpPr>
        <p:sp>
          <p:nvSpPr>
            <p:cNvPr name="Freeform 12" id="12"/>
            <p:cNvSpPr/>
            <p:nvPr/>
          </p:nvSpPr>
          <p:spPr>
            <a:xfrm flipH="false" flipV="false" rot="0">
              <a:off x="0" y="0"/>
              <a:ext cx="2545417" cy="576758"/>
            </a:xfrm>
            <a:custGeom>
              <a:avLst/>
              <a:gdLst/>
              <a:ahLst/>
              <a:cxnLst/>
              <a:rect r="r" b="b" t="t" l="l"/>
              <a:pathLst>
                <a:path h="576758" w="2545417">
                  <a:moveTo>
                    <a:pt x="80106" y="0"/>
                  </a:moveTo>
                  <a:lnTo>
                    <a:pt x="2465311" y="0"/>
                  </a:lnTo>
                  <a:cubicBezTo>
                    <a:pt x="2509552" y="0"/>
                    <a:pt x="2545417" y="35865"/>
                    <a:pt x="2545417" y="80106"/>
                  </a:cubicBezTo>
                  <a:lnTo>
                    <a:pt x="2545417" y="496652"/>
                  </a:lnTo>
                  <a:cubicBezTo>
                    <a:pt x="2545417" y="517898"/>
                    <a:pt x="2536977" y="538273"/>
                    <a:pt x="2521955" y="553296"/>
                  </a:cubicBezTo>
                  <a:cubicBezTo>
                    <a:pt x="2506932" y="568318"/>
                    <a:pt x="2486557" y="576758"/>
                    <a:pt x="2465311" y="576758"/>
                  </a:cubicBezTo>
                  <a:lnTo>
                    <a:pt x="80106" y="576758"/>
                  </a:lnTo>
                  <a:cubicBezTo>
                    <a:pt x="35865" y="576758"/>
                    <a:pt x="0" y="540894"/>
                    <a:pt x="0" y="496652"/>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614858"/>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76444" y="7429427"/>
            <a:ext cx="9019560" cy="1467868"/>
            <a:chOff x="0" y="0"/>
            <a:chExt cx="2375522" cy="386599"/>
          </a:xfrm>
        </p:grpSpPr>
        <p:sp>
          <p:nvSpPr>
            <p:cNvPr name="Freeform 15" id="15"/>
            <p:cNvSpPr/>
            <p:nvPr/>
          </p:nvSpPr>
          <p:spPr>
            <a:xfrm flipH="false" flipV="false" rot="0">
              <a:off x="0" y="0"/>
              <a:ext cx="2375522" cy="386599"/>
            </a:xfrm>
            <a:custGeom>
              <a:avLst/>
              <a:gdLst/>
              <a:ahLst/>
              <a:cxnLst/>
              <a:rect r="r" b="b" t="t" l="l"/>
              <a:pathLst>
                <a:path h="386599" w="2375522">
                  <a:moveTo>
                    <a:pt x="85835" y="0"/>
                  </a:moveTo>
                  <a:lnTo>
                    <a:pt x="2289687" y="0"/>
                  </a:lnTo>
                  <a:cubicBezTo>
                    <a:pt x="2337092" y="0"/>
                    <a:pt x="2375522" y="38430"/>
                    <a:pt x="2375522" y="85835"/>
                  </a:cubicBezTo>
                  <a:lnTo>
                    <a:pt x="2375522" y="300764"/>
                  </a:lnTo>
                  <a:cubicBezTo>
                    <a:pt x="2375522" y="323529"/>
                    <a:pt x="2366479" y="345361"/>
                    <a:pt x="2350382" y="361459"/>
                  </a:cubicBezTo>
                  <a:cubicBezTo>
                    <a:pt x="2334284" y="377556"/>
                    <a:pt x="2312452" y="386599"/>
                    <a:pt x="2289687" y="386599"/>
                  </a:cubicBezTo>
                  <a:lnTo>
                    <a:pt x="85835" y="386599"/>
                  </a:lnTo>
                  <a:cubicBezTo>
                    <a:pt x="38430" y="386599"/>
                    <a:pt x="0" y="348169"/>
                    <a:pt x="0" y="300764"/>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424699"/>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0915117" y="662553"/>
            <a:ext cx="6601839" cy="6601839"/>
          </a:xfrm>
          <a:custGeom>
            <a:avLst/>
            <a:gdLst/>
            <a:ahLst/>
            <a:cxnLst/>
            <a:rect r="r" b="b" t="t" l="l"/>
            <a:pathLst>
              <a:path h="6601839" w="6601839">
                <a:moveTo>
                  <a:pt x="0" y="0"/>
                </a:moveTo>
                <a:lnTo>
                  <a:pt x="6601839" y="0"/>
                </a:lnTo>
                <a:lnTo>
                  <a:pt x="6601839" y="6601839"/>
                </a:lnTo>
                <a:lnTo>
                  <a:pt x="0" y="6601839"/>
                </a:lnTo>
                <a:lnTo>
                  <a:pt x="0" y="0"/>
                </a:lnTo>
                <a:close/>
              </a:path>
            </a:pathLst>
          </a:custGeom>
          <a:blipFill>
            <a:blip r:embed="rId2"/>
            <a:stretch>
              <a:fillRect l="0" t="0" r="0" b="0"/>
            </a:stretch>
          </a:blipFill>
        </p:spPr>
      </p:sp>
      <p:sp>
        <p:nvSpPr>
          <p:cNvPr name="Freeform 18" id="18"/>
          <p:cNvSpPr/>
          <p:nvPr/>
        </p:nvSpPr>
        <p:spPr>
          <a:xfrm flipH="false" flipV="false" rot="0">
            <a:off x="4015743" y="7264392"/>
            <a:ext cx="1797938" cy="1797938"/>
          </a:xfrm>
          <a:custGeom>
            <a:avLst/>
            <a:gdLst/>
            <a:ahLst/>
            <a:cxnLst/>
            <a:rect r="r" b="b" t="t" l="l"/>
            <a:pathLst>
              <a:path h="1797938" w="1797938">
                <a:moveTo>
                  <a:pt x="0" y="0"/>
                </a:moveTo>
                <a:lnTo>
                  <a:pt x="1797938" y="0"/>
                </a:lnTo>
                <a:lnTo>
                  <a:pt x="1797938" y="1797938"/>
                </a:lnTo>
                <a:lnTo>
                  <a:pt x="0" y="1797938"/>
                </a:lnTo>
                <a:lnTo>
                  <a:pt x="0" y="0"/>
                </a:lnTo>
                <a:close/>
              </a:path>
            </a:pathLst>
          </a:custGeom>
          <a:blipFill>
            <a:blip r:embed="rId3"/>
            <a:stretch>
              <a:fillRect l="0" t="0" r="0" b="0"/>
            </a:stretch>
          </a:blipFill>
        </p:spPr>
      </p:sp>
      <p:sp>
        <p:nvSpPr>
          <p:cNvPr name="TextBox 19" id="19"/>
          <p:cNvSpPr txBox="true"/>
          <p:nvPr/>
        </p:nvSpPr>
        <p:spPr>
          <a:xfrm rot="0">
            <a:off x="1992721" y="1562100"/>
            <a:ext cx="8922396"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Botnets</a:t>
            </a:r>
          </a:p>
        </p:txBody>
      </p:sp>
      <p:sp>
        <p:nvSpPr>
          <p:cNvPr name="TextBox 20" id="20"/>
          <p:cNvSpPr txBox="true"/>
          <p:nvPr/>
        </p:nvSpPr>
        <p:spPr>
          <a:xfrm rot="0">
            <a:off x="3153909" y="3884796"/>
            <a:ext cx="8919350" cy="2887818"/>
          </a:xfrm>
          <a:prstGeom prst="rect">
            <a:avLst/>
          </a:prstGeom>
        </p:spPr>
        <p:txBody>
          <a:bodyPr anchor="t" rtlCol="false" tIns="0" lIns="0" bIns="0" rIns="0">
            <a:spAutoFit/>
          </a:bodyPr>
          <a:lstStyle/>
          <a:p>
            <a:pPr algn="l">
              <a:lnSpc>
                <a:spcPts val="4628"/>
              </a:lnSpc>
              <a:spcBef>
                <a:spcPct val="0"/>
              </a:spcBef>
            </a:pPr>
            <a:r>
              <a:rPr lang="en-US" sz="3306">
                <a:solidFill>
                  <a:srgbClr val="000000"/>
                </a:solidFill>
                <a:latin typeface="Varela Round"/>
                <a:ea typeface="Varela Round"/>
                <a:cs typeface="Varela Round"/>
                <a:sym typeface="Varela Round"/>
              </a:rPr>
              <a:t>A network of compromised devices (bots) controlled by a single attacker or group. Botnets are often used for large-scale attacks like Distributed Denial of Service (DDoS) attacks.</a:t>
            </a:r>
          </a:p>
        </p:txBody>
      </p:sp>
      <p:sp>
        <p:nvSpPr>
          <p:cNvPr name="TextBox 21" id="21"/>
          <p:cNvSpPr txBox="true"/>
          <p:nvPr/>
        </p:nvSpPr>
        <p:spPr>
          <a:xfrm rot="0">
            <a:off x="5813681" y="7576821"/>
            <a:ext cx="5667556" cy="1251586"/>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Varela Round"/>
                <a:ea typeface="Varela Round"/>
                <a:cs typeface="Varela Round"/>
                <a:sym typeface="Varela Round"/>
              </a:rPr>
              <a:t>Used to send spam, steal data, or launch attacks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854107"/>
            <a:ext cx="9664630" cy="2404193"/>
            <a:chOff x="0" y="0"/>
            <a:chExt cx="2545417" cy="633203"/>
          </a:xfrm>
        </p:grpSpPr>
        <p:sp>
          <p:nvSpPr>
            <p:cNvPr name="Freeform 12" id="12"/>
            <p:cNvSpPr/>
            <p:nvPr/>
          </p:nvSpPr>
          <p:spPr>
            <a:xfrm flipH="false" flipV="false" rot="0">
              <a:off x="0" y="0"/>
              <a:ext cx="2545417" cy="633203"/>
            </a:xfrm>
            <a:custGeom>
              <a:avLst/>
              <a:gdLst/>
              <a:ahLst/>
              <a:cxnLst/>
              <a:rect r="r" b="b" t="t" l="l"/>
              <a:pathLst>
                <a:path h="633203" w="2545417">
                  <a:moveTo>
                    <a:pt x="80106" y="0"/>
                  </a:moveTo>
                  <a:lnTo>
                    <a:pt x="2465311" y="0"/>
                  </a:lnTo>
                  <a:cubicBezTo>
                    <a:pt x="2509552" y="0"/>
                    <a:pt x="2545417" y="35865"/>
                    <a:pt x="2545417" y="80106"/>
                  </a:cubicBezTo>
                  <a:lnTo>
                    <a:pt x="2545417" y="553097"/>
                  </a:lnTo>
                  <a:cubicBezTo>
                    <a:pt x="2545417" y="574343"/>
                    <a:pt x="2536977" y="594718"/>
                    <a:pt x="2521955" y="609741"/>
                  </a:cubicBezTo>
                  <a:cubicBezTo>
                    <a:pt x="2506932" y="624763"/>
                    <a:pt x="2486557" y="633203"/>
                    <a:pt x="2465311" y="633203"/>
                  </a:cubicBezTo>
                  <a:lnTo>
                    <a:pt x="80106" y="633203"/>
                  </a:lnTo>
                  <a:cubicBezTo>
                    <a:pt x="35865" y="633203"/>
                    <a:pt x="0" y="597338"/>
                    <a:pt x="0" y="553097"/>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6713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76444" y="7125071"/>
            <a:ext cx="9019560" cy="1864072"/>
            <a:chOff x="0" y="0"/>
            <a:chExt cx="2375522" cy="490949"/>
          </a:xfrm>
        </p:grpSpPr>
        <p:sp>
          <p:nvSpPr>
            <p:cNvPr name="Freeform 15" id="15"/>
            <p:cNvSpPr/>
            <p:nvPr/>
          </p:nvSpPr>
          <p:spPr>
            <a:xfrm flipH="false" flipV="false" rot="0">
              <a:off x="0" y="0"/>
              <a:ext cx="2375522" cy="490949"/>
            </a:xfrm>
            <a:custGeom>
              <a:avLst/>
              <a:gdLst/>
              <a:ahLst/>
              <a:cxnLst/>
              <a:rect r="r" b="b" t="t" l="l"/>
              <a:pathLst>
                <a:path h="490949" w="2375522">
                  <a:moveTo>
                    <a:pt x="85835" y="0"/>
                  </a:moveTo>
                  <a:lnTo>
                    <a:pt x="2289687" y="0"/>
                  </a:lnTo>
                  <a:cubicBezTo>
                    <a:pt x="2337092" y="0"/>
                    <a:pt x="2375522" y="38430"/>
                    <a:pt x="2375522" y="85835"/>
                  </a:cubicBezTo>
                  <a:lnTo>
                    <a:pt x="2375522" y="405114"/>
                  </a:lnTo>
                  <a:cubicBezTo>
                    <a:pt x="2375522" y="427879"/>
                    <a:pt x="2366479" y="449712"/>
                    <a:pt x="2350382" y="465809"/>
                  </a:cubicBezTo>
                  <a:cubicBezTo>
                    <a:pt x="2334284" y="481906"/>
                    <a:pt x="2312452" y="490949"/>
                    <a:pt x="2289687" y="490949"/>
                  </a:cubicBezTo>
                  <a:lnTo>
                    <a:pt x="85835" y="490949"/>
                  </a:lnTo>
                  <a:cubicBezTo>
                    <a:pt x="63070" y="490949"/>
                    <a:pt x="41238" y="481906"/>
                    <a:pt x="25140" y="465809"/>
                  </a:cubicBezTo>
                  <a:cubicBezTo>
                    <a:pt x="9043" y="449712"/>
                    <a:pt x="0" y="427879"/>
                    <a:pt x="0" y="405114"/>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529049"/>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2314001" y="1399056"/>
            <a:ext cx="5726016" cy="5726016"/>
          </a:xfrm>
          <a:custGeom>
            <a:avLst/>
            <a:gdLst/>
            <a:ahLst/>
            <a:cxnLst/>
            <a:rect r="r" b="b" t="t" l="l"/>
            <a:pathLst>
              <a:path h="5726016" w="5726016">
                <a:moveTo>
                  <a:pt x="0" y="0"/>
                </a:moveTo>
                <a:lnTo>
                  <a:pt x="5726016" y="0"/>
                </a:lnTo>
                <a:lnTo>
                  <a:pt x="5726016" y="5726015"/>
                </a:lnTo>
                <a:lnTo>
                  <a:pt x="0" y="5726015"/>
                </a:lnTo>
                <a:lnTo>
                  <a:pt x="0" y="0"/>
                </a:lnTo>
                <a:close/>
              </a:path>
            </a:pathLst>
          </a:custGeom>
          <a:blipFill>
            <a:blip r:embed="rId2"/>
            <a:stretch>
              <a:fillRect l="0" t="0" r="0" b="0"/>
            </a:stretch>
          </a:blipFill>
        </p:spPr>
      </p:sp>
      <p:sp>
        <p:nvSpPr>
          <p:cNvPr name="Freeform 18" id="18"/>
          <p:cNvSpPr/>
          <p:nvPr/>
        </p:nvSpPr>
        <p:spPr>
          <a:xfrm flipH="false" flipV="false" rot="0">
            <a:off x="7692991" y="7084048"/>
            <a:ext cx="1905096" cy="1905096"/>
          </a:xfrm>
          <a:custGeom>
            <a:avLst/>
            <a:gdLst/>
            <a:ahLst/>
            <a:cxnLst/>
            <a:rect r="r" b="b" t="t" l="l"/>
            <a:pathLst>
              <a:path h="1905096" w="1905096">
                <a:moveTo>
                  <a:pt x="0" y="0"/>
                </a:moveTo>
                <a:lnTo>
                  <a:pt x="1905095" y="0"/>
                </a:lnTo>
                <a:lnTo>
                  <a:pt x="1905095" y="1905096"/>
                </a:lnTo>
                <a:lnTo>
                  <a:pt x="0" y="1905096"/>
                </a:lnTo>
                <a:lnTo>
                  <a:pt x="0" y="0"/>
                </a:lnTo>
                <a:close/>
              </a:path>
            </a:pathLst>
          </a:custGeom>
          <a:blipFill>
            <a:blip r:embed="rId3">
              <a:alphaModFix amt="38000"/>
            </a:blip>
            <a:stretch>
              <a:fillRect l="0" t="0" r="0" b="0"/>
            </a:stretch>
          </a:blipFill>
        </p:spPr>
      </p:sp>
      <p:sp>
        <p:nvSpPr>
          <p:cNvPr name="TextBox 19" id="19"/>
          <p:cNvSpPr txBox="true"/>
          <p:nvPr/>
        </p:nvSpPr>
        <p:spPr>
          <a:xfrm rot="0">
            <a:off x="1416219" y="1591292"/>
            <a:ext cx="11402320" cy="1586873"/>
          </a:xfrm>
          <a:prstGeom prst="rect">
            <a:avLst/>
          </a:prstGeom>
        </p:spPr>
        <p:txBody>
          <a:bodyPr anchor="t" rtlCol="false" tIns="0" lIns="0" bIns="0" rIns="0">
            <a:spAutoFit/>
          </a:bodyPr>
          <a:lstStyle/>
          <a:p>
            <a:pPr algn="l">
              <a:lnSpc>
                <a:spcPts val="11040"/>
              </a:lnSpc>
            </a:pPr>
            <a:r>
              <a:rPr lang="en-US" sz="13800">
                <a:solidFill>
                  <a:srgbClr val="FFFFFF"/>
                </a:solidFill>
                <a:latin typeface="Squada One"/>
                <a:ea typeface="Squada One"/>
                <a:cs typeface="Squada One"/>
                <a:sym typeface="Squada One"/>
              </a:rPr>
              <a:t>Fileless Malware</a:t>
            </a:r>
          </a:p>
        </p:txBody>
      </p:sp>
      <p:sp>
        <p:nvSpPr>
          <p:cNvPr name="TextBox 20" id="20"/>
          <p:cNvSpPr txBox="true"/>
          <p:nvPr/>
        </p:nvSpPr>
        <p:spPr>
          <a:xfrm rot="0">
            <a:off x="2908978" y="3899080"/>
            <a:ext cx="8919350" cy="2601434"/>
          </a:xfrm>
          <a:prstGeom prst="rect">
            <a:avLst/>
          </a:prstGeom>
        </p:spPr>
        <p:txBody>
          <a:bodyPr anchor="t" rtlCol="false" tIns="0" lIns="0" bIns="0" rIns="0">
            <a:spAutoFit/>
          </a:bodyPr>
          <a:lstStyle/>
          <a:p>
            <a:pPr algn="l">
              <a:lnSpc>
                <a:spcPts val="5188"/>
              </a:lnSpc>
              <a:spcBef>
                <a:spcPct val="0"/>
              </a:spcBef>
            </a:pPr>
            <a:r>
              <a:rPr lang="en-US" sz="3706">
                <a:solidFill>
                  <a:srgbClr val="000000"/>
                </a:solidFill>
                <a:latin typeface="Varela Round"/>
                <a:ea typeface="Varela Round"/>
                <a:cs typeface="Varela Round"/>
                <a:sym typeface="Varela Round"/>
              </a:rPr>
              <a:t>Malware that operates in memory, rather than being installed on disk. It exploits legitimate software and processes, making it harder to detect.</a:t>
            </a:r>
          </a:p>
        </p:txBody>
      </p:sp>
      <p:sp>
        <p:nvSpPr>
          <p:cNvPr name="TextBox 21" id="21"/>
          <p:cNvSpPr txBox="true"/>
          <p:nvPr/>
        </p:nvSpPr>
        <p:spPr>
          <a:xfrm rot="0">
            <a:off x="3690758" y="7058396"/>
            <a:ext cx="4509780" cy="2527936"/>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Varela Round"/>
                <a:ea typeface="Varela Round"/>
                <a:cs typeface="Varela Round"/>
                <a:sym typeface="Varela Round"/>
              </a:rPr>
              <a:t>Can cau</a:t>
            </a:r>
            <a:r>
              <a:rPr lang="en-US" sz="3599">
                <a:solidFill>
                  <a:srgbClr val="000000"/>
                </a:solidFill>
                <a:latin typeface="Varela Round"/>
                <a:ea typeface="Varela Round"/>
                <a:cs typeface="Varela Round"/>
                <a:sym typeface="Varela Round"/>
              </a:rPr>
              <a:t>se significant damage before detection</a:t>
            </a:r>
          </a:p>
          <a:p>
            <a:pPr algn="ctr">
              <a:lnSpc>
                <a:spcPts val="5039"/>
              </a:lnSpc>
              <a:spcBef>
                <a:spcPct val="0"/>
              </a:spcBef>
            </a:pPr>
          </a:p>
        </p:txBody>
      </p:sp>
      <p:sp>
        <p:nvSpPr>
          <p:cNvPr name="TextBox 22" id="22"/>
          <p:cNvSpPr txBox="true"/>
          <p:nvPr/>
        </p:nvSpPr>
        <p:spPr>
          <a:xfrm rot="0">
            <a:off x="8645538" y="7058396"/>
            <a:ext cx="3376976" cy="2527936"/>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Varela Round"/>
                <a:ea typeface="Varela Round"/>
                <a:cs typeface="Varela Round"/>
                <a:sym typeface="Varela Round"/>
              </a:rPr>
              <a:t>D</a:t>
            </a:r>
            <a:r>
              <a:rPr lang="en-US" sz="3599">
                <a:solidFill>
                  <a:srgbClr val="000000"/>
                </a:solidFill>
                <a:latin typeface="Varela Round"/>
                <a:ea typeface="Varela Round"/>
                <a:cs typeface="Varela Round"/>
                <a:sym typeface="Varela Round"/>
              </a:rPr>
              <a:t>ifficult to trace and remove</a:t>
            </a:r>
          </a:p>
          <a:p>
            <a:pPr algn="ctr">
              <a:lnSpc>
                <a:spcPts val="503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854107"/>
            <a:ext cx="9664630" cy="2404193"/>
            <a:chOff x="0" y="0"/>
            <a:chExt cx="2545417" cy="633203"/>
          </a:xfrm>
        </p:grpSpPr>
        <p:sp>
          <p:nvSpPr>
            <p:cNvPr name="Freeform 12" id="12"/>
            <p:cNvSpPr/>
            <p:nvPr/>
          </p:nvSpPr>
          <p:spPr>
            <a:xfrm flipH="false" flipV="false" rot="0">
              <a:off x="0" y="0"/>
              <a:ext cx="2545417" cy="633203"/>
            </a:xfrm>
            <a:custGeom>
              <a:avLst/>
              <a:gdLst/>
              <a:ahLst/>
              <a:cxnLst/>
              <a:rect r="r" b="b" t="t" l="l"/>
              <a:pathLst>
                <a:path h="633203" w="2545417">
                  <a:moveTo>
                    <a:pt x="80106" y="0"/>
                  </a:moveTo>
                  <a:lnTo>
                    <a:pt x="2465311" y="0"/>
                  </a:lnTo>
                  <a:cubicBezTo>
                    <a:pt x="2509552" y="0"/>
                    <a:pt x="2545417" y="35865"/>
                    <a:pt x="2545417" y="80106"/>
                  </a:cubicBezTo>
                  <a:lnTo>
                    <a:pt x="2545417" y="553097"/>
                  </a:lnTo>
                  <a:cubicBezTo>
                    <a:pt x="2545417" y="574343"/>
                    <a:pt x="2536977" y="594718"/>
                    <a:pt x="2521955" y="609741"/>
                  </a:cubicBezTo>
                  <a:cubicBezTo>
                    <a:pt x="2506932" y="624763"/>
                    <a:pt x="2486557" y="633203"/>
                    <a:pt x="2465311" y="633203"/>
                  </a:cubicBezTo>
                  <a:lnTo>
                    <a:pt x="80106" y="633203"/>
                  </a:lnTo>
                  <a:cubicBezTo>
                    <a:pt x="35865" y="633203"/>
                    <a:pt x="0" y="597338"/>
                    <a:pt x="0" y="553097"/>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67130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76444" y="7291089"/>
            <a:ext cx="9019560" cy="1514357"/>
            <a:chOff x="0" y="0"/>
            <a:chExt cx="2375522" cy="398843"/>
          </a:xfrm>
        </p:grpSpPr>
        <p:sp>
          <p:nvSpPr>
            <p:cNvPr name="Freeform 15" id="15"/>
            <p:cNvSpPr/>
            <p:nvPr/>
          </p:nvSpPr>
          <p:spPr>
            <a:xfrm flipH="false" flipV="false" rot="0">
              <a:off x="0" y="0"/>
              <a:ext cx="2375522" cy="398843"/>
            </a:xfrm>
            <a:custGeom>
              <a:avLst/>
              <a:gdLst/>
              <a:ahLst/>
              <a:cxnLst/>
              <a:rect r="r" b="b" t="t" l="l"/>
              <a:pathLst>
                <a:path h="398843" w="2375522">
                  <a:moveTo>
                    <a:pt x="85835" y="0"/>
                  </a:moveTo>
                  <a:lnTo>
                    <a:pt x="2289687" y="0"/>
                  </a:lnTo>
                  <a:cubicBezTo>
                    <a:pt x="2337092" y="0"/>
                    <a:pt x="2375522" y="38430"/>
                    <a:pt x="2375522" y="85835"/>
                  </a:cubicBezTo>
                  <a:lnTo>
                    <a:pt x="2375522" y="313008"/>
                  </a:lnTo>
                  <a:cubicBezTo>
                    <a:pt x="2375522" y="335773"/>
                    <a:pt x="2366479" y="357605"/>
                    <a:pt x="2350382" y="373703"/>
                  </a:cubicBezTo>
                  <a:cubicBezTo>
                    <a:pt x="2334284" y="389800"/>
                    <a:pt x="2312452" y="398843"/>
                    <a:pt x="2289687" y="398843"/>
                  </a:cubicBezTo>
                  <a:lnTo>
                    <a:pt x="85835" y="398843"/>
                  </a:lnTo>
                  <a:cubicBezTo>
                    <a:pt x="38430" y="398843"/>
                    <a:pt x="0" y="360414"/>
                    <a:pt x="0" y="313008"/>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436943"/>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1828328" y="584408"/>
            <a:ext cx="5778062" cy="5778062"/>
          </a:xfrm>
          <a:custGeom>
            <a:avLst/>
            <a:gdLst/>
            <a:ahLst/>
            <a:cxnLst/>
            <a:rect r="r" b="b" t="t" l="l"/>
            <a:pathLst>
              <a:path h="5778062" w="5778062">
                <a:moveTo>
                  <a:pt x="0" y="0"/>
                </a:moveTo>
                <a:lnTo>
                  <a:pt x="5778063" y="0"/>
                </a:lnTo>
                <a:lnTo>
                  <a:pt x="5778063" y="5778062"/>
                </a:lnTo>
                <a:lnTo>
                  <a:pt x="0" y="5778062"/>
                </a:lnTo>
                <a:lnTo>
                  <a:pt x="0" y="0"/>
                </a:lnTo>
                <a:close/>
              </a:path>
            </a:pathLst>
          </a:custGeom>
          <a:blipFill>
            <a:blip r:embed="rId2"/>
            <a:stretch>
              <a:fillRect l="0" t="0" r="0" b="0"/>
            </a:stretch>
          </a:blipFill>
        </p:spPr>
      </p:sp>
      <p:sp>
        <p:nvSpPr>
          <p:cNvPr name="Freeform 18" id="18"/>
          <p:cNvSpPr/>
          <p:nvPr/>
        </p:nvSpPr>
        <p:spPr>
          <a:xfrm flipH="false" flipV="false" rot="0">
            <a:off x="2639559" y="807208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TextBox 19" id="19"/>
          <p:cNvSpPr txBox="true"/>
          <p:nvPr/>
        </p:nvSpPr>
        <p:spPr>
          <a:xfrm rot="0">
            <a:off x="2415850" y="1586861"/>
            <a:ext cx="7391580" cy="1586873"/>
          </a:xfrm>
          <a:prstGeom prst="rect">
            <a:avLst/>
          </a:prstGeom>
        </p:spPr>
        <p:txBody>
          <a:bodyPr anchor="t" rtlCol="false" tIns="0" lIns="0" bIns="0" rIns="0">
            <a:spAutoFit/>
          </a:bodyPr>
          <a:lstStyle/>
          <a:p>
            <a:pPr algn="l">
              <a:lnSpc>
                <a:spcPts val="11040"/>
              </a:lnSpc>
            </a:pPr>
            <a:r>
              <a:rPr lang="en-US" sz="13800">
                <a:solidFill>
                  <a:srgbClr val="FFFFFF"/>
                </a:solidFill>
                <a:latin typeface="Squada One"/>
                <a:ea typeface="Squada One"/>
                <a:cs typeface="Squada One"/>
                <a:sym typeface="Squada One"/>
              </a:rPr>
              <a:t>Phishing</a:t>
            </a:r>
          </a:p>
        </p:txBody>
      </p:sp>
      <p:sp>
        <p:nvSpPr>
          <p:cNvPr name="TextBox 20" id="20"/>
          <p:cNvSpPr txBox="true"/>
          <p:nvPr/>
        </p:nvSpPr>
        <p:spPr>
          <a:xfrm rot="0">
            <a:off x="2908978" y="3899080"/>
            <a:ext cx="8919350" cy="2601434"/>
          </a:xfrm>
          <a:prstGeom prst="rect">
            <a:avLst/>
          </a:prstGeom>
        </p:spPr>
        <p:txBody>
          <a:bodyPr anchor="t" rtlCol="false" tIns="0" lIns="0" bIns="0" rIns="0">
            <a:spAutoFit/>
          </a:bodyPr>
          <a:lstStyle/>
          <a:p>
            <a:pPr algn="l">
              <a:lnSpc>
                <a:spcPts val="5188"/>
              </a:lnSpc>
              <a:spcBef>
                <a:spcPct val="0"/>
              </a:spcBef>
            </a:pPr>
            <a:r>
              <a:rPr lang="en-US" sz="3706">
                <a:solidFill>
                  <a:srgbClr val="000000"/>
                </a:solidFill>
                <a:latin typeface="Varela Round"/>
                <a:ea typeface="Varela Round"/>
                <a:cs typeface="Varela Round"/>
                <a:sym typeface="Varela Round"/>
              </a:rPr>
              <a:t>Not technically malware, but phishing is a form of social engineering attack that tricks users into revealing sensitive information</a:t>
            </a:r>
          </a:p>
        </p:txBody>
      </p:sp>
      <p:sp>
        <p:nvSpPr>
          <p:cNvPr name="TextBox 21" id="21"/>
          <p:cNvSpPr txBox="true"/>
          <p:nvPr/>
        </p:nvSpPr>
        <p:spPr>
          <a:xfrm rot="0">
            <a:off x="3476444" y="7468828"/>
            <a:ext cx="9127781" cy="587376"/>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Varela Round"/>
                <a:ea typeface="Varela Round"/>
                <a:cs typeface="Varela Round"/>
                <a:sym typeface="Varela Round"/>
              </a:rPr>
              <a:t>Often the entry point for other malware</a:t>
            </a:r>
          </a:p>
        </p:txBody>
      </p:sp>
      <p:sp>
        <p:nvSpPr>
          <p:cNvPr name="TextBox 22" id="22"/>
          <p:cNvSpPr txBox="true"/>
          <p:nvPr/>
        </p:nvSpPr>
        <p:spPr>
          <a:xfrm rot="0">
            <a:off x="3476444" y="7999054"/>
            <a:ext cx="9127781" cy="587376"/>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Varela Round"/>
                <a:ea typeface="Varela Round"/>
                <a:cs typeface="Varela Round"/>
                <a:sym typeface="Varela Round"/>
              </a:rPr>
              <a:t>Leads to data breaches and financial loss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24130" y="5537866"/>
            <a:ext cx="4395259" cy="2857438"/>
            <a:chOff x="0" y="0"/>
            <a:chExt cx="1157599" cy="752576"/>
          </a:xfrm>
        </p:grpSpPr>
        <p:sp>
          <p:nvSpPr>
            <p:cNvPr name="Freeform 3" id="3"/>
            <p:cNvSpPr/>
            <p:nvPr/>
          </p:nvSpPr>
          <p:spPr>
            <a:xfrm flipH="false" flipV="false" rot="0">
              <a:off x="0" y="0"/>
              <a:ext cx="1157599" cy="752576"/>
            </a:xfrm>
            <a:custGeom>
              <a:avLst/>
              <a:gdLst/>
              <a:ahLst/>
              <a:cxnLst/>
              <a:rect r="r" b="b" t="t" l="l"/>
              <a:pathLst>
                <a:path h="752576" w="1157599">
                  <a:moveTo>
                    <a:pt x="105686" y="0"/>
                  </a:moveTo>
                  <a:lnTo>
                    <a:pt x="1051914" y="0"/>
                  </a:lnTo>
                  <a:cubicBezTo>
                    <a:pt x="1110282" y="0"/>
                    <a:pt x="1157599" y="47317"/>
                    <a:pt x="1157599" y="105686"/>
                  </a:cubicBezTo>
                  <a:lnTo>
                    <a:pt x="1157599" y="646891"/>
                  </a:lnTo>
                  <a:cubicBezTo>
                    <a:pt x="1157599" y="674920"/>
                    <a:pt x="1146464" y="701802"/>
                    <a:pt x="1126644" y="721622"/>
                  </a:cubicBezTo>
                  <a:cubicBezTo>
                    <a:pt x="1106825" y="741442"/>
                    <a:pt x="1079943" y="752576"/>
                    <a:pt x="1051914" y="752576"/>
                  </a:cubicBezTo>
                  <a:lnTo>
                    <a:pt x="105686" y="752576"/>
                  </a:lnTo>
                  <a:cubicBezTo>
                    <a:pt x="77656" y="752576"/>
                    <a:pt x="50774" y="741442"/>
                    <a:pt x="30955" y="721622"/>
                  </a:cubicBezTo>
                  <a:cubicBezTo>
                    <a:pt x="11135" y="701802"/>
                    <a:pt x="0" y="674920"/>
                    <a:pt x="0" y="646891"/>
                  </a:cubicBezTo>
                  <a:lnTo>
                    <a:pt x="0" y="105686"/>
                  </a:lnTo>
                  <a:cubicBezTo>
                    <a:pt x="0" y="77656"/>
                    <a:pt x="11135" y="50774"/>
                    <a:pt x="30955" y="30955"/>
                  </a:cubicBezTo>
                  <a:cubicBezTo>
                    <a:pt x="50774" y="11135"/>
                    <a:pt x="77656" y="0"/>
                    <a:pt x="105686" y="0"/>
                  </a:cubicBezTo>
                  <a:close/>
                </a:path>
              </a:pathLst>
            </a:custGeom>
            <a:solidFill>
              <a:srgbClr val="5E17EB"/>
            </a:solidFill>
          </p:spPr>
        </p:sp>
        <p:sp>
          <p:nvSpPr>
            <p:cNvPr name="TextBox 4" id="4"/>
            <p:cNvSpPr txBox="true"/>
            <p:nvPr/>
          </p:nvSpPr>
          <p:spPr>
            <a:xfrm>
              <a:off x="0" y="-38100"/>
              <a:ext cx="1157599" cy="79067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019559" y="5300980"/>
            <a:ext cx="3606874" cy="3347720"/>
          </a:xfrm>
          <a:prstGeom prst="rect">
            <a:avLst/>
          </a:prstGeom>
        </p:spPr>
        <p:txBody>
          <a:bodyPr anchor="t" rtlCol="false" tIns="0" lIns="0" bIns="0" rIns="0">
            <a:spAutoFit/>
          </a:bodyPr>
          <a:lstStyle/>
          <a:p>
            <a:pPr algn="ctr">
              <a:lnSpc>
                <a:spcPts val="4480"/>
              </a:lnSpc>
            </a:pPr>
          </a:p>
          <a:p>
            <a:pPr algn="ctr">
              <a:lnSpc>
                <a:spcPts val="4480"/>
              </a:lnSpc>
            </a:pPr>
            <a:r>
              <a:rPr lang="en-US" sz="3200">
                <a:solidFill>
                  <a:srgbClr val="FFFFFF"/>
                </a:solidFill>
                <a:latin typeface="Varela Round"/>
                <a:ea typeface="Varela Round"/>
                <a:cs typeface="Varela Round"/>
                <a:sym typeface="Varela Round"/>
              </a:rPr>
              <a:t>Malware comes in various forms, each with unique attacks</a:t>
            </a:r>
          </a:p>
          <a:p>
            <a:pPr algn="ctr">
              <a:lnSpc>
                <a:spcPts val="4480"/>
              </a:lnSpc>
            </a:pPr>
          </a:p>
        </p:txBody>
      </p:sp>
      <p:grpSp>
        <p:nvGrpSpPr>
          <p:cNvPr name="Group 6" id="6"/>
          <p:cNvGrpSpPr/>
          <p:nvPr/>
        </p:nvGrpSpPr>
        <p:grpSpPr>
          <a:xfrm rot="0">
            <a:off x="1028700" y="6471155"/>
            <a:ext cx="990859" cy="99085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sz="2799">
                  <a:solidFill>
                    <a:srgbClr val="FFFFFF"/>
                  </a:solidFill>
                  <a:latin typeface="Varela Round"/>
                  <a:ea typeface="Varela Round"/>
                  <a:cs typeface="Varela Round"/>
                  <a:sym typeface="Varela Round"/>
                </a:rPr>
                <a:t>01</a:t>
              </a:r>
            </a:p>
          </p:txBody>
        </p:sp>
      </p:grpSp>
      <p:grpSp>
        <p:nvGrpSpPr>
          <p:cNvPr name="Group 9" id="9"/>
          <p:cNvGrpSpPr/>
          <p:nvPr/>
        </p:nvGrpSpPr>
        <p:grpSpPr>
          <a:xfrm rot="0">
            <a:off x="6638248" y="5537866"/>
            <a:ext cx="4395259" cy="2857438"/>
            <a:chOff x="0" y="0"/>
            <a:chExt cx="1157599" cy="752576"/>
          </a:xfrm>
        </p:grpSpPr>
        <p:sp>
          <p:nvSpPr>
            <p:cNvPr name="Freeform 10" id="10"/>
            <p:cNvSpPr/>
            <p:nvPr/>
          </p:nvSpPr>
          <p:spPr>
            <a:xfrm flipH="false" flipV="false" rot="0">
              <a:off x="0" y="0"/>
              <a:ext cx="1157599" cy="752576"/>
            </a:xfrm>
            <a:custGeom>
              <a:avLst/>
              <a:gdLst/>
              <a:ahLst/>
              <a:cxnLst/>
              <a:rect r="r" b="b" t="t" l="l"/>
              <a:pathLst>
                <a:path h="752576" w="1157599">
                  <a:moveTo>
                    <a:pt x="105686" y="0"/>
                  </a:moveTo>
                  <a:lnTo>
                    <a:pt x="1051914" y="0"/>
                  </a:lnTo>
                  <a:cubicBezTo>
                    <a:pt x="1110282" y="0"/>
                    <a:pt x="1157599" y="47317"/>
                    <a:pt x="1157599" y="105686"/>
                  </a:cubicBezTo>
                  <a:lnTo>
                    <a:pt x="1157599" y="646891"/>
                  </a:lnTo>
                  <a:cubicBezTo>
                    <a:pt x="1157599" y="674920"/>
                    <a:pt x="1146464" y="701802"/>
                    <a:pt x="1126644" y="721622"/>
                  </a:cubicBezTo>
                  <a:cubicBezTo>
                    <a:pt x="1106825" y="741442"/>
                    <a:pt x="1079943" y="752576"/>
                    <a:pt x="1051914" y="752576"/>
                  </a:cubicBezTo>
                  <a:lnTo>
                    <a:pt x="105686" y="752576"/>
                  </a:lnTo>
                  <a:cubicBezTo>
                    <a:pt x="77656" y="752576"/>
                    <a:pt x="50774" y="741442"/>
                    <a:pt x="30955" y="721622"/>
                  </a:cubicBezTo>
                  <a:cubicBezTo>
                    <a:pt x="11135" y="701802"/>
                    <a:pt x="0" y="674920"/>
                    <a:pt x="0" y="646891"/>
                  </a:cubicBezTo>
                  <a:lnTo>
                    <a:pt x="0" y="105686"/>
                  </a:lnTo>
                  <a:cubicBezTo>
                    <a:pt x="0" y="77656"/>
                    <a:pt x="11135" y="50774"/>
                    <a:pt x="30955" y="30955"/>
                  </a:cubicBezTo>
                  <a:cubicBezTo>
                    <a:pt x="50774" y="11135"/>
                    <a:pt x="77656" y="0"/>
                    <a:pt x="105686" y="0"/>
                  </a:cubicBezTo>
                  <a:close/>
                </a:path>
              </a:pathLst>
            </a:custGeom>
            <a:solidFill>
              <a:srgbClr val="5E17EB"/>
            </a:solidFill>
          </p:spPr>
        </p:sp>
        <p:sp>
          <p:nvSpPr>
            <p:cNvPr name="TextBox 11" id="11"/>
            <p:cNvSpPr txBox="true"/>
            <p:nvPr/>
          </p:nvSpPr>
          <p:spPr>
            <a:xfrm>
              <a:off x="0" y="-38100"/>
              <a:ext cx="1157599" cy="790676"/>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6142818" y="6471155"/>
            <a:ext cx="990859" cy="99085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sz="2799">
                  <a:solidFill>
                    <a:srgbClr val="FFFFFF"/>
                  </a:solidFill>
                  <a:latin typeface="Varela Round"/>
                  <a:ea typeface="Varela Round"/>
                  <a:cs typeface="Varela Round"/>
                  <a:sym typeface="Varela Round"/>
                </a:rPr>
                <a:t>02</a:t>
              </a:r>
            </a:p>
          </p:txBody>
        </p:sp>
      </p:grpSp>
      <p:grpSp>
        <p:nvGrpSpPr>
          <p:cNvPr name="Group 15" id="15"/>
          <p:cNvGrpSpPr/>
          <p:nvPr/>
        </p:nvGrpSpPr>
        <p:grpSpPr>
          <a:xfrm rot="0">
            <a:off x="11752366" y="5537866"/>
            <a:ext cx="4395259" cy="2857438"/>
            <a:chOff x="0" y="0"/>
            <a:chExt cx="1157599" cy="752576"/>
          </a:xfrm>
        </p:grpSpPr>
        <p:sp>
          <p:nvSpPr>
            <p:cNvPr name="Freeform 16" id="16"/>
            <p:cNvSpPr/>
            <p:nvPr/>
          </p:nvSpPr>
          <p:spPr>
            <a:xfrm flipH="false" flipV="false" rot="0">
              <a:off x="0" y="0"/>
              <a:ext cx="1157599" cy="752576"/>
            </a:xfrm>
            <a:custGeom>
              <a:avLst/>
              <a:gdLst/>
              <a:ahLst/>
              <a:cxnLst/>
              <a:rect r="r" b="b" t="t" l="l"/>
              <a:pathLst>
                <a:path h="752576" w="1157599">
                  <a:moveTo>
                    <a:pt x="105686" y="0"/>
                  </a:moveTo>
                  <a:lnTo>
                    <a:pt x="1051914" y="0"/>
                  </a:lnTo>
                  <a:cubicBezTo>
                    <a:pt x="1110282" y="0"/>
                    <a:pt x="1157599" y="47317"/>
                    <a:pt x="1157599" y="105686"/>
                  </a:cubicBezTo>
                  <a:lnTo>
                    <a:pt x="1157599" y="646891"/>
                  </a:lnTo>
                  <a:cubicBezTo>
                    <a:pt x="1157599" y="674920"/>
                    <a:pt x="1146464" y="701802"/>
                    <a:pt x="1126644" y="721622"/>
                  </a:cubicBezTo>
                  <a:cubicBezTo>
                    <a:pt x="1106825" y="741442"/>
                    <a:pt x="1079943" y="752576"/>
                    <a:pt x="1051914" y="752576"/>
                  </a:cubicBezTo>
                  <a:lnTo>
                    <a:pt x="105686" y="752576"/>
                  </a:lnTo>
                  <a:cubicBezTo>
                    <a:pt x="77656" y="752576"/>
                    <a:pt x="50774" y="741442"/>
                    <a:pt x="30955" y="721622"/>
                  </a:cubicBezTo>
                  <a:cubicBezTo>
                    <a:pt x="11135" y="701802"/>
                    <a:pt x="0" y="674920"/>
                    <a:pt x="0" y="646891"/>
                  </a:cubicBezTo>
                  <a:lnTo>
                    <a:pt x="0" y="105686"/>
                  </a:lnTo>
                  <a:cubicBezTo>
                    <a:pt x="0" y="77656"/>
                    <a:pt x="11135" y="50774"/>
                    <a:pt x="30955" y="30955"/>
                  </a:cubicBezTo>
                  <a:cubicBezTo>
                    <a:pt x="50774" y="11135"/>
                    <a:pt x="77656" y="0"/>
                    <a:pt x="105686" y="0"/>
                  </a:cubicBezTo>
                  <a:close/>
                </a:path>
              </a:pathLst>
            </a:custGeom>
            <a:solidFill>
              <a:srgbClr val="5E17EB"/>
            </a:solidFill>
          </p:spPr>
        </p:sp>
        <p:sp>
          <p:nvSpPr>
            <p:cNvPr name="TextBox 17" id="17"/>
            <p:cNvSpPr txBox="true"/>
            <p:nvPr/>
          </p:nvSpPr>
          <p:spPr>
            <a:xfrm>
              <a:off x="0" y="-38100"/>
              <a:ext cx="1157599" cy="790676"/>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1256936" y="6471155"/>
            <a:ext cx="990859" cy="99085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sz="2799">
                  <a:solidFill>
                    <a:srgbClr val="FFFFFF"/>
                  </a:solidFill>
                  <a:latin typeface="Varela Round"/>
                  <a:ea typeface="Varela Round"/>
                  <a:cs typeface="Varela Round"/>
                  <a:sym typeface="Varela Round"/>
                </a:rPr>
                <a:t>03</a:t>
              </a:r>
            </a:p>
          </p:txBody>
        </p:sp>
      </p:grpSp>
      <p:grpSp>
        <p:nvGrpSpPr>
          <p:cNvPr name="Group 21" id="21"/>
          <p:cNvGrpSpPr/>
          <p:nvPr/>
        </p:nvGrpSpPr>
        <p:grpSpPr>
          <a:xfrm rot="0">
            <a:off x="1028700" y="9258300"/>
            <a:ext cx="17802206" cy="1623720"/>
            <a:chOff x="0" y="0"/>
            <a:chExt cx="4688647" cy="427646"/>
          </a:xfrm>
        </p:grpSpPr>
        <p:sp>
          <p:nvSpPr>
            <p:cNvPr name="Freeform 22" id="22"/>
            <p:cNvSpPr/>
            <p:nvPr/>
          </p:nvSpPr>
          <p:spPr>
            <a:xfrm flipH="false" flipV="false" rot="0">
              <a:off x="0" y="0"/>
              <a:ext cx="4688647" cy="427646"/>
            </a:xfrm>
            <a:custGeom>
              <a:avLst/>
              <a:gdLst/>
              <a:ahLst/>
              <a:cxnLst/>
              <a:rect r="r" b="b" t="t" l="l"/>
              <a:pathLst>
                <a:path h="427646" w="4688647">
                  <a:moveTo>
                    <a:pt x="21744" y="0"/>
                  </a:moveTo>
                  <a:lnTo>
                    <a:pt x="4666902" y="0"/>
                  </a:lnTo>
                  <a:cubicBezTo>
                    <a:pt x="4672669" y="0"/>
                    <a:pt x="4678200" y="2291"/>
                    <a:pt x="4682278" y="6369"/>
                  </a:cubicBezTo>
                  <a:cubicBezTo>
                    <a:pt x="4686356" y="10447"/>
                    <a:pt x="4688647" y="15977"/>
                    <a:pt x="4688647" y="21744"/>
                  </a:cubicBezTo>
                  <a:lnTo>
                    <a:pt x="4688647" y="405902"/>
                  </a:lnTo>
                  <a:cubicBezTo>
                    <a:pt x="4688647" y="411669"/>
                    <a:pt x="4686356" y="417200"/>
                    <a:pt x="4682278" y="421278"/>
                  </a:cubicBezTo>
                  <a:cubicBezTo>
                    <a:pt x="4678200" y="425355"/>
                    <a:pt x="4672669" y="427646"/>
                    <a:pt x="4666902" y="427646"/>
                  </a:cubicBezTo>
                  <a:lnTo>
                    <a:pt x="21744" y="427646"/>
                  </a:lnTo>
                  <a:cubicBezTo>
                    <a:pt x="15977" y="427646"/>
                    <a:pt x="10447" y="425355"/>
                    <a:pt x="6369" y="421278"/>
                  </a:cubicBezTo>
                  <a:cubicBezTo>
                    <a:pt x="2291" y="417200"/>
                    <a:pt x="0" y="411669"/>
                    <a:pt x="0" y="405902"/>
                  </a:cubicBezTo>
                  <a:lnTo>
                    <a:pt x="0" y="21744"/>
                  </a:lnTo>
                  <a:cubicBezTo>
                    <a:pt x="0" y="15977"/>
                    <a:pt x="2291" y="10447"/>
                    <a:pt x="6369" y="6369"/>
                  </a:cubicBezTo>
                  <a:cubicBezTo>
                    <a:pt x="10447" y="2291"/>
                    <a:pt x="15977" y="0"/>
                    <a:pt x="21744" y="0"/>
                  </a:cubicBezTo>
                  <a:close/>
                </a:path>
              </a:pathLst>
            </a:custGeom>
            <a:solidFill>
              <a:srgbClr val="FFFFFF"/>
            </a:solidFill>
          </p:spPr>
        </p:sp>
        <p:sp>
          <p:nvSpPr>
            <p:cNvPr name="TextBox 23" id="23"/>
            <p:cNvSpPr txBox="true"/>
            <p:nvPr/>
          </p:nvSpPr>
          <p:spPr>
            <a:xfrm>
              <a:off x="0" y="-38100"/>
              <a:ext cx="4688647" cy="465746"/>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4726727" y="2429881"/>
            <a:ext cx="842274" cy="843808"/>
          </a:xfrm>
          <a:custGeom>
            <a:avLst/>
            <a:gdLst/>
            <a:ahLst/>
            <a:cxnLst/>
            <a:rect r="r" b="b" t="t" l="l"/>
            <a:pathLst>
              <a:path h="843808" w="842274">
                <a:moveTo>
                  <a:pt x="0" y="0"/>
                </a:moveTo>
                <a:lnTo>
                  <a:pt x="842273" y="0"/>
                </a:lnTo>
                <a:lnTo>
                  <a:pt x="842273" y="843808"/>
                </a:lnTo>
                <a:lnTo>
                  <a:pt x="0" y="843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959542" y="785182"/>
            <a:ext cx="4959847" cy="4133206"/>
          </a:xfrm>
          <a:custGeom>
            <a:avLst/>
            <a:gdLst/>
            <a:ahLst/>
            <a:cxnLst/>
            <a:rect r="r" b="b" t="t" l="l"/>
            <a:pathLst>
              <a:path h="4133206" w="4959847">
                <a:moveTo>
                  <a:pt x="0" y="0"/>
                </a:moveTo>
                <a:lnTo>
                  <a:pt x="4959846" y="0"/>
                </a:lnTo>
                <a:lnTo>
                  <a:pt x="4959846" y="4133206"/>
                </a:lnTo>
                <a:lnTo>
                  <a:pt x="0" y="4133206"/>
                </a:lnTo>
                <a:lnTo>
                  <a:pt x="0" y="0"/>
                </a:lnTo>
                <a:close/>
              </a:path>
            </a:pathLst>
          </a:custGeom>
          <a:blipFill>
            <a:blip r:embed="rId4"/>
            <a:stretch>
              <a:fillRect l="-2721" t="-32000" r="-59096" b="-3109"/>
            </a:stretch>
          </a:blipFill>
        </p:spPr>
      </p:sp>
      <p:sp>
        <p:nvSpPr>
          <p:cNvPr name="TextBox 26" id="26"/>
          <p:cNvSpPr txBox="true"/>
          <p:nvPr/>
        </p:nvSpPr>
        <p:spPr>
          <a:xfrm rot="0">
            <a:off x="6638248" y="1562100"/>
            <a:ext cx="10621052" cy="3112770"/>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The Importance of Protection</a:t>
            </a:r>
          </a:p>
        </p:txBody>
      </p:sp>
      <p:sp>
        <p:nvSpPr>
          <p:cNvPr name="TextBox 27" id="27"/>
          <p:cNvSpPr txBox="true"/>
          <p:nvPr/>
        </p:nvSpPr>
        <p:spPr>
          <a:xfrm rot="0">
            <a:off x="7234639" y="5954395"/>
            <a:ext cx="3202475" cy="2040890"/>
          </a:xfrm>
          <a:prstGeom prst="rect">
            <a:avLst/>
          </a:prstGeom>
        </p:spPr>
        <p:txBody>
          <a:bodyPr anchor="t" rtlCol="false" tIns="0" lIns="0" bIns="0" rIns="0">
            <a:spAutoFit/>
          </a:bodyPr>
          <a:lstStyle/>
          <a:p>
            <a:pPr algn="ctr">
              <a:lnSpc>
                <a:spcPts val="4059"/>
              </a:lnSpc>
            </a:pPr>
            <a:r>
              <a:rPr lang="en-US" sz="2899">
                <a:solidFill>
                  <a:srgbClr val="FFFFFF"/>
                </a:solidFill>
                <a:latin typeface="Varela Round"/>
                <a:ea typeface="Varela Round"/>
                <a:cs typeface="Varela Round"/>
                <a:sym typeface="Varela Round"/>
              </a:rPr>
              <a:t>To prevent it, use strong antivirus software, keep systems updated</a:t>
            </a:r>
          </a:p>
        </p:txBody>
      </p:sp>
      <p:sp>
        <p:nvSpPr>
          <p:cNvPr name="TextBox 28" id="28"/>
          <p:cNvSpPr txBox="true"/>
          <p:nvPr/>
        </p:nvSpPr>
        <p:spPr>
          <a:xfrm rot="0">
            <a:off x="12267321" y="5954395"/>
            <a:ext cx="3365347" cy="2223770"/>
          </a:xfrm>
          <a:prstGeom prst="rect">
            <a:avLst/>
          </a:prstGeom>
        </p:spPr>
        <p:txBody>
          <a:bodyPr anchor="t" rtlCol="false" tIns="0" lIns="0" bIns="0" rIns="0">
            <a:spAutoFit/>
          </a:bodyPr>
          <a:lstStyle/>
          <a:p>
            <a:pPr algn="ctr">
              <a:lnSpc>
                <a:spcPts val="4480"/>
              </a:lnSpc>
            </a:pPr>
            <a:r>
              <a:rPr lang="en-US" sz="3200">
                <a:solidFill>
                  <a:srgbClr val="FFFFFF"/>
                </a:solidFill>
                <a:latin typeface="Varela Round"/>
                <a:ea typeface="Varela Round"/>
                <a:cs typeface="Varela Round"/>
                <a:sym typeface="Varela Round"/>
              </a:rPr>
              <a:t>Vigilance is key for both companies and individuals.</a:t>
            </a:r>
          </a:p>
        </p:txBody>
      </p:sp>
      <p:sp>
        <p:nvSpPr>
          <p:cNvPr name="TextBox 29" id="29"/>
          <p:cNvSpPr txBox="true"/>
          <p:nvPr/>
        </p:nvSpPr>
        <p:spPr>
          <a:xfrm rot="0">
            <a:off x="1636028" y="3837304"/>
            <a:ext cx="3606874" cy="837566"/>
          </a:xfrm>
          <a:prstGeom prst="rect">
            <a:avLst/>
          </a:prstGeom>
        </p:spPr>
        <p:txBody>
          <a:bodyPr anchor="t" rtlCol="false" tIns="0" lIns="0" bIns="0" rIns="0">
            <a:spAutoFit/>
          </a:bodyPr>
          <a:lstStyle/>
          <a:p>
            <a:pPr algn="ctr" rtl="true">
              <a:lnSpc>
                <a:spcPts val="6859"/>
              </a:lnSpc>
            </a:pPr>
            <a:r>
              <a:rPr lang="ar-EG" sz="4899">
                <a:solidFill>
                  <a:srgbClr val="FFFFFF"/>
                </a:solidFill>
                <a:latin typeface="Varela Round"/>
                <a:ea typeface="Varela Round"/>
                <a:cs typeface="Varela Round"/>
                <a:sym typeface="Varela Round"/>
                <a:rtl val="true"/>
              </a:rPr>
              <a:t>اصحى ليغفلونا</a:t>
            </a:r>
          </a:p>
        </p:txBody>
      </p:sp>
      <p:sp>
        <p:nvSpPr>
          <p:cNvPr name="TextBox 30" id="30"/>
          <p:cNvSpPr txBox="true"/>
          <p:nvPr/>
        </p:nvSpPr>
        <p:spPr>
          <a:xfrm rot="0">
            <a:off x="6977435" y="9539299"/>
            <a:ext cx="4333131" cy="530861"/>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Varela Round"/>
                <a:ea typeface="Varela Round"/>
                <a:cs typeface="Varela Round"/>
                <a:sym typeface="Varela Round"/>
              </a:rPr>
              <a:t>Think Before You Click!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3745545"/>
            <a:ext cx="4977060" cy="1158737"/>
          </a:xfrm>
          <a:prstGeom prst="rect">
            <a:avLst/>
          </a:prstGeom>
        </p:spPr>
        <p:txBody>
          <a:bodyPr anchor="t" rtlCol="false" tIns="0" lIns="0" bIns="0" rIns="0">
            <a:spAutoFit/>
          </a:bodyPr>
          <a:lstStyle/>
          <a:p>
            <a:pPr algn="l">
              <a:lnSpc>
                <a:spcPts val="8034"/>
              </a:lnSpc>
            </a:pPr>
            <a:r>
              <a:rPr lang="en-US" sz="10042">
                <a:solidFill>
                  <a:srgbClr val="FFFFFF"/>
                </a:solidFill>
                <a:latin typeface="Squada One"/>
                <a:ea typeface="Squada One"/>
                <a:cs typeface="Squada One"/>
                <a:sym typeface="Squada One"/>
              </a:rPr>
              <a:t>MALWARE</a:t>
            </a:r>
          </a:p>
        </p:txBody>
      </p:sp>
      <p:grpSp>
        <p:nvGrpSpPr>
          <p:cNvPr name="Group 3" id="3"/>
          <p:cNvGrpSpPr/>
          <p:nvPr/>
        </p:nvGrpSpPr>
        <p:grpSpPr>
          <a:xfrm rot="0">
            <a:off x="2473531" y="5066208"/>
            <a:ext cx="12138276" cy="1215777"/>
            <a:chOff x="0" y="0"/>
            <a:chExt cx="3196912" cy="320205"/>
          </a:xfrm>
        </p:grpSpPr>
        <p:sp>
          <p:nvSpPr>
            <p:cNvPr name="Freeform 4" id="4"/>
            <p:cNvSpPr/>
            <p:nvPr/>
          </p:nvSpPr>
          <p:spPr>
            <a:xfrm flipH="false" flipV="false" rot="0">
              <a:off x="0" y="0"/>
              <a:ext cx="3196912" cy="320205"/>
            </a:xfrm>
            <a:custGeom>
              <a:avLst/>
              <a:gdLst/>
              <a:ahLst/>
              <a:cxnLst/>
              <a:rect r="r" b="b" t="t" l="l"/>
              <a:pathLst>
                <a:path h="320205" w="3196912">
                  <a:moveTo>
                    <a:pt x="63781" y="0"/>
                  </a:moveTo>
                  <a:lnTo>
                    <a:pt x="3133131" y="0"/>
                  </a:lnTo>
                  <a:cubicBezTo>
                    <a:pt x="3168356" y="0"/>
                    <a:pt x="3196912" y="28556"/>
                    <a:pt x="3196912" y="63781"/>
                  </a:cubicBezTo>
                  <a:lnTo>
                    <a:pt x="3196912" y="256424"/>
                  </a:lnTo>
                  <a:cubicBezTo>
                    <a:pt x="3196912" y="273339"/>
                    <a:pt x="3190192" y="289562"/>
                    <a:pt x="3178231" y="301524"/>
                  </a:cubicBezTo>
                  <a:cubicBezTo>
                    <a:pt x="3166270" y="313485"/>
                    <a:pt x="3150047" y="320205"/>
                    <a:pt x="3133131" y="320205"/>
                  </a:cubicBezTo>
                  <a:lnTo>
                    <a:pt x="63781" y="320205"/>
                  </a:lnTo>
                  <a:cubicBezTo>
                    <a:pt x="46865" y="320205"/>
                    <a:pt x="30642" y="313485"/>
                    <a:pt x="18681" y="301524"/>
                  </a:cubicBezTo>
                  <a:cubicBezTo>
                    <a:pt x="6720" y="289562"/>
                    <a:pt x="0" y="273339"/>
                    <a:pt x="0" y="256424"/>
                  </a:cubicBezTo>
                  <a:lnTo>
                    <a:pt x="0" y="63781"/>
                  </a:lnTo>
                  <a:cubicBezTo>
                    <a:pt x="0" y="46865"/>
                    <a:pt x="6720" y="30642"/>
                    <a:pt x="18681" y="18681"/>
                  </a:cubicBezTo>
                  <a:cubicBezTo>
                    <a:pt x="30642" y="6720"/>
                    <a:pt x="46865" y="0"/>
                    <a:pt x="63781" y="0"/>
                  </a:cubicBezTo>
                  <a:close/>
                </a:path>
              </a:pathLst>
            </a:custGeom>
            <a:solidFill>
              <a:srgbClr val="FFFFFF"/>
            </a:solidFill>
          </p:spPr>
        </p:sp>
        <p:sp>
          <p:nvSpPr>
            <p:cNvPr name="TextBox 5" id="5"/>
            <p:cNvSpPr txBox="true"/>
            <p:nvPr/>
          </p:nvSpPr>
          <p:spPr>
            <a:xfrm>
              <a:off x="0" y="-38100"/>
              <a:ext cx="3196912" cy="35830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716250" y="7715250"/>
            <a:ext cx="1543050" cy="15430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543734" y="5066208"/>
            <a:ext cx="1215777" cy="121577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6066638" y="8022831"/>
            <a:ext cx="842274" cy="843808"/>
          </a:xfrm>
          <a:custGeom>
            <a:avLst/>
            <a:gdLst/>
            <a:ahLst/>
            <a:cxnLst/>
            <a:rect r="r" b="b" t="t" l="l"/>
            <a:pathLst>
              <a:path h="843808" w="842274">
                <a:moveTo>
                  <a:pt x="0" y="0"/>
                </a:moveTo>
                <a:lnTo>
                  <a:pt x="842274" y="0"/>
                </a:lnTo>
                <a:lnTo>
                  <a:pt x="842274" y="843808"/>
                </a:lnTo>
                <a:lnTo>
                  <a:pt x="0" y="843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2322383" y="2889162"/>
            <a:ext cx="5433843" cy="2177045"/>
          </a:xfrm>
          <a:prstGeom prst="rect">
            <a:avLst/>
          </a:prstGeom>
        </p:spPr>
        <p:txBody>
          <a:bodyPr anchor="t" rtlCol="false" tIns="0" lIns="0" bIns="0" rIns="0">
            <a:spAutoFit/>
          </a:bodyPr>
          <a:lstStyle/>
          <a:p>
            <a:pPr algn="l" marL="0" indent="0" lvl="0">
              <a:lnSpc>
                <a:spcPts val="8034"/>
              </a:lnSpc>
              <a:spcBef>
                <a:spcPct val="0"/>
              </a:spcBef>
            </a:pPr>
            <a:r>
              <a:rPr lang="en-US" sz="10042" strike="noStrike" u="none">
                <a:solidFill>
                  <a:srgbClr val="FFFFFF"/>
                </a:solidFill>
                <a:latin typeface="Squada One"/>
                <a:ea typeface="Squada One"/>
                <a:cs typeface="Squada One"/>
                <a:sym typeface="Squada One"/>
              </a:rPr>
              <a:t>PREVENTION STRATEGY</a:t>
            </a:r>
          </a:p>
        </p:txBody>
      </p:sp>
      <p:grpSp>
        <p:nvGrpSpPr>
          <p:cNvPr name="Group 14" id="14"/>
          <p:cNvGrpSpPr/>
          <p:nvPr/>
        </p:nvGrpSpPr>
        <p:grpSpPr>
          <a:xfrm rot="0">
            <a:off x="7928223" y="5066208"/>
            <a:ext cx="1215777" cy="121577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2322383" y="5066208"/>
            <a:ext cx="1215777" cy="121577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5106264" y="6815385"/>
            <a:ext cx="6872811" cy="1157870"/>
          </a:xfrm>
          <a:prstGeom prst="rect">
            <a:avLst/>
          </a:prstGeom>
        </p:spPr>
        <p:txBody>
          <a:bodyPr anchor="t" rtlCol="false" tIns="0" lIns="0" bIns="0" rIns="0">
            <a:spAutoFit/>
          </a:bodyPr>
          <a:lstStyle/>
          <a:p>
            <a:pPr algn="ctr" marL="0" indent="0" lvl="0">
              <a:lnSpc>
                <a:spcPts val="8034"/>
              </a:lnSpc>
              <a:spcBef>
                <a:spcPct val="0"/>
              </a:spcBef>
            </a:pPr>
            <a:r>
              <a:rPr lang="en-US" sz="10042" strike="noStrike" u="none">
                <a:solidFill>
                  <a:srgbClr val="FFFFFF"/>
                </a:solidFill>
                <a:latin typeface="Squada One"/>
                <a:ea typeface="Squada One"/>
                <a:cs typeface="Squada One"/>
                <a:sym typeface="Squada One"/>
              </a:rPr>
              <a:t>SIEM </a:t>
            </a:r>
          </a:p>
        </p:txBody>
      </p:sp>
      <p:sp>
        <p:nvSpPr>
          <p:cNvPr name="TextBox 21" id="21"/>
          <p:cNvSpPr txBox="true"/>
          <p:nvPr/>
        </p:nvSpPr>
        <p:spPr>
          <a:xfrm rot="0">
            <a:off x="6928118" y="561975"/>
            <a:ext cx="4431764" cy="1381125"/>
          </a:xfrm>
          <a:prstGeom prst="rect">
            <a:avLst/>
          </a:prstGeom>
        </p:spPr>
        <p:txBody>
          <a:bodyPr anchor="t" rtlCol="false" tIns="0" lIns="0" bIns="0" rIns="0">
            <a:spAutoFit/>
          </a:bodyPr>
          <a:lstStyle/>
          <a:p>
            <a:pPr algn="just">
              <a:lnSpc>
                <a:spcPts val="9600"/>
              </a:lnSpc>
            </a:pPr>
            <a:r>
              <a:rPr lang="en-US" sz="12000">
                <a:solidFill>
                  <a:srgbClr val="FFFFFF"/>
                </a:solidFill>
                <a:latin typeface="Squada One"/>
                <a:ea typeface="Squada One"/>
                <a:cs typeface="Squada One"/>
                <a:sym typeface="Squada One"/>
              </a:rPr>
              <a:t>Agenda</a:t>
            </a:r>
          </a:p>
        </p:txBody>
      </p:sp>
      <p:sp>
        <p:nvSpPr>
          <p:cNvPr name="TextBox 22" id="22"/>
          <p:cNvSpPr txBox="true"/>
          <p:nvPr/>
        </p:nvSpPr>
        <p:spPr>
          <a:xfrm rot="0">
            <a:off x="2222737" y="8799964"/>
            <a:ext cx="12389070" cy="1251585"/>
          </a:xfrm>
          <a:prstGeom prst="rect">
            <a:avLst/>
          </a:prstGeom>
        </p:spPr>
        <p:txBody>
          <a:bodyPr anchor="t" rtlCol="false" tIns="0" lIns="0" bIns="0" rIns="0">
            <a:spAutoFit/>
          </a:bodyPr>
          <a:lstStyle/>
          <a:p>
            <a:pPr algn="ctr">
              <a:lnSpc>
                <a:spcPts val="5040"/>
              </a:lnSpc>
            </a:pPr>
            <a:r>
              <a:rPr lang="en-US" sz="3600">
                <a:solidFill>
                  <a:srgbClr val="FFFFFF"/>
                </a:solidFill>
                <a:latin typeface="Varela Round"/>
                <a:ea typeface="Varela Round"/>
                <a:cs typeface="Varela Round"/>
                <a:sym typeface="Varela Round"/>
              </a:rPr>
              <a:t>Analyze different types of malware, develop a prevention strategy, and </a:t>
            </a:r>
            <a:r>
              <a:rPr lang="en-US" sz="3600">
                <a:solidFill>
                  <a:srgbClr val="FFFFFF"/>
                </a:solidFill>
                <a:latin typeface="Varela Round"/>
                <a:ea typeface="Varela Round"/>
                <a:cs typeface="Varela Round"/>
                <a:sym typeface="Varela Round"/>
              </a:rPr>
              <a:t>implement SIEM for monitoring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6621583"/>
            <a:chOff x="0" y="0"/>
            <a:chExt cx="4274726" cy="1743956"/>
          </a:xfrm>
        </p:grpSpPr>
        <p:sp>
          <p:nvSpPr>
            <p:cNvPr name="Freeform 3" id="3"/>
            <p:cNvSpPr/>
            <p:nvPr/>
          </p:nvSpPr>
          <p:spPr>
            <a:xfrm flipH="false" flipV="false" rot="0">
              <a:off x="0" y="0"/>
              <a:ext cx="4274726" cy="1743956"/>
            </a:xfrm>
            <a:custGeom>
              <a:avLst/>
              <a:gdLst/>
              <a:ahLst/>
              <a:cxnLst/>
              <a:rect r="r" b="b" t="t" l="l"/>
              <a:pathLst>
                <a:path h="1743956" w="4274726">
                  <a:moveTo>
                    <a:pt x="47700" y="0"/>
                  </a:moveTo>
                  <a:lnTo>
                    <a:pt x="4227026" y="0"/>
                  </a:lnTo>
                  <a:cubicBezTo>
                    <a:pt x="4239677" y="0"/>
                    <a:pt x="4251809" y="5025"/>
                    <a:pt x="4260755" y="13971"/>
                  </a:cubicBezTo>
                  <a:cubicBezTo>
                    <a:pt x="4269700" y="22916"/>
                    <a:pt x="4274726" y="35049"/>
                    <a:pt x="4274726" y="47700"/>
                  </a:cubicBezTo>
                  <a:lnTo>
                    <a:pt x="4274726" y="1696257"/>
                  </a:lnTo>
                  <a:cubicBezTo>
                    <a:pt x="4274726" y="1708907"/>
                    <a:pt x="4269700" y="1721040"/>
                    <a:pt x="4260755" y="1729985"/>
                  </a:cubicBezTo>
                  <a:cubicBezTo>
                    <a:pt x="4251809" y="1738931"/>
                    <a:pt x="4239677" y="1743956"/>
                    <a:pt x="4227026" y="1743956"/>
                  </a:cubicBezTo>
                  <a:lnTo>
                    <a:pt x="47700" y="1743956"/>
                  </a:lnTo>
                  <a:cubicBezTo>
                    <a:pt x="35049" y="1743956"/>
                    <a:pt x="22916" y="1738931"/>
                    <a:pt x="13971" y="1729985"/>
                  </a:cubicBezTo>
                  <a:cubicBezTo>
                    <a:pt x="5025" y="1721040"/>
                    <a:pt x="0" y="1708907"/>
                    <a:pt x="0" y="1696257"/>
                  </a:cubicBezTo>
                  <a:lnTo>
                    <a:pt x="0" y="47700"/>
                  </a:lnTo>
                  <a:cubicBezTo>
                    <a:pt x="0" y="35049"/>
                    <a:pt x="5025" y="22916"/>
                    <a:pt x="13971" y="13971"/>
                  </a:cubicBezTo>
                  <a:cubicBezTo>
                    <a:pt x="22916" y="5025"/>
                    <a:pt x="35049" y="0"/>
                    <a:pt x="47700" y="0"/>
                  </a:cubicBezTo>
                  <a:close/>
                </a:path>
              </a:pathLst>
            </a:custGeom>
            <a:gradFill rotWithShape="true">
              <a:gsLst>
                <a:gs pos="0">
                  <a:srgbClr val="8C52FF">
                    <a:alpha val="100000"/>
                  </a:srgbClr>
                </a:gs>
                <a:gs pos="100000">
                  <a:srgbClr val="5CE1E6">
                    <a:alpha val="100000"/>
                  </a:srgbClr>
                </a:gs>
              </a:gsLst>
              <a:lin ang="0"/>
            </a:gradFill>
          </p:spPr>
        </p:sp>
        <p:sp>
          <p:nvSpPr>
            <p:cNvPr name="TextBox 4" id="4"/>
            <p:cNvSpPr txBox="true"/>
            <p:nvPr/>
          </p:nvSpPr>
          <p:spPr>
            <a:xfrm>
              <a:off x="0" y="-38100"/>
              <a:ext cx="4274726" cy="17820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160658" y="2562392"/>
            <a:ext cx="10363939" cy="4529450"/>
          </a:xfrm>
          <a:prstGeom prst="rect">
            <a:avLst/>
          </a:prstGeom>
        </p:spPr>
        <p:txBody>
          <a:bodyPr anchor="t" rtlCol="false" tIns="0" lIns="0" bIns="0" rIns="0">
            <a:spAutoFit/>
          </a:bodyPr>
          <a:lstStyle/>
          <a:p>
            <a:pPr algn="l">
              <a:lnSpc>
                <a:spcPts val="16729"/>
              </a:lnSpc>
            </a:pPr>
            <a:r>
              <a:rPr lang="en-US" sz="20912">
                <a:solidFill>
                  <a:srgbClr val="FFFFFF"/>
                </a:solidFill>
                <a:latin typeface="Squada One"/>
                <a:ea typeface="Squada One"/>
                <a:cs typeface="Squada One"/>
                <a:sym typeface="Squada One"/>
              </a:rPr>
              <a:t>MALWARE</a:t>
            </a:r>
          </a:p>
          <a:p>
            <a:pPr algn="l">
              <a:lnSpc>
                <a:spcPts val="16729"/>
              </a:lnSpc>
            </a:pPr>
            <a:r>
              <a:rPr lang="en-US" sz="20912">
                <a:solidFill>
                  <a:srgbClr val="FFFFFF"/>
                </a:solidFill>
                <a:latin typeface="Squada One"/>
                <a:ea typeface="Squada One"/>
                <a:cs typeface="Squada One"/>
                <a:sym typeface="Squada One"/>
              </a:rPr>
              <a:t>ANALYSIS</a:t>
            </a:r>
          </a:p>
        </p:txBody>
      </p:sp>
      <p:grpSp>
        <p:nvGrpSpPr>
          <p:cNvPr name="Group 6" id="6"/>
          <p:cNvGrpSpPr/>
          <p:nvPr/>
        </p:nvGrpSpPr>
        <p:grpSpPr>
          <a:xfrm rot="0">
            <a:off x="2064219" y="8267441"/>
            <a:ext cx="5817295" cy="990859"/>
            <a:chOff x="0" y="0"/>
            <a:chExt cx="1532127" cy="260967"/>
          </a:xfrm>
        </p:grpSpPr>
        <p:sp>
          <p:nvSpPr>
            <p:cNvPr name="Freeform 7" id="7"/>
            <p:cNvSpPr/>
            <p:nvPr/>
          </p:nvSpPr>
          <p:spPr>
            <a:xfrm flipH="false" flipV="false" rot="0">
              <a:off x="0" y="0"/>
              <a:ext cx="1532127" cy="260967"/>
            </a:xfrm>
            <a:custGeom>
              <a:avLst/>
              <a:gdLst/>
              <a:ahLst/>
              <a:cxnLst/>
              <a:rect r="r" b="b" t="t" l="l"/>
              <a:pathLst>
                <a:path h="260967" w="1532127">
                  <a:moveTo>
                    <a:pt x="130484" y="0"/>
                  </a:moveTo>
                  <a:lnTo>
                    <a:pt x="1401643" y="0"/>
                  </a:lnTo>
                  <a:cubicBezTo>
                    <a:pt x="1473707" y="0"/>
                    <a:pt x="1532127" y="58419"/>
                    <a:pt x="1532127" y="130484"/>
                  </a:cubicBezTo>
                  <a:lnTo>
                    <a:pt x="1532127" y="130484"/>
                  </a:lnTo>
                  <a:cubicBezTo>
                    <a:pt x="1532127" y="202548"/>
                    <a:pt x="1473707" y="260967"/>
                    <a:pt x="1401643" y="260967"/>
                  </a:cubicBezTo>
                  <a:lnTo>
                    <a:pt x="130484" y="260967"/>
                  </a:lnTo>
                  <a:cubicBezTo>
                    <a:pt x="58419" y="260967"/>
                    <a:pt x="0" y="202548"/>
                    <a:pt x="0" y="130484"/>
                  </a:cubicBezTo>
                  <a:lnTo>
                    <a:pt x="0" y="130484"/>
                  </a:lnTo>
                  <a:cubicBezTo>
                    <a:pt x="0" y="58419"/>
                    <a:pt x="58419" y="0"/>
                    <a:pt x="130484" y="0"/>
                  </a:cubicBezTo>
                  <a:close/>
                </a:path>
              </a:pathLst>
            </a:custGeom>
            <a:solidFill>
              <a:srgbClr val="FFFFFF"/>
            </a:solidFill>
          </p:spPr>
        </p:sp>
        <p:sp>
          <p:nvSpPr>
            <p:cNvPr name="TextBox 8" id="8"/>
            <p:cNvSpPr txBox="true"/>
            <p:nvPr/>
          </p:nvSpPr>
          <p:spPr>
            <a:xfrm>
              <a:off x="0" y="-38100"/>
              <a:ext cx="1532127" cy="29906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6351768" y="8267441"/>
            <a:ext cx="990859" cy="99085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2368635" y="1587141"/>
            <a:ext cx="5504701" cy="5504701"/>
          </a:xfrm>
          <a:custGeom>
            <a:avLst/>
            <a:gdLst/>
            <a:ahLst/>
            <a:cxnLst/>
            <a:rect r="r" b="b" t="t" l="l"/>
            <a:pathLst>
              <a:path h="5504701" w="5504701">
                <a:moveTo>
                  <a:pt x="0" y="0"/>
                </a:moveTo>
                <a:lnTo>
                  <a:pt x="5504701" y="0"/>
                </a:lnTo>
                <a:lnTo>
                  <a:pt x="5504701" y="5504701"/>
                </a:lnTo>
                <a:lnTo>
                  <a:pt x="0" y="5504701"/>
                </a:lnTo>
                <a:lnTo>
                  <a:pt x="0" y="0"/>
                </a:lnTo>
                <a:close/>
              </a:path>
            </a:pathLst>
          </a:custGeom>
          <a:blipFill>
            <a:blip r:embed="rId2"/>
            <a:stretch>
              <a:fillRect l="0" t="0" r="0" b="0"/>
            </a:stretch>
          </a:blipFill>
        </p:spPr>
      </p:sp>
      <p:grpSp>
        <p:nvGrpSpPr>
          <p:cNvPr name="Group 13" id="13"/>
          <p:cNvGrpSpPr/>
          <p:nvPr/>
        </p:nvGrpSpPr>
        <p:grpSpPr>
          <a:xfrm rot="0">
            <a:off x="14770598" y="5324475"/>
            <a:ext cx="1543050" cy="15430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5120986" y="5674096"/>
            <a:ext cx="842274" cy="843808"/>
          </a:xfrm>
          <a:custGeom>
            <a:avLst/>
            <a:gdLst/>
            <a:ahLst/>
            <a:cxnLst/>
            <a:rect r="r" b="b" t="t" l="l"/>
            <a:pathLst>
              <a:path h="843808" w="842274">
                <a:moveTo>
                  <a:pt x="0" y="0"/>
                </a:moveTo>
                <a:lnTo>
                  <a:pt x="842274" y="0"/>
                </a:lnTo>
                <a:lnTo>
                  <a:pt x="842274" y="843808"/>
                </a:lnTo>
                <a:lnTo>
                  <a:pt x="0" y="843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8542669" y="8322498"/>
            <a:ext cx="8716631" cy="795020"/>
          </a:xfrm>
          <a:prstGeom prst="rect">
            <a:avLst/>
          </a:prstGeom>
        </p:spPr>
        <p:txBody>
          <a:bodyPr anchor="t" rtlCol="false" tIns="0" lIns="0" bIns="0" rIns="0">
            <a:spAutoFit/>
          </a:bodyPr>
          <a:lstStyle/>
          <a:p>
            <a:pPr algn="ctr">
              <a:lnSpc>
                <a:spcPts val="6579"/>
              </a:lnSpc>
            </a:pPr>
            <a:r>
              <a:rPr lang="en-US" sz="4699">
                <a:solidFill>
                  <a:srgbClr val="FFFFFF"/>
                </a:solidFill>
                <a:latin typeface="Varela Round"/>
                <a:ea typeface="Varela Round"/>
                <a:cs typeface="Varela Round"/>
                <a:sym typeface="Varela Round"/>
              </a:rPr>
              <a:t>Let’s understand the enemy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202433" y="3473439"/>
            <a:ext cx="14563315" cy="6338753"/>
            <a:chOff x="0" y="0"/>
            <a:chExt cx="3835605" cy="1669466"/>
          </a:xfrm>
        </p:grpSpPr>
        <p:sp>
          <p:nvSpPr>
            <p:cNvPr name="Freeform 3" id="3"/>
            <p:cNvSpPr/>
            <p:nvPr/>
          </p:nvSpPr>
          <p:spPr>
            <a:xfrm flipH="false" flipV="false" rot="0">
              <a:off x="0" y="0"/>
              <a:ext cx="3835605" cy="1669466"/>
            </a:xfrm>
            <a:custGeom>
              <a:avLst/>
              <a:gdLst/>
              <a:ahLst/>
              <a:cxnLst/>
              <a:rect r="r" b="b" t="t" l="l"/>
              <a:pathLst>
                <a:path h="1669466" w="3835605">
                  <a:moveTo>
                    <a:pt x="53160" y="0"/>
                  </a:moveTo>
                  <a:lnTo>
                    <a:pt x="3782445" y="0"/>
                  </a:lnTo>
                  <a:cubicBezTo>
                    <a:pt x="3796544" y="0"/>
                    <a:pt x="3810065" y="5601"/>
                    <a:pt x="3820035" y="15570"/>
                  </a:cubicBezTo>
                  <a:cubicBezTo>
                    <a:pt x="3830005" y="25540"/>
                    <a:pt x="3835605" y="39061"/>
                    <a:pt x="3835605" y="53160"/>
                  </a:cubicBezTo>
                  <a:lnTo>
                    <a:pt x="3835605" y="1616305"/>
                  </a:lnTo>
                  <a:cubicBezTo>
                    <a:pt x="3835605" y="1630404"/>
                    <a:pt x="3830005" y="1643926"/>
                    <a:pt x="3820035" y="1653895"/>
                  </a:cubicBezTo>
                  <a:cubicBezTo>
                    <a:pt x="3810065" y="1663865"/>
                    <a:pt x="3796544" y="1669466"/>
                    <a:pt x="3782445" y="1669466"/>
                  </a:cubicBezTo>
                  <a:lnTo>
                    <a:pt x="53160" y="1669466"/>
                  </a:lnTo>
                  <a:cubicBezTo>
                    <a:pt x="39061" y="1669466"/>
                    <a:pt x="25540" y="1663865"/>
                    <a:pt x="15570" y="1653895"/>
                  </a:cubicBezTo>
                  <a:cubicBezTo>
                    <a:pt x="5601" y="1643926"/>
                    <a:pt x="0" y="1630404"/>
                    <a:pt x="0" y="1616305"/>
                  </a:cubicBezTo>
                  <a:lnTo>
                    <a:pt x="0" y="53160"/>
                  </a:lnTo>
                  <a:cubicBezTo>
                    <a:pt x="0" y="39061"/>
                    <a:pt x="5601" y="25540"/>
                    <a:pt x="15570" y="15570"/>
                  </a:cubicBezTo>
                  <a:cubicBezTo>
                    <a:pt x="25540" y="5601"/>
                    <a:pt x="39061" y="0"/>
                    <a:pt x="53160" y="0"/>
                  </a:cubicBezTo>
                  <a:close/>
                </a:path>
              </a:pathLst>
            </a:custGeom>
            <a:solidFill>
              <a:srgbClr val="FFFFFF"/>
            </a:solidFill>
          </p:spPr>
        </p:sp>
        <p:sp>
          <p:nvSpPr>
            <p:cNvPr name="TextBox 4" id="4"/>
            <p:cNvSpPr txBox="true"/>
            <p:nvPr/>
          </p:nvSpPr>
          <p:spPr>
            <a:xfrm>
              <a:off x="0" y="-38100"/>
              <a:ext cx="3835605" cy="170756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2032510" y="6760282"/>
            <a:ext cx="2646527" cy="1967230"/>
          </a:xfrm>
          <a:prstGeom prst="rect">
            <a:avLst/>
          </a:prstGeom>
        </p:spPr>
        <p:txBody>
          <a:bodyPr anchor="t" rtlCol="false" tIns="0" lIns="0" bIns="0" rIns="0">
            <a:spAutoFit/>
          </a:bodyPr>
          <a:lstStyle/>
          <a:p>
            <a:pPr algn="ctr">
              <a:lnSpc>
                <a:spcPts val="3919"/>
              </a:lnSpc>
            </a:pPr>
            <a:r>
              <a:rPr lang="en-US" sz="2799">
                <a:solidFill>
                  <a:srgbClr val="FFFFFF"/>
                </a:solidFill>
                <a:latin typeface="Varela Round"/>
                <a:ea typeface="Varela Round"/>
                <a:cs typeface="Varela Round"/>
                <a:sym typeface="Varela Round"/>
              </a:rPr>
              <a:t>Contact IT support or technical assistance.</a:t>
            </a:r>
          </a:p>
        </p:txBody>
      </p:sp>
      <p:grpSp>
        <p:nvGrpSpPr>
          <p:cNvPr name="Group 6" id="6"/>
          <p:cNvGrpSpPr/>
          <p:nvPr/>
        </p:nvGrpSpPr>
        <p:grpSpPr>
          <a:xfrm rot="0">
            <a:off x="17259300" y="1028700"/>
            <a:ext cx="4079441" cy="407944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050741" y="1028700"/>
            <a:ext cx="4079441" cy="407944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721894" y="7524822"/>
            <a:ext cx="6422106" cy="1703861"/>
            <a:chOff x="0" y="0"/>
            <a:chExt cx="1691419" cy="448754"/>
          </a:xfrm>
        </p:grpSpPr>
        <p:sp>
          <p:nvSpPr>
            <p:cNvPr name="Freeform 13" id="13"/>
            <p:cNvSpPr/>
            <p:nvPr/>
          </p:nvSpPr>
          <p:spPr>
            <a:xfrm flipH="false" flipV="false" rot="0">
              <a:off x="0" y="0"/>
              <a:ext cx="1691419" cy="448754"/>
            </a:xfrm>
            <a:custGeom>
              <a:avLst/>
              <a:gdLst/>
              <a:ahLst/>
              <a:cxnLst/>
              <a:rect r="r" b="b" t="t" l="l"/>
              <a:pathLst>
                <a:path h="448754" w="1691419">
                  <a:moveTo>
                    <a:pt x="120551" y="0"/>
                  </a:moveTo>
                  <a:lnTo>
                    <a:pt x="1570868" y="0"/>
                  </a:lnTo>
                  <a:cubicBezTo>
                    <a:pt x="1602840" y="0"/>
                    <a:pt x="1633503" y="12701"/>
                    <a:pt x="1656110" y="35309"/>
                  </a:cubicBezTo>
                  <a:cubicBezTo>
                    <a:pt x="1678718" y="57916"/>
                    <a:pt x="1691419" y="88579"/>
                    <a:pt x="1691419" y="120551"/>
                  </a:cubicBezTo>
                  <a:lnTo>
                    <a:pt x="1691419" y="328202"/>
                  </a:lnTo>
                  <a:cubicBezTo>
                    <a:pt x="1691419" y="360175"/>
                    <a:pt x="1678718" y="390837"/>
                    <a:pt x="1656110" y="413445"/>
                  </a:cubicBezTo>
                  <a:cubicBezTo>
                    <a:pt x="1633503" y="436053"/>
                    <a:pt x="1602840" y="448754"/>
                    <a:pt x="1570868" y="448754"/>
                  </a:cubicBezTo>
                  <a:lnTo>
                    <a:pt x="120551" y="448754"/>
                  </a:lnTo>
                  <a:cubicBezTo>
                    <a:pt x="88579" y="448754"/>
                    <a:pt x="57916" y="436053"/>
                    <a:pt x="35309" y="413445"/>
                  </a:cubicBezTo>
                  <a:cubicBezTo>
                    <a:pt x="12701" y="390837"/>
                    <a:pt x="0" y="360175"/>
                    <a:pt x="0" y="328202"/>
                  </a:cubicBezTo>
                  <a:lnTo>
                    <a:pt x="0" y="120551"/>
                  </a:lnTo>
                  <a:cubicBezTo>
                    <a:pt x="0" y="88579"/>
                    <a:pt x="12701" y="57916"/>
                    <a:pt x="35309" y="35309"/>
                  </a:cubicBezTo>
                  <a:cubicBezTo>
                    <a:pt x="57916" y="12701"/>
                    <a:pt x="88579" y="0"/>
                    <a:pt x="120551" y="0"/>
                  </a:cubicBezTo>
                  <a:close/>
                </a:path>
              </a:pathLst>
            </a:custGeom>
            <a:solidFill>
              <a:srgbClr val="5E17EB"/>
            </a:solidFill>
          </p:spPr>
        </p:sp>
        <p:sp>
          <p:nvSpPr>
            <p:cNvPr name="TextBox 14" id="14"/>
            <p:cNvSpPr txBox="true"/>
            <p:nvPr/>
          </p:nvSpPr>
          <p:spPr>
            <a:xfrm>
              <a:off x="0" y="-38100"/>
              <a:ext cx="1691419"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9484090" y="7524822"/>
            <a:ext cx="6422106" cy="1703861"/>
            <a:chOff x="0" y="0"/>
            <a:chExt cx="1691419" cy="448754"/>
          </a:xfrm>
        </p:grpSpPr>
        <p:sp>
          <p:nvSpPr>
            <p:cNvPr name="Freeform 16" id="16"/>
            <p:cNvSpPr/>
            <p:nvPr/>
          </p:nvSpPr>
          <p:spPr>
            <a:xfrm flipH="false" flipV="false" rot="0">
              <a:off x="0" y="0"/>
              <a:ext cx="1691419" cy="448754"/>
            </a:xfrm>
            <a:custGeom>
              <a:avLst/>
              <a:gdLst/>
              <a:ahLst/>
              <a:cxnLst/>
              <a:rect r="r" b="b" t="t" l="l"/>
              <a:pathLst>
                <a:path h="448754" w="1691419">
                  <a:moveTo>
                    <a:pt x="120551" y="0"/>
                  </a:moveTo>
                  <a:lnTo>
                    <a:pt x="1570868" y="0"/>
                  </a:lnTo>
                  <a:cubicBezTo>
                    <a:pt x="1602840" y="0"/>
                    <a:pt x="1633503" y="12701"/>
                    <a:pt x="1656110" y="35309"/>
                  </a:cubicBezTo>
                  <a:cubicBezTo>
                    <a:pt x="1678718" y="57916"/>
                    <a:pt x="1691419" y="88579"/>
                    <a:pt x="1691419" y="120551"/>
                  </a:cubicBezTo>
                  <a:lnTo>
                    <a:pt x="1691419" y="328202"/>
                  </a:lnTo>
                  <a:cubicBezTo>
                    <a:pt x="1691419" y="360175"/>
                    <a:pt x="1678718" y="390837"/>
                    <a:pt x="1656110" y="413445"/>
                  </a:cubicBezTo>
                  <a:cubicBezTo>
                    <a:pt x="1633503" y="436053"/>
                    <a:pt x="1602840" y="448754"/>
                    <a:pt x="1570868" y="448754"/>
                  </a:cubicBezTo>
                  <a:lnTo>
                    <a:pt x="120551" y="448754"/>
                  </a:lnTo>
                  <a:cubicBezTo>
                    <a:pt x="88579" y="448754"/>
                    <a:pt x="57916" y="436053"/>
                    <a:pt x="35309" y="413445"/>
                  </a:cubicBezTo>
                  <a:cubicBezTo>
                    <a:pt x="12701" y="390837"/>
                    <a:pt x="0" y="360175"/>
                    <a:pt x="0" y="328202"/>
                  </a:cubicBezTo>
                  <a:lnTo>
                    <a:pt x="0" y="120551"/>
                  </a:lnTo>
                  <a:cubicBezTo>
                    <a:pt x="0" y="88579"/>
                    <a:pt x="12701" y="57916"/>
                    <a:pt x="35309" y="35309"/>
                  </a:cubicBezTo>
                  <a:cubicBezTo>
                    <a:pt x="57916" y="12701"/>
                    <a:pt x="88579" y="0"/>
                    <a:pt x="120551" y="0"/>
                  </a:cubicBezTo>
                  <a:close/>
                </a:path>
              </a:pathLst>
            </a:custGeom>
            <a:solidFill>
              <a:srgbClr val="5E17EB"/>
            </a:solidFill>
          </p:spPr>
        </p:sp>
        <p:sp>
          <p:nvSpPr>
            <p:cNvPr name="TextBox 17" id="17"/>
            <p:cNvSpPr txBox="true"/>
            <p:nvPr/>
          </p:nvSpPr>
          <p:spPr>
            <a:xfrm>
              <a:off x="0" y="-38100"/>
              <a:ext cx="1691419"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2922304" y="7664517"/>
            <a:ext cx="6021285" cy="1424470"/>
            <a:chOff x="0" y="0"/>
            <a:chExt cx="1585853" cy="375169"/>
          </a:xfrm>
        </p:grpSpPr>
        <p:sp>
          <p:nvSpPr>
            <p:cNvPr name="Freeform 19" id="19"/>
            <p:cNvSpPr/>
            <p:nvPr/>
          </p:nvSpPr>
          <p:spPr>
            <a:xfrm flipH="false" flipV="false" rot="0">
              <a:off x="0" y="0"/>
              <a:ext cx="1585853" cy="375169"/>
            </a:xfrm>
            <a:custGeom>
              <a:avLst/>
              <a:gdLst/>
              <a:ahLst/>
              <a:cxnLst/>
              <a:rect r="r" b="b" t="t" l="l"/>
              <a:pathLst>
                <a:path h="375169" w="1585853">
                  <a:moveTo>
                    <a:pt x="128576" y="0"/>
                  </a:moveTo>
                  <a:lnTo>
                    <a:pt x="1457277" y="0"/>
                  </a:lnTo>
                  <a:cubicBezTo>
                    <a:pt x="1491378" y="0"/>
                    <a:pt x="1524081" y="13546"/>
                    <a:pt x="1548194" y="37659"/>
                  </a:cubicBezTo>
                  <a:cubicBezTo>
                    <a:pt x="1572307" y="61772"/>
                    <a:pt x="1585853" y="94475"/>
                    <a:pt x="1585853" y="128576"/>
                  </a:cubicBezTo>
                  <a:lnTo>
                    <a:pt x="1585853" y="246593"/>
                  </a:lnTo>
                  <a:cubicBezTo>
                    <a:pt x="1585853" y="280694"/>
                    <a:pt x="1572307" y="313397"/>
                    <a:pt x="1548194" y="337510"/>
                  </a:cubicBezTo>
                  <a:cubicBezTo>
                    <a:pt x="1524081" y="361623"/>
                    <a:pt x="1491378" y="375169"/>
                    <a:pt x="1457277" y="375169"/>
                  </a:cubicBezTo>
                  <a:lnTo>
                    <a:pt x="128576" y="375169"/>
                  </a:lnTo>
                  <a:cubicBezTo>
                    <a:pt x="94475" y="375169"/>
                    <a:pt x="61772" y="361623"/>
                    <a:pt x="37659" y="337510"/>
                  </a:cubicBezTo>
                  <a:cubicBezTo>
                    <a:pt x="13546" y="313397"/>
                    <a:pt x="0" y="280694"/>
                    <a:pt x="0" y="246593"/>
                  </a:cubicBezTo>
                  <a:lnTo>
                    <a:pt x="0" y="128576"/>
                  </a:lnTo>
                  <a:cubicBezTo>
                    <a:pt x="0" y="94475"/>
                    <a:pt x="13546" y="61772"/>
                    <a:pt x="37659" y="37659"/>
                  </a:cubicBezTo>
                  <a:cubicBezTo>
                    <a:pt x="61772" y="13546"/>
                    <a:pt x="94475" y="0"/>
                    <a:pt x="128576" y="0"/>
                  </a:cubicBezTo>
                  <a:close/>
                </a:path>
              </a:pathLst>
            </a:custGeom>
            <a:solidFill>
              <a:srgbClr val="FFC61A"/>
            </a:solidFill>
          </p:spPr>
        </p:sp>
        <p:sp>
          <p:nvSpPr>
            <p:cNvPr name="TextBox 20" id="20"/>
            <p:cNvSpPr txBox="true"/>
            <p:nvPr/>
          </p:nvSpPr>
          <p:spPr>
            <a:xfrm>
              <a:off x="0" y="-38100"/>
              <a:ext cx="1585853" cy="413269"/>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9684500" y="7664517"/>
            <a:ext cx="6021285" cy="1424470"/>
            <a:chOff x="0" y="0"/>
            <a:chExt cx="1585853" cy="375169"/>
          </a:xfrm>
        </p:grpSpPr>
        <p:sp>
          <p:nvSpPr>
            <p:cNvPr name="Freeform 22" id="22"/>
            <p:cNvSpPr/>
            <p:nvPr/>
          </p:nvSpPr>
          <p:spPr>
            <a:xfrm flipH="false" flipV="false" rot="0">
              <a:off x="0" y="0"/>
              <a:ext cx="1585853" cy="375169"/>
            </a:xfrm>
            <a:custGeom>
              <a:avLst/>
              <a:gdLst/>
              <a:ahLst/>
              <a:cxnLst/>
              <a:rect r="r" b="b" t="t" l="l"/>
              <a:pathLst>
                <a:path h="375169" w="1585853">
                  <a:moveTo>
                    <a:pt x="128576" y="0"/>
                  </a:moveTo>
                  <a:lnTo>
                    <a:pt x="1457277" y="0"/>
                  </a:lnTo>
                  <a:cubicBezTo>
                    <a:pt x="1491378" y="0"/>
                    <a:pt x="1524081" y="13546"/>
                    <a:pt x="1548194" y="37659"/>
                  </a:cubicBezTo>
                  <a:cubicBezTo>
                    <a:pt x="1572307" y="61772"/>
                    <a:pt x="1585853" y="94475"/>
                    <a:pt x="1585853" y="128576"/>
                  </a:cubicBezTo>
                  <a:lnTo>
                    <a:pt x="1585853" y="246593"/>
                  </a:lnTo>
                  <a:cubicBezTo>
                    <a:pt x="1585853" y="280694"/>
                    <a:pt x="1572307" y="313397"/>
                    <a:pt x="1548194" y="337510"/>
                  </a:cubicBezTo>
                  <a:cubicBezTo>
                    <a:pt x="1524081" y="361623"/>
                    <a:pt x="1491378" y="375169"/>
                    <a:pt x="1457277" y="375169"/>
                  </a:cubicBezTo>
                  <a:lnTo>
                    <a:pt x="128576" y="375169"/>
                  </a:lnTo>
                  <a:cubicBezTo>
                    <a:pt x="94475" y="375169"/>
                    <a:pt x="61772" y="361623"/>
                    <a:pt x="37659" y="337510"/>
                  </a:cubicBezTo>
                  <a:cubicBezTo>
                    <a:pt x="13546" y="313397"/>
                    <a:pt x="0" y="280694"/>
                    <a:pt x="0" y="246593"/>
                  </a:cubicBezTo>
                  <a:lnTo>
                    <a:pt x="0" y="128576"/>
                  </a:lnTo>
                  <a:cubicBezTo>
                    <a:pt x="0" y="94475"/>
                    <a:pt x="13546" y="61772"/>
                    <a:pt x="37659" y="37659"/>
                  </a:cubicBezTo>
                  <a:cubicBezTo>
                    <a:pt x="61772" y="13546"/>
                    <a:pt x="94475" y="0"/>
                    <a:pt x="128576" y="0"/>
                  </a:cubicBezTo>
                  <a:close/>
                </a:path>
              </a:pathLst>
            </a:custGeom>
            <a:solidFill>
              <a:srgbClr val="FFC61A"/>
            </a:solidFill>
          </p:spPr>
        </p:sp>
        <p:sp>
          <p:nvSpPr>
            <p:cNvPr name="TextBox 23" id="23"/>
            <p:cNvSpPr txBox="true"/>
            <p:nvPr/>
          </p:nvSpPr>
          <p:spPr>
            <a:xfrm>
              <a:off x="0" y="-38100"/>
              <a:ext cx="1585853" cy="413269"/>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2411883" y="3895771"/>
            <a:ext cx="2747045" cy="2747045"/>
          </a:xfrm>
          <a:custGeom>
            <a:avLst/>
            <a:gdLst/>
            <a:ahLst/>
            <a:cxnLst/>
            <a:rect r="r" b="b" t="t" l="l"/>
            <a:pathLst>
              <a:path h="2747045" w="2747045">
                <a:moveTo>
                  <a:pt x="0" y="0"/>
                </a:moveTo>
                <a:lnTo>
                  <a:pt x="2747045" y="0"/>
                </a:lnTo>
                <a:lnTo>
                  <a:pt x="2747045" y="2747045"/>
                </a:lnTo>
                <a:lnTo>
                  <a:pt x="0" y="2747045"/>
                </a:lnTo>
                <a:lnTo>
                  <a:pt x="0" y="0"/>
                </a:lnTo>
                <a:close/>
              </a:path>
            </a:pathLst>
          </a:custGeom>
          <a:blipFill>
            <a:blip r:embed="rId2"/>
            <a:stretch>
              <a:fillRect l="0" t="0" r="0" b="0"/>
            </a:stretch>
          </a:blipFill>
        </p:spPr>
      </p:sp>
      <p:sp>
        <p:nvSpPr>
          <p:cNvPr name="TextBox 25" id="25"/>
          <p:cNvSpPr txBox="true"/>
          <p:nvPr/>
        </p:nvSpPr>
        <p:spPr>
          <a:xfrm rot="0">
            <a:off x="1810859" y="1873349"/>
            <a:ext cx="14666282" cy="1195071"/>
          </a:xfrm>
          <a:prstGeom prst="rect">
            <a:avLst/>
          </a:prstGeom>
        </p:spPr>
        <p:txBody>
          <a:bodyPr anchor="t" rtlCol="false" tIns="0" lIns="0" bIns="0" rIns="0">
            <a:spAutoFit/>
          </a:bodyPr>
          <a:lstStyle/>
          <a:p>
            <a:pPr algn="ctr">
              <a:lnSpc>
                <a:spcPts val="8320"/>
              </a:lnSpc>
            </a:pPr>
            <a:r>
              <a:rPr lang="en-US" sz="10400">
                <a:solidFill>
                  <a:srgbClr val="FFFFFF"/>
                </a:solidFill>
                <a:latin typeface="Squada One"/>
                <a:ea typeface="Squada One"/>
                <a:cs typeface="Squada One"/>
                <a:sym typeface="Squada One"/>
              </a:rPr>
              <a:t>What’s the Malware Analysis</a:t>
            </a:r>
          </a:p>
        </p:txBody>
      </p:sp>
      <p:sp>
        <p:nvSpPr>
          <p:cNvPr name="TextBox 26" id="26"/>
          <p:cNvSpPr txBox="true"/>
          <p:nvPr/>
        </p:nvSpPr>
        <p:spPr>
          <a:xfrm rot="0">
            <a:off x="3446263" y="7872561"/>
            <a:ext cx="4973368" cy="903607"/>
          </a:xfrm>
          <a:prstGeom prst="rect">
            <a:avLst/>
          </a:prstGeom>
        </p:spPr>
        <p:txBody>
          <a:bodyPr anchor="t" rtlCol="false" tIns="0" lIns="0" bIns="0" rIns="0">
            <a:spAutoFit/>
          </a:bodyPr>
          <a:lstStyle/>
          <a:p>
            <a:pPr algn="ctr">
              <a:lnSpc>
                <a:spcPts val="7419"/>
              </a:lnSpc>
            </a:pPr>
            <a:r>
              <a:rPr lang="en-US" sz="5299">
                <a:solidFill>
                  <a:srgbClr val="FFFFFF"/>
                </a:solidFill>
                <a:latin typeface="Varela Round"/>
                <a:ea typeface="Varela Round"/>
                <a:cs typeface="Varela Round"/>
                <a:sym typeface="Varela Round"/>
              </a:rPr>
              <a:t>Static Analysis</a:t>
            </a:r>
          </a:p>
        </p:txBody>
      </p:sp>
      <p:sp>
        <p:nvSpPr>
          <p:cNvPr name="TextBox 27" id="27"/>
          <p:cNvSpPr txBox="true"/>
          <p:nvPr/>
        </p:nvSpPr>
        <p:spPr>
          <a:xfrm rot="0">
            <a:off x="9718598" y="7872561"/>
            <a:ext cx="5953091" cy="903607"/>
          </a:xfrm>
          <a:prstGeom prst="rect">
            <a:avLst/>
          </a:prstGeom>
        </p:spPr>
        <p:txBody>
          <a:bodyPr anchor="t" rtlCol="false" tIns="0" lIns="0" bIns="0" rIns="0">
            <a:spAutoFit/>
          </a:bodyPr>
          <a:lstStyle/>
          <a:p>
            <a:pPr algn="ctr">
              <a:lnSpc>
                <a:spcPts val="7419"/>
              </a:lnSpc>
            </a:pPr>
            <a:r>
              <a:rPr lang="en-US" sz="5299">
                <a:solidFill>
                  <a:srgbClr val="FFFFFF"/>
                </a:solidFill>
                <a:latin typeface="Varela Round"/>
                <a:ea typeface="Varela Round"/>
                <a:cs typeface="Varela Round"/>
                <a:sym typeface="Varela Round"/>
              </a:rPr>
              <a:t>Dynamic Analysis</a:t>
            </a:r>
          </a:p>
        </p:txBody>
      </p:sp>
      <p:sp>
        <p:nvSpPr>
          <p:cNvPr name="TextBox 28" id="28"/>
          <p:cNvSpPr txBox="true"/>
          <p:nvPr/>
        </p:nvSpPr>
        <p:spPr>
          <a:xfrm rot="0">
            <a:off x="5158928" y="4299945"/>
            <a:ext cx="11318213" cy="2517486"/>
          </a:xfrm>
          <a:prstGeom prst="rect">
            <a:avLst/>
          </a:prstGeom>
        </p:spPr>
        <p:txBody>
          <a:bodyPr anchor="t" rtlCol="false" tIns="0" lIns="0" bIns="0" rIns="0">
            <a:spAutoFit/>
          </a:bodyPr>
          <a:lstStyle/>
          <a:p>
            <a:pPr algn="ctr">
              <a:lnSpc>
                <a:spcPts val="5072"/>
              </a:lnSpc>
              <a:spcBef>
                <a:spcPct val="0"/>
              </a:spcBef>
            </a:pPr>
            <a:r>
              <a:rPr lang="en-US" sz="3623">
                <a:solidFill>
                  <a:srgbClr val="000000"/>
                </a:solidFill>
                <a:latin typeface="Varela Round"/>
                <a:ea typeface="Varela Round"/>
                <a:cs typeface="Varela Round"/>
                <a:sym typeface="Varela Round"/>
              </a:rPr>
              <a:t>The process of studying malware to understand its origin, functionality, and impact. It helps security professionals identify how malware works and develop countermeasures.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11021" y="0"/>
            <a:ext cx="20582192" cy="10371328"/>
            <a:chOff x="0" y="0"/>
            <a:chExt cx="27442923" cy="13828437"/>
          </a:xfrm>
        </p:grpSpPr>
        <p:pic>
          <p:nvPicPr>
            <p:cNvPr name="Picture 3" id="3"/>
            <p:cNvPicPr>
              <a:picLocks noChangeAspect="true"/>
            </p:cNvPicPr>
            <p:nvPr/>
          </p:nvPicPr>
          <p:blipFill>
            <a:blip r:embed="rId2"/>
            <a:srcRect l="0" t="12184" r="0" b="12184"/>
            <a:stretch>
              <a:fillRect/>
            </a:stretch>
          </p:blipFill>
          <p:spPr>
            <a:xfrm flipH="false" flipV="false">
              <a:off x="0" y="0"/>
              <a:ext cx="27442923" cy="13828437"/>
            </a:xfrm>
            <a:prstGeom prst="rect">
              <a:avLst/>
            </a:prstGeom>
          </p:spPr>
        </p:pic>
      </p:grpSp>
      <p:grpSp>
        <p:nvGrpSpPr>
          <p:cNvPr name="Group 4" id="4"/>
          <p:cNvGrpSpPr/>
          <p:nvPr/>
        </p:nvGrpSpPr>
        <p:grpSpPr>
          <a:xfrm rot="0">
            <a:off x="1555855" y="3068421"/>
            <a:ext cx="15703445" cy="6743772"/>
            <a:chOff x="0" y="0"/>
            <a:chExt cx="4135887" cy="1776137"/>
          </a:xfrm>
        </p:grpSpPr>
        <p:sp>
          <p:nvSpPr>
            <p:cNvPr name="Freeform 5" id="5"/>
            <p:cNvSpPr/>
            <p:nvPr/>
          </p:nvSpPr>
          <p:spPr>
            <a:xfrm flipH="false" flipV="false" rot="0">
              <a:off x="0" y="0"/>
              <a:ext cx="4135887" cy="1776137"/>
            </a:xfrm>
            <a:custGeom>
              <a:avLst/>
              <a:gdLst/>
              <a:ahLst/>
              <a:cxnLst/>
              <a:rect r="r" b="b" t="t" l="l"/>
              <a:pathLst>
                <a:path h="1776137" w="4135887">
                  <a:moveTo>
                    <a:pt x="49301" y="0"/>
                  </a:moveTo>
                  <a:lnTo>
                    <a:pt x="4086586" y="0"/>
                  </a:lnTo>
                  <a:cubicBezTo>
                    <a:pt x="4113814" y="0"/>
                    <a:pt x="4135887" y="22073"/>
                    <a:pt x="4135887" y="49301"/>
                  </a:cubicBezTo>
                  <a:lnTo>
                    <a:pt x="4135887" y="1726836"/>
                  </a:lnTo>
                  <a:cubicBezTo>
                    <a:pt x="4135887" y="1739912"/>
                    <a:pt x="4130692" y="1752452"/>
                    <a:pt x="4121447" y="1761698"/>
                  </a:cubicBezTo>
                  <a:cubicBezTo>
                    <a:pt x="4112201" y="1770943"/>
                    <a:pt x="4099661" y="1776137"/>
                    <a:pt x="4086586" y="1776137"/>
                  </a:cubicBezTo>
                  <a:lnTo>
                    <a:pt x="49301" y="1776137"/>
                  </a:lnTo>
                  <a:cubicBezTo>
                    <a:pt x="36225" y="1776137"/>
                    <a:pt x="23686" y="1770943"/>
                    <a:pt x="14440" y="1761698"/>
                  </a:cubicBezTo>
                  <a:cubicBezTo>
                    <a:pt x="5194" y="1752452"/>
                    <a:pt x="0" y="1739912"/>
                    <a:pt x="0" y="1726836"/>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6" id="6"/>
            <p:cNvSpPr txBox="true"/>
            <p:nvPr/>
          </p:nvSpPr>
          <p:spPr>
            <a:xfrm>
              <a:off x="0" y="-38100"/>
              <a:ext cx="4135887" cy="1814237"/>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2032510" y="6760282"/>
            <a:ext cx="2646527" cy="1967230"/>
          </a:xfrm>
          <a:prstGeom prst="rect">
            <a:avLst/>
          </a:prstGeom>
        </p:spPr>
        <p:txBody>
          <a:bodyPr anchor="t" rtlCol="false" tIns="0" lIns="0" bIns="0" rIns="0">
            <a:spAutoFit/>
          </a:bodyPr>
          <a:lstStyle/>
          <a:p>
            <a:pPr algn="ctr">
              <a:lnSpc>
                <a:spcPts val="3919"/>
              </a:lnSpc>
            </a:pPr>
            <a:r>
              <a:rPr lang="en-US" sz="2799">
                <a:solidFill>
                  <a:srgbClr val="FFFFFF"/>
                </a:solidFill>
                <a:latin typeface="Varela Round"/>
                <a:ea typeface="Varela Round"/>
                <a:cs typeface="Varela Round"/>
                <a:sym typeface="Varela Round"/>
              </a:rPr>
              <a:t>Contact IT support or technical assistance.</a:t>
            </a:r>
          </a:p>
        </p:txBody>
      </p:sp>
      <p:grpSp>
        <p:nvGrpSpPr>
          <p:cNvPr name="Group 8" id="8"/>
          <p:cNvGrpSpPr/>
          <p:nvPr/>
        </p:nvGrpSpPr>
        <p:grpSpPr>
          <a:xfrm rot="0">
            <a:off x="17259300" y="1028700"/>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050741" y="1028700"/>
            <a:ext cx="4079441" cy="407944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202433" y="3439639"/>
            <a:ext cx="6422106" cy="1703861"/>
            <a:chOff x="0" y="0"/>
            <a:chExt cx="1691419" cy="448754"/>
          </a:xfrm>
        </p:grpSpPr>
        <p:sp>
          <p:nvSpPr>
            <p:cNvPr name="Freeform 15" id="15"/>
            <p:cNvSpPr/>
            <p:nvPr/>
          </p:nvSpPr>
          <p:spPr>
            <a:xfrm flipH="false" flipV="false" rot="0">
              <a:off x="0" y="0"/>
              <a:ext cx="1691419" cy="448754"/>
            </a:xfrm>
            <a:custGeom>
              <a:avLst/>
              <a:gdLst/>
              <a:ahLst/>
              <a:cxnLst/>
              <a:rect r="r" b="b" t="t" l="l"/>
              <a:pathLst>
                <a:path h="448754" w="1691419">
                  <a:moveTo>
                    <a:pt x="120551" y="0"/>
                  </a:moveTo>
                  <a:lnTo>
                    <a:pt x="1570868" y="0"/>
                  </a:lnTo>
                  <a:cubicBezTo>
                    <a:pt x="1602840" y="0"/>
                    <a:pt x="1633503" y="12701"/>
                    <a:pt x="1656110" y="35309"/>
                  </a:cubicBezTo>
                  <a:cubicBezTo>
                    <a:pt x="1678718" y="57916"/>
                    <a:pt x="1691419" y="88579"/>
                    <a:pt x="1691419" y="120551"/>
                  </a:cubicBezTo>
                  <a:lnTo>
                    <a:pt x="1691419" y="328202"/>
                  </a:lnTo>
                  <a:cubicBezTo>
                    <a:pt x="1691419" y="360175"/>
                    <a:pt x="1678718" y="390837"/>
                    <a:pt x="1656110" y="413445"/>
                  </a:cubicBezTo>
                  <a:cubicBezTo>
                    <a:pt x="1633503" y="436053"/>
                    <a:pt x="1602840" y="448754"/>
                    <a:pt x="1570868" y="448754"/>
                  </a:cubicBezTo>
                  <a:lnTo>
                    <a:pt x="120551" y="448754"/>
                  </a:lnTo>
                  <a:cubicBezTo>
                    <a:pt x="88579" y="448754"/>
                    <a:pt x="57916" y="436053"/>
                    <a:pt x="35309" y="413445"/>
                  </a:cubicBezTo>
                  <a:cubicBezTo>
                    <a:pt x="12701" y="390837"/>
                    <a:pt x="0" y="360175"/>
                    <a:pt x="0" y="328202"/>
                  </a:cubicBezTo>
                  <a:lnTo>
                    <a:pt x="0" y="120551"/>
                  </a:lnTo>
                  <a:cubicBezTo>
                    <a:pt x="0" y="88579"/>
                    <a:pt x="12701" y="57916"/>
                    <a:pt x="35309" y="35309"/>
                  </a:cubicBezTo>
                  <a:cubicBezTo>
                    <a:pt x="57916" y="12701"/>
                    <a:pt x="88579" y="0"/>
                    <a:pt x="120551" y="0"/>
                  </a:cubicBezTo>
                  <a:close/>
                </a:path>
              </a:pathLst>
            </a:custGeom>
            <a:solidFill>
              <a:srgbClr val="5E17EB"/>
            </a:solidFill>
          </p:spPr>
        </p:sp>
        <p:sp>
          <p:nvSpPr>
            <p:cNvPr name="TextBox 16" id="16"/>
            <p:cNvSpPr txBox="true"/>
            <p:nvPr/>
          </p:nvSpPr>
          <p:spPr>
            <a:xfrm>
              <a:off x="0" y="-38100"/>
              <a:ext cx="1691419"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5932947" y="5588376"/>
            <a:ext cx="6422106" cy="1703861"/>
            <a:chOff x="0" y="0"/>
            <a:chExt cx="1691419" cy="448754"/>
          </a:xfrm>
        </p:grpSpPr>
        <p:sp>
          <p:nvSpPr>
            <p:cNvPr name="Freeform 18" id="18"/>
            <p:cNvSpPr/>
            <p:nvPr/>
          </p:nvSpPr>
          <p:spPr>
            <a:xfrm flipH="false" flipV="false" rot="0">
              <a:off x="0" y="0"/>
              <a:ext cx="1691419" cy="448754"/>
            </a:xfrm>
            <a:custGeom>
              <a:avLst/>
              <a:gdLst/>
              <a:ahLst/>
              <a:cxnLst/>
              <a:rect r="r" b="b" t="t" l="l"/>
              <a:pathLst>
                <a:path h="448754" w="1691419">
                  <a:moveTo>
                    <a:pt x="120551" y="0"/>
                  </a:moveTo>
                  <a:lnTo>
                    <a:pt x="1570868" y="0"/>
                  </a:lnTo>
                  <a:cubicBezTo>
                    <a:pt x="1602840" y="0"/>
                    <a:pt x="1633503" y="12701"/>
                    <a:pt x="1656110" y="35309"/>
                  </a:cubicBezTo>
                  <a:cubicBezTo>
                    <a:pt x="1678718" y="57916"/>
                    <a:pt x="1691419" y="88579"/>
                    <a:pt x="1691419" y="120551"/>
                  </a:cubicBezTo>
                  <a:lnTo>
                    <a:pt x="1691419" y="328202"/>
                  </a:lnTo>
                  <a:cubicBezTo>
                    <a:pt x="1691419" y="360175"/>
                    <a:pt x="1678718" y="390837"/>
                    <a:pt x="1656110" y="413445"/>
                  </a:cubicBezTo>
                  <a:cubicBezTo>
                    <a:pt x="1633503" y="436053"/>
                    <a:pt x="1602840" y="448754"/>
                    <a:pt x="1570868" y="448754"/>
                  </a:cubicBezTo>
                  <a:lnTo>
                    <a:pt x="120551" y="448754"/>
                  </a:lnTo>
                  <a:cubicBezTo>
                    <a:pt x="88579" y="448754"/>
                    <a:pt x="57916" y="436053"/>
                    <a:pt x="35309" y="413445"/>
                  </a:cubicBezTo>
                  <a:cubicBezTo>
                    <a:pt x="12701" y="390837"/>
                    <a:pt x="0" y="360175"/>
                    <a:pt x="0" y="328202"/>
                  </a:cubicBezTo>
                  <a:lnTo>
                    <a:pt x="0" y="120551"/>
                  </a:lnTo>
                  <a:cubicBezTo>
                    <a:pt x="0" y="88579"/>
                    <a:pt x="12701" y="57916"/>
                    <a:pt x="35309" y="35309"/>
                  </a:cubicBezTo>
                  <a:cubicBezTo>
                    <a:pt x="57916" y="12701"/>
                    <a:pt x="88579" y="0"/>
                    <a:pt x="120551" y="0"/>
                  </a:cubicBezTo>
                  <a:close/>
                </a:path>
              </a:pathLst>
            </a:custGeom>
            <a:solidFill>
              <a:srgbClr val="5E17EB"/>
            </a:solidFill>
          </p:spPr>
        </p:sp>
        <p:sp>
          <p:nvSpPr>
            <p:cNvPr name="TextBox 19" id="19"/>
            <p:cNvSpPr txBox="true"/>
            <p:nvPr/>
          </p:nvSpPr>
          <p:spPr>
            <a:xfrm>
              <a:off x="0" y="-38100"/>
              <a:ext cx="1691419"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2922304" y="3719030"/>
            <a:ext cx="6021285" cy="1424470"/>
            <a:chOff x="0" y="0"/>
            <a:chExt cx="1585853" cy="375169"/>
          </a:xfrm>
        </p:grpSpPr>
        <p:sp>
          <p:nvSpPr>
            <p:cNvPr name="Freeform 21" id="21"/>
            <p:cNvSpPr/>
            <p:nvPr/>
          </p:nvSpPr>
          <p:spPr>
            <a:xfrm flipH="false" flipV="false" rot="0">
              <a:off x="0" y="0"/>
              <a:ext cx="1585853" cy="375169"/>
            </a:xfrm>
            <a:custGeom>
              <a:avLst/>
              <a:gdLst/>
              <a:ahLst/>
              <a:cxnLst/>
              <a:rect r="r" b="b" t="t" l="l"/>
              <a:pathLst>
                <a:path h="375169" w="1585853">
                  <a:moveTo>
                    <a:pt x="128576" y="0"/>
                  </a:moveTo>
                  <a:lnTo>
                    <a:pt x="1457277" y="0"/>
                  </a:lnTo>
                  <a:cubicBezTo>
                    <a:pt x="1491378" y="0"/>
                    <a:pt x="1524081" y="13546"/>
                    <a:pt x="1548194" y="37659"/>
                  </a:cubicBezTo>
                  <a:cubicBezTo>
                    <a:pt x="1572307" y="61772"/>
                    <a:pt x="1585853" y="94475"/>
                    <a:pt x="1585853" y="128576"/>
                  </a:cubicBezTo>
                  <a:lnTo>
                    <a:pt x="1585853" y="246593"/>
                  </a:lnTo>
                  <a:cubicBezTo>
                    <a:pt x="1585853" y="280694"/>
                    <a:pt x="1572307" y="313397"/>
                    <a:pt x="1548194" y="337510"/>
                  </a:cubicBezTo>
                  <a:cubicBezTo>
                    <a:pt x="1524081" y="361623"/>
                    <a:pt x="1491378" y="375169"/>
                    <a:pt x="1457277" y="375169"/>
                  </a:cubicBezTo>
                  <a:lnTo>
                    <a:pt x="128576" y="375169"/>
                  </a:lnTo>
                  <a:cubicBezTo>
                    <a:pt x="94475" y="375169"/>
                    <a:pt x="61772" y="361623"/>
                    <a:pt x="37659" y="337510"/>
                  </a:cubicBezTo>
                  <a:cubicBezTo>
                    <a:pt x="13546" y="313397"/>
                    <a:pt x="0" y="280694"/>
                    <a:pt x="0" y="246593"/>
                  </a:cubicBezTo>
                  <a:lnTo>
                    <a:pt x="0" y="128576"/>
                  </a:lnTo>
                  <a:cubicBezTo>
                    <a:pt x="0" y="94475"/>
                    <a:pt x="13546" y="61772"/>
                    <a:pt x="37659" y="37659"/>
                  </a:cubicBezTo>
                  <a:cubicBezTo>
                    <a:pt x="61772" y="13546"/>
                    <a:pt x="94475" y="0"/>
                    <a:pt x="128576" y="0"/>
                  </a:cubicBezTo>
                  <a:close/>
                </a:path>
              </a:pathLst>
            </a:custGeom>
            <a:solidFill>
              <a:srgbClr val="FFC61A"/>
            </a:solidFill>
          </p:spPr>
        </p:sp>
        <p:sp>
          <p:nvSpPr>
            <p:cNvPr name="TextBox 22" id="22"/>
            <p:cNvSpPr txBox="true"/>
            <p:nvPr/>
          </p:nvSpPr>
          <p:spPr>
            <a:xfrm>
              <a:off x="0" y="-38100"/>
              <a:ext cx="1585853" cy="413269"/>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6473447" y="5867767"/>
            <a:ext cx="6021285" cy="1424470"/>
            <a:chOff x="0" y="0"/>
            <a:chExt cx="1585853" cy="375169"/>
          </a:xfrm>
        </p:grpSpPr>
        <p:sp>
          <p:nvSpPr>
            <p:cNvPr name="Freeform 24" id="24"/>
            <p:cNvSpPr/>
            <p:nvPr/>
          </p:nvSpPr>
          <p:spPr>
            <a:xfrm flipH="false" flipV="false" rot="0">
              <a:off x="0" y="0"/>
              <a:ext cx="1585853" cy="375169"/>
            </a:xfrm>
            <a:custGeom>
              <a:avLst/>
              <a:gdLst/>
              <a:ahLst/>
              <a:cxnLst/>
              <a:rect r="r" b="b" t="t" l="l"/>
              <a:pathLst>
                <a:path h="375169" w="1585853">
                  <a:moveTo>
                    <a:pt x="128576" y="0"/>
                  </a:moveTo>
                  <a:lnTo>
                    <a:pt x="1457277" y="0"/>
                  </a:lnTo>
                  <a:cubicBezTo>
                    <a:pt x="1491378" y="0"/>
                    <a:pt x="1524081" y="13546"/>
                    <a:pt x="1548194" y="37659"/>
                  </a:cubicBezTo>
                  <a:cubicBezTo>
                    <a:pt x="1572307" y="61772"/>
                    <a:pt x="1585853" y="94475"/>
                    <a:pt x="1585853" y="128576"/>
                  </a:cubicBezTo>
                  <a:lnTo>
                    <a:pt x="1585853" y="246593"/>
                  </a:lnTo>
                  <a:cubicBezTo>
                    <a:pt x="1585853" y="280694"/>
                    <a:pt x="1572307" y="313397"/>
                    <a:pt x="1548194" y="337510"/>
                  </a:cubicBezTo>
                  <a:cubicBezTo>
                    <a:pt x="1524081" y="361623"/>
                    <a:pt x="1491378" y="375169"/>
                    <a:pt x="1457277" y="375169"/>
                  </a:cubicBezTo>
                  <a:lnTo>
                    <a:pt x="128576" y="375169"/>
                  </a:lnTo>
                  <a:cubicBezTo>
                    <a:pt x="94475" y="375169"/>
                    <a:pt x="61772" y="361623"/>
                    <a:pt x="37659" y="337510"/>
                  </a:cubicBezTo>
                  <a:cubicBezTo>
                    <a:pt x="13546" y="313397"/>
                    <a:pt x="0" y="280694"/>
                    <a:pt x="0" y="246593"/>
                  </a:cubicBezTo>
                  <a:lnTo>
                    <a:pt x="0" y="128576"/>
                  </a:lnTo>
                  <a:cubicBezTo>
                    <a:pt x="0" y="94475"/>
                    <a:pt x="13546" y="61772"/>
                    <a:pt x="37659" y="37659"/>
                  </a:cubicBezTo>
                  <a:cubicBezTo>
                    <a:pt x="61772" y="13546"/>
                    <a:pt x="94475" y="0"/>
                    <a:pt x="128576" y="0"/>
                  </a:cubicBezTo>
                  <a:close/>
                </a:path>
              </a:pathLst>
            </a:custGeom>
            <a:solidFill>
              <a:srgbClr val="FFC61A"/>
            </a:solidFill>
          </p:spPr>
        </p:sp>
        <p:sp>
          <p:nvSpPr>
            <p:cNvPr name="TextBox 25" id="25"/>
            <p:cNvSpPr txBox="true"/>
            <p:nvPr/>
          </p:nvSpPr>
          <p:spPr>
            <a:xfrm>
              <a:off x="0" y="-38100"/>
              <a:ext cx="1585853" cy="413269"/>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0144720" y="7772472"/>
            <a:ext cx="6422106" cy="1703861"/>
            <a:chOff x="0" y="0"/>
            <a:chExt cx="1691419" cy="448754"/>
          </a:xfrm>
        </p:grpSpPr>
        <p:sp>
          <p:nvSpPr>
            <p:cNvPr name="Freeform 27" id="27"/>
            <p:cNvSpPr/>
            <p:nvPr/>
          </p:nvSpPr>
          <p:spPr>
            <a:xfrm flipH="false" flipV="false" rot="0">
              <a:off x="0" y="0"/>
              <a:ext cx="1691419" cy="448754"/>
            </a:xfrm>
            <a:custGeom>
              <a:avLst/>
              <a:gdLst/>
              <a:ahLst/>
              <a:cxnLst/>
              <a:rect r="r" b="b" t="t" l="l"/>
              <a:pathLst>
                <a:path h="448754" w="1691419">
                  <a:moveTo>
                    <a:pt x="120551" y="0"/>
                  </a:moveTo>
                  <a:lnTo>
                    <a:pt x="1570868" y="0"/>
                  </a:lnTo>
                  <a:cubicBezTo>
                    <a:pt x="1602840" y="0"/>
                    <a:pt x="1633503" y="12701"/>
                    <a:pt x="1656110" y="35309"/>
                  </a:cubicBezTo>
                  <a:cubicBezTo>
                    <a:pt x="1678718" y="57916"/>
                    <a:pt x="1691419" y="88579"/>
                    <a:pt x="1691419" y="120551"/>
                  </a:cubicBezTo>
                  <a:lnTo>
                    <a:pt x="1691419" y="328202"/>
                  </a:lnTo>
                  <a:cubicBezTo>
                    <a:pt x="1691419" y="360175"/>
                    <a:pt x="1678718" y="390837"/>
                    <a:pt x="1656110" y="413445"/>
                  </a:cubicBezTo>
                  <a:cubicBezTo>
                    <a:pt x="1633503" y="436053"/>
                    <a:pt x="1602840" y="448754"/>
                    <a:pt x="1570868" y="448754"/>
                  </a:cubicBezTo>
                  <a:lnTo>
                    <a:pt x="120551" y="448754"/>
                  </a:lnTo>
                  <a:cubicBezTo>
                    <a:pt x="88579" y="448754"/>
                    <a:pt x="57916" y="436053"/>
                    <a:pt x="35309" y="413445"/>
                  </a:cubicBezTo>
                  <a:cubicBezTo>
                    <a:pt x="12701" y="390837"/>
                    <a:pt x="0" y="360175"/>
                    <a:pt x="0" y="328202"/>
                  </a:cubicBezTo>
                  <a:lnTo>
                    <a:pt x="0" y="120551"/>
                  </a:lnTo>
                  <a:cubicBezTo>
                    <a:pt x="0" y="88579"/>
                    <a:pt x="12701" y="57916"/>
                    <a:pt x="35309" y="35309"/>
                  </a:cubicBezTo>
                  <a:cubicBezTo>
                    <a:pt x="57916" y="12701"/>
                    <a:pt x="88579" y="0"/>
                    <a:pt x="120551" y="0"/>
                  </a:cubicBezTo>
                  <a:close/>
                </a:path>
              </a:pathLst>
            </a:custGeom>
            <a:solidFill>
              <a:srgbClr val="5E17EB"/>
            </a:solidFill>
          </p:spPr>
        </p:sp>
        <p:sp>
          <p:nvSpPr>
            <p:cNvPr name="TextBox 28" id="28"/>
            <p:cNvSpPr txBox="true"/>
            <p:nvPr/>
          </p:nvSpPr>
          <p:spPr>
            <a:xfrm>
              <a:off x="0" y="-38100"/>
              <a:ext cx="1691419"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0646525" y="8015277"/>
            <a:ext cx="6021285" cy="1424470"/>
            <a:chOff x="0" y="0"/>
            <a:chExt cx="1585853" cy="375169"/>
          </a:xfrm>
        </p:grpSpPr>
        <p:sp>
          <p:nvSpPr>
            <p:cNvPr name="Freeform 30" id="30"/>
            <p:cNvSpPr/>
            <p:nvPr/>
          </p:nvSpPr>
          <p:spPr>
            <a:xfrm flipH="false" flipV="false" rot="0">
              <a:off x="0" y="0"/>
              <a:ext cx="1585853" cy="375169"/>
            </a:xfrm>
            <a:custGeom>
              <a:avLst/>
              <a:gdLst/>
              <a:ahLst/>
              <a:cxnLst/>
              <a:rect r="r" b="b" t="t" l="l"/>
              <a:pathLst>
                <a:path h="375169" w="1585853">
                  <a:moveTo>
                    <a:pt x="128576" y="0"/>
                  </a:moveTo>
                  <a:lnTo>
                    <a:pt x="1457277" y="0"/>
                  </a:lnTo>
                  <a:cubicBezTo>
                    <a:pt x="1491378" y="0"/>
                    <a:pt x="1524081" y="13546"/>
                    <a:pt x="1548194" y="37659"/>
                  </a:cubicBezTo>
                  <a:cubicBezTo>
                    <a:pt x="1572307" y="61772"/>
                    <a:pt x="1585853" y="94475"/>
                    <a:pt x="1585853" y="128576"/>
                  </a:cubicBezTo>
                  <a:lnTo>
                    <a:pt x="1585853" y="246593"/>
                  </a:lnTo>
                  <a:cubicBezTo>
                    <a:pt x="1585853" y="280694"/>
                    <a:pt x="1572307" y="313397"/>
                    <a:pt x="1548194" y="337510"/>
                  </a:cubicBezTo>
                  <a:cubicBezTo>
                    <a:pt x="1524081" y="361623"/>
                    <a:pt x="1491378" y="375169"/>
                    <a:pt x="1457277" y="375169"/>
                  </a:cubicBezTo>
                  <a:lnTo>
                    <a:pt x="128576" y="375169"/>
                  </a:lnTo>
                  <a:cubicBezTo>
                    <a:pt x="94475" y="375169"/>
                    <a:pt x="61772" y="361623"/>
                    <a:pt x="37659" y="337510"/>
                  </a:cubicBezTo>
                  <a:cubicBezTo>
                    <a:pt x="13546" y="313397"/>
                    <a:pt x="0" y="280694"/>
                    <a:pt x="0" y="246593"/>
                  </a:cubicBezTo>
                  <a:lnTo>
                    <a:pt x="0" y="128576"/>
                  </a:lnTo>
                  <a:cubicBezTo>
                    <a:pt x="0" y="94475"/>
                    <a:pt x="13546" y="61772"/>
                    <a:pt x="37659" y="37659"/>
                  </a:cubicBezTo>
                  <a:cubicBezTo>
                    <a:pt x="61772" y="13546"/>
                    <a:pt x="94475" y="0"/>
                    <a:pt x="128576" y="0"/>
                  </a:cubicBezTo>
                  <a:close/>
                </a:path>
              </a:pathLst>
            </a:custGeom>
            <a:solidFill>
              <a:srgbClr val="FFC61A"/>
            </a:solidFill>
          </p:spPr>
        </p:sp>
        <p:sp>
          <p:nvSpPr>
            <p:cNvPr name="TextBox 31" id="31"/>
            <p:cNvSpPr txBox="true"/>
            <p:nvPr/>
          </p:nvSpPr>
          <p:spPr>
            <a:xfrm>
              <a:off x="0" y="-38100"/>
              <a:ext cx="1585853" cy="413269"/>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2484744" y="5317489"/>
            <a:ext cx="3512453" cy="3512453"/>
          </a:xfrm>
          <a:custGeom>
            <a:avLst/>
            <a:gdLst/>
            <a:ahLst/>
            <a:cxnLst/>
            <a:rect r="r" b="b" t="t" l="l"/>
            <a:pathLst>
              <a:path h="3512453" w="3512453">
                <a:moveTo>
                  <a:pt x="0" y="0"/>
                </a:moveTo>
                <a:lnTo>
                  <a:pt x="3512453" y="0"/>
                </a:lnTo>
                <a:lnTo>
                  <a:pt x="3512453" y="3512453"/>
                </a:lnTo>
                <a:lnTo>
                  <a:pt x="0" y="3512453"/>
                </a:lnTo>
                <a:lnTo>
                  <a:pt x="0" y="0"/>
                </a:lnTo>
                <a:close/>
              </a:path>
            </a:pathLst>
          </a:custGeom>
          <a:blipFill>
            <a:blip r:embed="rId3"/>
            <a:stretch>
              <a:fillRect l="0" t="0" r="0" b="0"/>
            </a:stretch>
          </a:blipFill>
        </p:spPr>
      </p:sp>
      <p:sp>
        <p:nvSpPr>
          <p:cNvPr name="Freeform 33" id="33"/>
          <p:cNvSpPr/>
          <p:nvPr/>
        </p:nvSpPr>
        <p:spPr>
          <a:xfrm flipH="false" flipV="false" rot="0">
            <a:off x="7946514" y="7556062"/>
            <a:ext cx="2136680" cy="2136680"/>
          </a:xfrm>
          <a:custGeom>
            <a:avLst/>
            <a:gdLst/>
            <a:ahLst/>
            <a:cxnLst/>
            <a:rect r="r" b="b" t="t" l="l"/>
            <a:pathLst>
              <a:path h="2136680" w="2136680">
                <a:moveTo>
                  <a:pt x="0" y="0"/>
                </a:moveTo>
                <a:lnTo>
                  <a:pt x="2136680" y="0"/>
                </a:lnTo>
                <a:lnTo>
                  <a:pt x="2136680" y="2136680"/>
                </a:lnTo>
                <a:lnTo>
                  <a:pt x="0" y="2136680"/>
                </a:lnTo>
                <a:lnTo>
                  <a:pt x="0" y="0"/>
                </a:lnTo>
                <a:close/>
              </a:path>
            </a:pathLst>
          </a:custGeom>
          <a:blipFill>
            <a:blip r:embed="rId4"/>
            <a:stretch>
              <a:fillRect l="0" t="0" r="0" b="0"/>
            </a:stretch>
          </a:blipFill>
        </p:spPr>
      </p:sp>
      <p:sp>
        <p:nvSpPr>
          <p:cNvPr name="Freeform 34" id="34"/>
          <p:cNvSpPr/>
          <p:nvPr/>
        </p:nvSpPr>
        <p:spPr>
          <a:xfrm flipH="false" flipV="false" rot="0">
            <a:off x="12970983" y="2883231"/>
            <a:ext cx="3934201" cy="3934201"/>
          </a:xfrm>
          <a:custGeom>
            <a:avLst/>
            <a:gdLst/>
            <a:ahLst/>
            <a:cxnLst/>
            <a:rect r="r" b="b" t="t" l="l"/>
            <a:pathLst>
              <a:path h="3934201" w="3934201">
                <a:moveTo>
                  <a:pt x="0" y="0"/>
                </a:moveTo>
                <a:lnTo>
                  <a:pt x="3934201" y="0"/>
                </a:lnTo>
                <a:lnTo>
                  <a:pt x="3934201" y="3934201"/>
                </a:lnTo>
                <a:lnTo>
                  <a:pt x="0" y="3934201"/>
                </a:lnTo>
                <a:lnTo>
                  <a:pt x="0" y="0"/>
                </a:lnTo>
                <a:close/>
              </a:path>
            </a:pathLst>
          </a:custGeom>
          <a:blipFill>
            <a:blip r:embed="rId5"/>
            <a:stretch>
              <a:fillRect l="0" t="0" r="0" b="0"/>
            </a:stretch>
          </a:blipFill>
        </p:spPr>
      </p:sp>
      <p:sp>
        <p:nvSpPr>
          <p:cNvPr name="TextBox 35" id="35"/>
          <p:cNvSpPr txBox="true"/>
          <p:nvPr/>
        </p:nvSpPr>
        <p:spPr>
          <a:xfrm rot="0">
            <a:off x="1555855" y="1188600"/>
            <a:ext cx="15448441" cy="1694631"/>
          </a:xfrm>
          <a:prstGeom prst="rect">
            <a:avLst/>
          </a:prstGeom>
        </p:spPr>
        <p:txBody>
          <a:bodyPr anchor="t" rtlCol="false" tIns="0" lIns="0" bIns="0" rIns="0">
            <a:spAutoFit/>
          </a:bodyPr>
          <a:lstStyle/>
          <a:p>
            <a:pPr algn="ctr">
              <a:lnSpc>
                <a:spcPts val="11837"/>
              </a:lnSpc>
            </a:pPr>
            <a:r>
              <a:rPr lang="en-US" sz="14796">
                <a:solidFill>
                  <a:srgbClr val="FF3131"/>
                </a:solidFill>
                <a:latin typeface="Squada One"/>
                <a:ea typeface="Squada One"/>
                <a:cs typeface="Squada One"/>
                <a:sym typeface="Squada One"/>
              </a:rPr>
              <a:t>Malware Analysis</a:t>
            </a:r>
          </a:p>
        </p:txBody>
      </p:sp>
      <p:sp>
        <p:nvSpPr>
          <p:cNvPr name="TextBox 36" id="36"/>
          <p:cNvSpPr txBox="true"/>
          <p:nvPr/>
        </p:nvSpPr>
        <p:spPr>
          <a:xfrm rot="0">
            <a:off x="3446263" y="3813726"/>
            <a:ext cx="4973368" cy="1111252"/>
          </a:xfrm>
          <a:prstGeom prst="rect">
            <a:avLst/>
          </a:prstGeom>
        </p:spPr>
        <p:txBody>
          <a:bodyPr anchor="t" rtlCol="false" tIns="0" lIns="0" bIns="0" rIns="0">
            <a:spAutoFit/>
          </a:bodyPr>
          <a:lstStyle/>
          <a:p>
            <a:pPr algn="ctr">
              <a:lnSpc>
                <a:spcPts val="9099"/>
              </a:lnSpc>
            </a:pPr>
            <a:r>
              <a:rPr lang="en-US" sz="6499">
                <a:solidFill>
                  <a:srgbClr val="FFFFFF"/>
                </a:solidFill>
                <a:latin typeface="Varela Round"/>
                <a:ea typeface="Varela Round"/>
                <a:cs typeface="Varela Round"/>
                <a:sym typeface="Varela Round"/>
              </a:rPr>
              <a:t>Adware </a:t>
            </a:r>
          </a:p>
        </p:txBody>
      </p:sp>
      <p:sp>
        <p:nvSpPr>
          <p:cNvPr name="TextBox 37" id="37"/>
          <p:cNvSpPr txBox="true"/>
          <p:nvPr/>
        </p:nvSpPr>
        <p:spPr>
          <a:xfrm rot="0">
            <a:off x="6541642" y="5962463"/>
            <a:ext cx="5953091" cy="1111252"/>
          </a:xfrm>
          <a:prstGeom prst="rect">
            <a:avLst/>
          </a:prstGeom>
        </p:spPr>
        <p:txBody>
          <a:bodyPr anchor="t" rtlCol="false" tIns="0" lIns="0" bIns="0" rIns="0">
            <a:spAutoFit/>
          </a:bodyPr>
          <a:lstStyle/>
          <a:p>
            <a:pPr algn="ctr">
              <a:lnSpc>
                <a:spcPts val="9099"/>
              </a:lnSpc>
            </a:pPr>
            <a:r>
              <a:rPr lang="en-US" sz="6499">
                <a:solidFill>
                  <a:srgbClr val="FFFFFF"/>
                </a:solidFill>
                <a:latin typeface="Varela Round"/>
                <a:ea typeface="Varela Round"/>
                <a:cs typeface="Varela Round"/>
                <a:sym typeface="Varela Round"/>
              </a:rPr>
              <a:t>Ransomware </a:t>
            </a:r>
          </a:p>
        </p:txBody>
      </p:sp>
      <p:sp>
        <p:nvSpPr>
          <p:cNvPr name="TextBox 38" id="38"/>
          <p:cNvSpPr txBox="true"/>
          <p:nvPr/>
        </p:nvSpPr>
        <p:spPr>
          <a:xfrm rot="0">
            <a:off x="10680622" y="8109973"/>
            <a:ext cx="5953091" cy="1111252"/>
          </a:xfrm>
          <a:prstGeom prst="rect">
            <a:avLst/>
          </a:prstGeom>
        </p:spPr>
        <p:txBody>
          <a:bodyPr anchor="t" rtlCol="false" tIns="0" lIns="0" bIns="0" rIns="0">
            <a:spAutoFit/>
          </a:bodyPr>
          <a:lstStyle/>
          <a:p>
            <a:pPr algn="ctr">
              <a:lnSpc>
                <a:spcPts val="9099"/>
              </a:lnSpc>
            </a:pPr>
            <a:r>
              <a:rPr lang="en-US" sz="6499">
                <a:solidFill>
                  <a:srgbClr val="FFFFFF"/>
                </a:solidFill>
                <a:latin typeface="Varela Round"/>
                <a:ea typeface="Varela Round"/>
                <a:cs typeface="Varela Round"/>
                <a:sym typeface="Varela Round"/>
              </a:rPr>
              <a:t>Trojan</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488609" y="3692814"/>
            <a:ext cx="13310782" cy="4673646"/>
            <a:chOff x="0" y="0"/>
            <a:chExt cx="3505720" cy="1230919"/>
          </a:xfrm>
        </p:grpSpPr>
        <p:sp>
          <p:nvSpPr>
            <p:cNvPr name="Freeform 12" id="12"/>
            <p:cNvSpPr/>
            <p:nvPr/>
          </p:nvSpPr>
          <p:spPr>
            <a:xfrm flipH="false" flipV="false" rot="0">
              <a:off x="0" y="0"/>
              <a:ext cx="3505721" cy="1230919"/>
            </a:xfrm>
            <a:custGeom>
              <a:avLst/>
              <a:gdLst/>
              <a:ahLst/>
              <a:cxnLst/>
              <a:rect r="r" b="b" t="t" l="l"/>
              <a:pathLst>
                <a:path h="1230919" w="3505721">
                  <a:moveTo>
                    <a:pt x="58163" y="0"/>
                  </a:moveTo>
                  <a:lnTo>
                    <a:pt x="3447558" y="0"/>
                  </a:lnTo>
                  <a:cubicBezTo>
                    <a:pt x="3462984" y="0"/>
                    <a:pt x="3477777" y="6128"/>
                    <a:pt x="3488685" y="17035"/>
                  </a:cubicBezTo>
                  <a:cubicBezTo>
                    <a:pt x="3499593" y="27943"/>
                    <a:pt x="3505721" y="42737"/>
                    <a:pt x="3505721" y="58163"/>
                  </a:cubicBezTo>
                  <a:lnTo>
                    <a:pt x="3505721" y="1172756"/>
                  </a:lnTo>
                  <a:cubicBezTo>
                    <a:pt x="3505721" y="1188182"/>
                    <a:pt x="3499593" y="1202976"/>
                    <a:pt x="3488685" y="1213884"/>
                  </a:cubicBezTo>
                  <a:cubicBezTo>
                    <a:pt x="3477777" y="1224791"/>
                    <a:pt x="3462984" y="1230919"/>
                    <a:pt x="3447558" y="1230919"/>
                  </a:cubicBezTo>
                  <a:lnTo>
                    <a:pt x="58163" y="1230919"/>
                  </a:lnTo>
                  <a:cubicBezTo>
                    <a:pt x="42737" y="1230919"/>
                    <a:pt x="27943" y="1224791"/>
                    <a:pt x="17035" y="1213884"/>
                  </a:cubicBezTo>
                  <a:cubicBezTo>
                    <a:pt x="6128" y="1202976"/>
                    <a:pt x="0" y="1188182"/>
                    <a:pt x="0" y="1172756"/>
                  </a:cubicBezTo>
                  <a:lnTo>
                    <a:pt x="0" y="58163"/>
                  </a:lnTo>
                  <a:cubicBezTo>
                    <a:pt x="0" y="42737"/>
                    <a:pt x="6128" y="27943"/>
                    <a:pt x="17035" y="17035"/>
                  </a:cubicBezTo>
                  <a:cubicBezTo>
                    <a:pt x="27943" y="6128"/>
                    <a:pt x="42737" y="0"/>
                    <a:pt x="58163" y="0"/>
                  </a:cubicBezTo>
                  <a:close/>
                </a:path>
              </a:pathLst>
            </a:custGeom>
            <a:solidFill>
              <a:srgbClr val="00BF63"/>
            </a:solidFill>
          </p:spPr>
        </p:sp>
        <p:sp>
          <p:nvSpPr>
            <p:cNvPr name="TextBox 13" id="13"/>
            <p:cNvSpPr txBox="true"/>
            <p:nvPr/>
          </p:nvSpPr>
          <p:spPr>
            <a:xfrm>
              <a:off x="0" y="-38100"/>
              <a:ext cx="3505720" cy="1269019"/>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3367528" y="4230522"/>
            <a:ext cx="11552944" cy="3598230"/>
            <a:chOff x="0" y="0"/>
            <a:chExt cx="3042751" cy="947682"/>
          </a:xfrm>
        </p:grpSpPr>
        <p:sp>
          <p:nvSpPr>
            <p:cNvPr name="Freeform 15" id="15"/>
            <p:cNvSpPr/>
            <p:nvPr/>
          </p:nvSpPr>
          <p:spPr>
            <a:xfrm flipH="false" flipV="false" rot="0">
              <a:off x="0" y="0"/>
              <a:ext cx="3042751" cy="947682"/>
            </a:xfrm>
            <a:custGeom>
              <a:avLst/>
              <a:gdLst/>
              <a:ahLst/>
              <a:cxnLst/>
              <a:rect r="r" b="b" t="t" l="l"/>
              <a:pathLst>
                <a:path h="947682" w="3042751">
                  <a:moveTo>
                    <a:pt x="67013" y="0"/>
                  </a:moveTo>
                  <a:lnTo>
                    <a:pt x="2975738" y="0"/>
                  </a:lnTo>
                  <a:cubicBezTo>
                    <a:pt x="3012748" y="0"/>
                    <a:pt x="3042751" y="30003"/>
                    <a:pt x="3042751" y="67013"/>
                  </a:cubicBezTo>
                  <a:lnTo>
                    <a:pt x="3042751" y="880670"/>
                  </a:lnTo>
                  <a:cubicBezTo>
                    <a:pt x="3042751" y="917679"/>
                    <a:pt x="3012748" y="947682"/>
                    <a:pt x="2975738" y="947682"/>
                  </a:cubicBezTo>
                  <a:lnTo>
                    <a:pt x="67013" y="947682"/>
                  </a:lnTo>
                  <a:cubicBezTo>
                    <a:pt x="30003" y="947682"/>
                    <a:pt x="0" y="917679"/>
                    <a:pt x="0" y="880670"/>
                  </a:cubicBezTo>
                  <a:lnTo>
                    <a:pt x="0" y="67013"/>
                  </a:lnTo>
                  <a:cubicBezTo>
                    <a:pt x="0" y="30003"/>
                    <a:pt x="30003" y="0"/>
                    <a:pt x="67013" y="0"/>
                  </a:cubicBezTo>
                  <a:close/>
                </a:path>
              </a:pathLst>
            </a:custGeom>
            <a:solidFill>
              <a:srgbClr val="FFC61A"/>
            </a:solidFill>
          </p:spPr>
        </p:sp>
        <p:sp>
          <p:nvSpPr>
            <p:cNvPr name="TextBox 16" id="16"/>
            <p:cNvSpPr txBox="true"/>
            <p:nvPr/>
          </p:nvSpPr>
          <p:spPr>
            <a:xfrm>
              <a:off x="0" y="-38100"/>
              <a:ext cx="3042751" cy="98578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4216009" y="4966950"/>
            <a:ext cx="9855982" cy="1915822"/>
          </a:xfrm>
          <a:prstGeom prst="rect">
            <a:avLst/>
          </a:prstGeom>
        </p:spPr>
        <p:txBody>
          <a:bodyPr anchor="t" rtlCol="false" tIns="0" lIns="0" bIns="0" rIns="0">
            <a:spAutoFit/>
          </a:bodyPr>
          <a:lstStyle/>
          <a:p>
            <a:pPr algn="ctr">
              <a:lnSpc>
                <a:spcPts val="15678"/>
              </a:lnSpc>
              <a:spcBef>
                <a:spcPct val="0"/>
              </a:spcBef>
            </a:pPr>
            <a:r>
              <a:rPr lang="en-US" sz="11198">
                <a:solidFill>
                  <a:srgbClr val="FFFFFF"/>
                </a:solidFill>
                <a:latin typeface="Varela Round"/>
                <a:ea typeface="Varela Round"/>
                <a:cs typeface="Varela Round"/>
                <a:sym typeface="Varela Round"/>
              </a:rPr>
              <a:t>Adware</a:t>
            </a:r>
            <a:r>
              <a:rPr lang="en-US" sz="11198">
                <a:solidFill>
                  <a:srgbClr val="FFFFFF"/>
                </a:solidFill>
                <a:latin typeface="Varela Round"/>
                <a:ea typeface="Varela Round"/>
                <a:cs typeface="Varela Round"/>
                <a:sym typeface="Varela Round"/>
              </a:rPr>
              <a:t>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296344" y="3504425"/>
            <a:ext cx="5437563" cy="5469930"/>
          </a:xfrm>
          <a:custGeom>
            <a:avLst/>
            <a:gdLst/>
            <a:ahLst/>
            <a:cxnLst/>
            <a:rect r="r" b="b" t="t" l="l"/>
            <a:pathLst>
              <a:path h="5469930" w="5437563">
                <a:moveTo>
                  <a:pt x="0" y="0"/>
                </a:moveTo>
                <a:lnTo>
                  <a:pt x="5437563" y="0"/>
                </a:lnTo>
                <a:lnTo>
                  <a:pt x="5437563" y="5469930"/>
                </a:lnTo>
                <a:lnTo>
                  <a:pt x="0" y="5469930"/>
                </a:lnTo>
                <a:lnTo>
                  <a:pt x="0" y="0"/>
                </a:lnTo>
                <a:close/>
              </a:path>
            </a:pathLst>
          </a:custGeom>
          <a:blipFill>
            <a:blip r:embed="rId2"/>
            <a:stretch>
              <a:fillRect l="-4602" t="-10576" r="-5393" b="-12282"/>
            </a:stretch>
          </a:blipFill>
        </p:spPr>
      </p:sp>
      <p:sp>
        <p:nvSpPr>
          <p:cNvPr name="TextBox 12" id="12"/>
          <p:cNvSpPr txBox="true"/>
          <p:nvPr/>
        </p:nvSpPr>
        <p:spPr>
          <a:xfrm rot="0">
            <a:off x="4702519" y="552450"/>
            <a:ext cx="9631337" cy="1694631"/>
          </a:xfrm>
          <a:prstGeom prst="rect">
            <a:avLst/>
          </a:prstGeom>
        </p:spPr>
        <p:txBody>
          <a:bodyPr anchor="t" rtlCol="false" tIns="0" lIns="0" bIns="0" rIns="0">
            <a:spAutoFit/>
          </a:bodyPr>
          <a:lstStyle/>
          <a:p>
            <a:pPr algn="ctr">
              <a:lnSpc>
                <a:spcPts val="11837"/>
              </a:lnSpc>
            </a:pPr>
            <a:r>
              <a:rPr lang="en-US" sz="14796">
                <a:solidFill>
                  <a:srgbClr val="00BF63"/>
                </a:solidFill>
                <a:latin typeface="Squada One"/>
                <a:ea typeface="Squada One"/>
                <a:cs typeface="Squada One"/>
                <a:sym typeface="Squada One"/>
              </a:rPr>
              <a:t>Adware</a:t>
            </a:r>
            <a:r>
              <a:rPr lang="en-US" sz="14796">
                <a:solidFill>
                  <a:srgbClr val="00BF63"/>
                </a:solidFill>
                <a:latin typeface="Squada One"/>
                <a:ea typeface="Squada One"/>
                <a:cs typeface="Squada One"/>
                <a:sym typeface="Squada One"/>
              </a:rPr>
              <a:t> </a:t>
            </a:r>
          </a:p>
        </p:txBody>
      </p:sp>
      <p:grpSp>
        <p:nvGrpSpPr>
          <p:cNvPr name="Group 13" id="13"/>
          <p:cNvGrpSpPr/>
          <p:nvPr/>
        </p:nvGrpSpPr>
        <p:grpSpPr>
          <a:xfrm rot="0">
            <a:off x="2180000" y="3068421"/>
            <a:ext cx="9116344" cy="1703861"/>
            <a:chOff x="0" y="0"/>
            <a:chExt cx="2401012" cy="448754"/>
          </a:xfrm>
        </p:grpSpPr>
        <p:sp>
          <p:nvSpPr>
            <p:cNvPr name="Freeform 14" id="14"/>
            <p:cNvSpPr/>
            <p:nvPr/>
          </p:nvSpPr>
          <p:spPr>
            <a:xfrm flipH="false" flipV="false" rot="0">
              <a:off x="0" y="0"/>
              <a:ext cx="2401012" cy="448754"/>
            </a:xfrm>
            <a:custGeom>
              <a:avLst/>
              <a:gdLst/>
              <a:ahLst/>
              <a:cxnLst/>
              <a:rect r="r" b="b" t="t" l="l"/>
              <a:pathLst>
                <a:path h="448754" w="2401012">
                  <a:moveTo>
                    <a:pt x="84924" y="0"/>
                  </a:moveTo>
                  <a:lnTo>
                    <a:pt x="2316089" y="0"/>
                  </a:lnTo>
                  <a:cubicBezTo>
                    <a:pt x="2338612" y="0"/>
                    <a:pt x="2360213" y="8947"/>
                    <a:pt x="2376139" y="24874"/>
                  </a:cubicBezTo>
                  <a:cubicBezTo>
                    <a:pt x="2392065" y="40800"/>
                    <a:pt x="2401012" y="62400"/>
                    <a:pt x="2401012" y="84924"/>
                  </a:cubicBezTo>
                  <a:lnTo>
                    <a:pt x="2401012" y="363830"/>
                  </a:lnTo>
                  <a:cubicBezTo>
                    <a:pt x="2401012" y="386353"/>
                    <a:pt x="2392065" y="407954"/>
                    <a:pt x="2376139" y="423880"/>
                  </a:cubicBezTo>
                  <a:cubicBezTo>
                    <a:pt x="2360213" y="439806"/>
                    <a:pt x="2338612" y="448754"/>
                    <a:pt x="2316089" y="448754"/>
                  </a:cubicBezTo>
                  <a:lnTo>
                    <a:pt x="84924" y="448754"/>
                  </a:lnTo>
                  <a:cubicBezTo>
                    <a:pt x="62400" y="448754"/>
                    <a:pt x="40800" y="439806"/>
                    <a:pt x="24874" y="423880"/>
                  </a:cubicBezTo>
                  <a:cubicBezTo>
                    <a:pt x="8947" y="407954"/>
                    <a:pt x="0" y="386353"/>
                    <a:pt x="0" y="363830"/>
                  </a:cubicBezTo>
                  <a:lnTo>
                    <a:pt x="0" y="84924"/>
                  </a:lnTo>
                  <a:cubicBezTo>
                    <a:pt x="0" y="62400"/>
                    <a:pt x="8947" y="40800"/>
                    <a:pt x="24874" y="24874"/>
                  </a:cubicBezTo>
                  <a:cubicBezTo>
                    <a:pt x="40800" y="8947"/>
                    <a:pt x="62400" y="0"/>
                    <a:pt x="84924" y="0"/>
                  </a:cubicBezTo>
                  <a:close/>
                </a:path>
              </a:pathLst>
            </a:custGeom>
            <a:solidFill>
              <a:srgbClr val="00BF63"/>
            </a:solidFill>
          </p:spPr>
        </p:sp>
        <p:sp>
          <p:nvSpPr>
            <p:cNvPr name="TextBox 15" id="15"/>
            <p:cNvSpPr txBox="true"/>
            <p:nvPr/>
          </p:nvSpPr>
          <p:spPr>
            <a:xfrm>
              <a:off x="0" y="-38100"/>
              <a:ext cx="2401012"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2432869" y="3208116"/>
            <a:ext cx="8675008" cy="1424470"/>
            <a:chOff x="0" y="0"/>
            <a:chExt cx="2284776" cy="375169"/>
          </a:xfrm>
        </p:grpSpPr>
        <p:sp>
          <p:nvSpPr>
            <p:cNvPr name="Freeform 17" id="17"/>
            <p:cNvSpPr/>
            <p:nvPr/>
          </p:nvSpPr>
          <p:spPr>
            <a:xfrm flipH="false" flipV="false" rot="0">
              <a:off x="0" y="0"/>
              <a:ext cx="2284776" cy="375169"/>
            </a:xfrm>
            <a:custGeom>
              <a:avLst/>
              <a:gdLst/>
              <a:ahLst/>
              <a:cxnLst/>
              <a:rect r="r" b="b" t="t" l="l"/>
              <a:pathLst>
                <a:path h="375169" w="2284776">
                  <a:moveTo>
                    <a:pt x="89244" y="0"/>
                  </a:moveTo>
                  <a:lnTo>
                    <a:pt x="2195532" y="0"/>
                  </a:lnTo>
                  <a:cubicBezTo>
                    <a:pt x="2244820" y="0"/>
                    <a:pt x="2284776" y="39956"/>
                    <a:pt x="2284776" y="89244"/>
                  </a:cubicBezTo>
                  <a:lnTo>
                    <a:pt x="2284776" y="285925"/>
                  </a:lnTo>
                  <a:cubicBezTo>
                    <a:pt x="2284776" y="335213"/>
                    <a:pt x="2244820" y="375169"/>
                    <a:pt x="2195532" y="375169"/>
                  </a:cubicBezTo>
                  <a:lnTo>
                    <a:pt x="89244" y="375169"/>
                  </a:lnTo>
                  <a:cubicBezTo>
                    <a:pt x="39956" y="375169"/>
                    <a:pt x="0" y="335213"/>
                    <a:pt x="0" y="285925"/>
                  </a:cubicBezTo>
                  <a:lnTo>
                    <a:pt x="0" y="89244"/>
                  </a:lnTo>
                  <a:cubicBezTo>
                    <a:pt x="0" y="39956"/>
                    <a:pt x="39956" y="0"/>
                    <a:pt x="89244" y="0"/>
                  </a:cubicBezTo>
                  <a:close/>
                </a:path>
              </a:pathLst>
            </a:custGeom>
            <a:solidFill>
              <a:srgbClr val="FFC61A"/>
            </a:solidFill>
          </p:spPr>
        </p:sp>
        <p:sp>
          <p:nvSpPr>
            <p:cNvPr name="TextBox 18" id="18"/>
            <p:cNvSpPr txBox="true"/>
            <p:nvPr/>
          </p:nvSpPr>
          <p:spPr>
            <a:xfrm>
              <a:off x="0" y="-38100"/>
              <a:ext cx="2284776" cy="413269"/>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2658662" y="3399650"/>
            <a:ext cx="8159020" cy="880112"/>
          </a:xfrm>
          <a:prstGeom prst="rect">
            <a:avLst/>
          </a:prstGeom>
        </p:spPr>
        <p:txBody>
          <a:bodyPr anchor="t" rtlCol="false" tIns="0" lIns="0" bIns="0" rIns="0">
            <a:spAutoFit/>
          </a:bodyPr>
          <a:lstStyle/>
          <a:p>
            <a:pPr algn="ctr">
              <a:lnSpc>
                <a:spcPts val="7139"/>
              </a:lnSpc>
              <a:spcBef>
                <a:spcPct val="0"/>
              </a:spcBef>
            </a:pPr>
            <a:r>
              <a:rPr lang="en-US" sz="5099">
                <a:solidFill>
                  <a:srgbClr val="FFFFFF"/>
                </a:solidFill>
                <a:latin typeface="Varela Round"/>
                <a:ea typeface="Varela Round"/>
                <a:cs typeface="Varela Round"/>
                <a:sym typeface="Varela Round"/>
              </a:rPr>
              <a:t>Rhadamanthys Adware</a:t>
            </a:r>
          </a:p>
        </p:txBody>
      </p:sp>
      <p:sp>
        <p:nvSpPr>
          <p:cNvPr name="TextBox 20" id="20"/>
          <p:cNvSpPr txBox="true"/>
          <p:nvPr/>
        </p:nvSpPr>
        <p:spPr>
          <a:xfrm rot="0">
            <a:off x="2180000" y="5515232"/>
            <a:ext cx="8888784" cy="3268345"/>
          </a:xfrm>
          <a:prstGeom prst="rect">
            <a:avLst/>
          </a:prstGeom>
        </p:spPr>
        <p:txBody>
          <a:bodyPr anchor="t" rtlCol="false" tIns="0" lIns="0" bIns="0" rIns="0">
            <a:spAutoFit/>
          </a:bodyPr>
          <a:lstStyle/>
          <a:p>
            <a:pPr algn="ctr">
              <a:lnSpc>
                <a:spcPts val="5180"/>
              </a:lnSpc>
              <a:spcBef>
                <a:spcPct val="0"/>
              </a:spcBef>
            </a:pPr>
            <a:r>
              <a:rPr lang="en-US" sz="3700">
                <a:solidFill>
                  <a:srgbClr val="000000"/>
                </a:solidFill>
                <a:latin typeface="Varela Round"/>
                <a:ea typeface="Varela Round"/>
                <a:cs typeface="Varela Round"/>
                <a:sym typeface="Varela Round"/>
              </a:rPr>
              <a:t>Rhadamanthys is an advanced information stealer, first identified in 2022, and designed to steal sensitive information by disguising it as fake Notepad++ installers using Google Ads.</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702519" y="552450"/>
            <a:ext cx="9631337" cy="1694631"/>
          </a:xfrm>
          <a:prstGeom prst="rect">
            <a:avLst/>
          </a:prstGeom>
        </p:spPr>
        <p:txBody>
          <a:bodyPr anchor="t" rtlCol="false" tIns="0" lIns="0" bIns="0" rIns="0">
            <a:spAutoFit/>
          </a:bodyPr>
          <a:lstStyle/>
          <a:p>
            <a:pPr algn="ctr">
              <a:lnSpc>
                <a:spcPts val="11837"/>
              </a:lnSpc>
            </a:pPr>
            <a:r>
              <a:rPr lang="en-US" sz="14796">
                <a:solidFill>
                  <a:srgbClr val="00BF63"/>
                </a:solidFill>
                <a:latin typeface="Squada One"/>
                <a:ea typeface="Squada One"/>
                <a:cs typeface="Squada One"/>
                <a:sym typeface="Squada One"/>
              </a:rPr>
              <a:t>Adware</a:t>
            </a:r>
            <a:r>
              <a:rPr lang="en-US" sz="14796">
                <a:solidFill>
                  <a:srgbClr val="00BF63"/>
                </a:solidFill>
                <a:latin typeface="Squada One"/>
                <a:ea typeface="Squada One"/>
                <a:cs typeface="Squada One"/>
                <a:sym typeface="Squada One"/>
              </a:rPr>
              <a:t> </a:t>
            </a:r>
          </a:p>
        </p:txBody>
      </p:sp>
      <p:grpSp>
        <p:nvGrpSpPr>
          <p:cNvPr name="Group 12" id="12"/>
          <p:cNvGrpSpPr/>
          <p:nvPr/>
        </p:nvGrpSpPr>
        <p:grpSpPr>
          <a:xfrm rot="0">
            <a:off x="2488609" y="3692814"/>
            <a:ext cx="13310782" cy="4673646"/>
            <a:chOff x="0" y="0"/>
            <a:chExt cx="3505720" cy="1230919"/>
          </a:xfrm>
        </p:grpSpPr>
        <p:sp>
          <p:nvSpPr>
            <p:cNvPr name="Freeform 13" id="13"/>
            <p:cNvSpPr/>
            <p:nvPr/>
          </p:nvSpPr>
          <p:spPr>
            <a:xfrm flipH="false" flipV="false" rot="0">
              <a:off x="0" y="0"/>
              <a:ext cx="3505721" cy="1230919"/>
            </a:xfrm>
            <a:custGeom>
              <a:avLst/>
              <a:gdLst/>
              <a:ahLst/>
              <a:cxnLst/>
              <a:rect r="r" b="b" t="t" l="l"/>
              <a:pathLst>
                <a:path h="1230919" w="3505721">
                  <a:moveTo>
                    <a:pt x="58163" y="0"/>
                  </a:moveTo>
                  <a:lnTo>
                    <a:pt x="3447558" y="0"/>
                  </a:lnTo>
                  <a:cubicBezTo>
                    <a:pt x="3462984" y="0"/>
                    <a:pt x="3477777" y="6128"/>
                    <a:pt x="3488685" y="17035"/>
                  </a:cubicBezTo>
                  <a:cubicBezTo>
                    <a:pt x="3499593" y="27943"/>
                    <a:pt x="3505721" y="42737"/>
                    <a:pt x="3505721" y="58163"/>
                  </a:cubicBezTo>
                  <a:lnTo>
                    <a:pt x="3505721" y="1172756"/>
                  </a:lnTo>
                  <a:cubicBezTo>
                    <a:pt x="3505721" y="1188182"/>
                    <a:pt x="3499593" y="1202976"/>
                    <a:pt x="3488685" y="1213884"/>
                  </a:cubicBezTo>
                  <a:cubicBezTo>
                    <a:pt x="3477777" y="1224791"/>
                    <a:pt x="3462984" y="1230919"/>
                    <a:pt x="3447558" y="1230919"/>
                  </a:cubicBezTo>
                  <a:lnTo>
                    <a:pt x="58163" y="1230919"/>
                  </a:lnTo>
                  <a:cubicBezTo>
                    <a:pt x="42737" y="1230919"/>
                    <a:pt x="27943" y="1224791"/>
                    <a:pt x="17035" y="1213884"/>
                  </a:cubicBezTo>
                  <a:cubicBezTo>
                    <a:pt x="6128" y="1202976"/>
                    <a:pt x="0" y="1188182"/>
                    <a:pt x="0" y="1172756"/>
                  </a:cubicBezTo>
                  <a:lnTo>
                    <a:pt x="0" y="58163"/>
                  </a:lnTo>
                  <a:cubicBezTo>
                    <a:pt x="0" y="42737"/>
                    <a:pt x="6128" y="27943"/>
                    <a:pt x="17035" y="17035"/>
                  </a:cubicBezTo>
                  <a:cubicBezTo>
                    <a:pt x="27943" y="6128"/>
                    <a:pt x="42737" y="0"/>
                    <a:pt x="58163" y="0"/>
                  </a:cubicBezTo>
                  <a:close/>
                </a:path>
              </a:pathLst>
            </a:custGeom>
            <a:solidFill>
              <a:srgbClr val="00BF63"/>
            </a:solidFill>
          </p:spPr>
        </p:sp>
        <p:sp>
          <p:nvSpPr>
            <p:cNvPr name="TextBox 14" id="14"/>
            <p:cNvSpPr txBox="true"/>
            <p:nvPr/>
          </p:nvSpPr>
          <p:spPr>
            <a:xfrm>
              <a:off x="0" y="-38100"/>
              <a:ext cx="3505720" cy="1269019"/>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3367528" y="4230522"/>
            <a:ext cx="11552944" cy="3598230"/>
            <a:chOff x="0" y="0"/>
            <a:chExt cx="3042751" cy="947682"/>
          </a:xfrm>
        </p:grpSpPr>
        <p:sp>
          <p:nvSpPr>
            <p:cNvPr name="Freeform 16" id="16"/>
            <p:cNvSpPr/>
            <p:nvPr/>
          </p:nvSpPr>
          <p:spPr>
            <a:xfrm flipH="false" flipV="false" rot="0">
              <a:off x="0" y="0"/>
              <a:ext cx="3042751" cy="947682"/>
            </a:xfrm>
            <a:custGeom>
              <a:avLst/>
              <a:gdLst/>
              <a:ahLst/>
              <a:cxnLst/>
              <a:rect r="r" b="b" t="t" l="l"/>
              <a:pathLst>
                <a:path h="947682" w="3042751">
                  <a:moveTo>
                    <a:pt x="67013" y="0"/>
                  </a:moveTo>
                  <a:lnTo>
                    <a:pt x="2975738" y="0"/>
                  </a:lnTo>
                  <a:cubicBezTo>
                    <a:pt x="3012748" y="0"/>
                    <a:pt x="3042751" y="30003"/>
                    <a:pt x="3042751" y="67013"/>
                  </a:cubicBezTo>
                  <a:lnTo>
                    <a:pt x="3042751" y="880670"/>
                  </a:lnTo>
                  <a:cubicBezTo>
                    <a:pt x="3042751" y="917679"/>
                    <a:pt x="3012748" y="947682"/>
                    <a:pt x="2975738" y="947682"/>
                  </a:cubicBezTo>
                  <a:lnTo>
                    <a:pt x="67013" y="947682"/>
                  </a:lnTo>
                  <a:cubicBezTo>
                    <a:pt x="30003" y="947682"/>
                    <a:pt x="0" y="917679"/>
                    <a:pt x="0" y="880670"/>
                  </a:cubicBezTo>
                  <a:lnTo>
                    <a:pt x="0" y="67013"/>
                  </a:lnTo>
                  <a:cubicBezTo>
                    <a:pt x="0" y="30003"/>
                    <a:pt x="30003" y="0"/>
                    <a:pt x="67013" y="0"/>
                  </a:cubicBezTo>
                  <a:close/>
                </a:path>
              </a:pathLst>
            </a:custGeom>
            <a:solidFill>
              <a:srgbClr val="FFC61A"/>
            </a:solidFill>
          </p:spPr>
        </p:sp>
        <p:sp>
          <p:nvSpPr>
            <p:cNvPr name="TextBox 17" id="17"/>
            <p:cNvSpPr txBox="true"/>
            <p:nvPr/>
          </p:nvSpPr>
          <p:spPr>
            <a:xfrm>
              <a:off x="0" y="-38100"/>
              <a:ext cx="3042751" cy="985782"/>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4216009" y="4966950"/>
            <a:ext cx="9855982" cy="1915822"/>
          </a:xfrm>
          <a:prstGeom prst="rect">
            <a:avLst/>
          </a:prstGeom>
        </p:spPr>
        <p:txBody>
          <a:bodyPr anchor="t" rtlCol="false" tIns="0" lIns="0" bIns="0" rIns="0">
            <a:spAutoFit/>
          </a:bodyPr>
          <a:lstStyle/>
          <a:p>
            <a:pPr algn="ctr">
              <a:lnSpc>
                <a:spcPts val="15678"/>
              </a:lnSpc>
              <a:spcBef>
                <a:spcPct val="0"/>
              </a:spcBef>
            </a:pPr>
            <a:r>
              <a:rPr lang="en-US" sz="11198">
                <a:solidFill>
                  <a:srgbClr val="FFFFFF"/>
                </a:solidFill>
                <a:latin typeface="Varela Round"/>
                <a:ea typeface="Varela Round"/>
                <a:cs typeface="Varela Round"/>
                <a:sym typeface="Varela Round"/>
              </a:rPr>
              <a:t>Static Analysis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9047" y="2216465"/>
            <a:ext cx="14694860" cy="7595728"/>
            <a:chOff x="0" y="0"/>
            <a:chExt cx="3870251" cy="2000521"/>
          </a:xfrm>
        </p:grpSpPr>
        <p:sp>
          <p:nvSpPr>
            <p:cNvPr name="Freeform 3" id="3"/>
            <p:cNvSpPr/>
            <p:nvPr/>
          </p:nvSpPr>
          <p:spPr>
            <a:xfrm flipH="false" flipV="false" rot="0">
              <a:off x="0" y="0"/>
              <a:ext cx="3870251" cy="2000521"/>
            </a:xfrm>
            <a:custGeom>
              <a:avLst/>
              <a:gdLst/>
              <a:ahLst/>
              <a:cxnLst/>
              <a:rect r="r" b="b" t="t" l="l"/>
              <a:pathLst>
                <a:path h="2000521" w="3870251">
                  <a:moveTo>
                    <a:pt x="52685" y="0"/>
                  </a:moveTo>
                  <a:lnTo>
                    <a:pt x="3817567" y="0"/>
                  </a:lnTo>
                  <a:cubicBezTo>
                    <a:pt x="3831540" y="0"/>
                    <a:pt x="3844940" y="5551"/>
                    <a:pt x="3854821" y="15431"/>
                  </a:cubicBezTo>
                  <a:cubicBezTo>
                    <a:pt x="3864701" y="25311"/>
                    <a:pt x="3870251" y="38712"/>
                    <a:pt x="3870251" y="52685"/>
                  </a:cubicBezTo>
                  <a:lnTo>
                    <a:pt x="3870251" y="1947836"/>
                  </a:lnTo>
                  <a:cubicBezTo>
                    <a:pt x="3870251" y="1961809"/>
                    <a:pt x="3864701" y="1975210"/>
                    <a:pt x="3854821" y="1985090"/>
                  </a:cubicBezTo>
                  <a:cubicBezTo>
                    <a:pt x="3844940" y="1994970"/>
                    <a:pt x="3831540" y="2000521"/>
                    <a:pt x="3817567" y="2000521"/>
                  </a:cubicBezTo>
                  <a:lnTo>
                    <a:pt x="52685" y="2000521"/>
                  </a:lnTo>
                  <a:cubicBezTo>
                    <a:pt x="23588" y="2000521"/>
                    <a:pt x="0" y="1976933"/>
                    <a:pt x="0" y="1947836"/>
                  </a:cubicBezTo>
                  <a:lnTo>
                    <a:pt x="0" y="52685"/>
                  </a:lnTo>
                  <a:cubicBezTo>
                    <a:pt x="0" y="38712"/>
                    <a:pt x="5551" y="25311"/>
                    <a:pt x="15431" y="15431"/>
                  </a:cubicBezTo>
                  <a:cubicBezTo>
                    <a:pt x="25311" y="5551"/>
                    <a:pt x="38712" y="0"/>
                    <a:pt x="52685" y="0"/>
                  </a:cubicBezTo>
                  <a:close/>
                </a:path>
              </a:pathLst>
            </a:custGeom>
            <a:solidFill>
              <a:srgbClr val="FFFFFF"/>
            </a:solidFill>
          </p:spPr>
        </p:sp>
        <p:sp>
          <p:nvSpPr>
            <p:cNvPr name="TextBox 4" id="4"/>
            <p:cNvSpPr txBox="true"/>
            <p:nvPr/>
          </p:nvSpPr>
          <p:spPr>
            <a:xfrm>
              <a:off x="0" y="-38100"/>
              <a:ext cx="3870251" cy="20386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557328" y="2700282"/>
            <a:ext cx="11173345" cy="6658709"/>
          </a:xfrm>
          <a:custGeom>
            <a:avLst/>
            <a:gdLst/>
            <a:ahLst/>
            <a:cxnLst/>
            <a:rect r="r" b="b" t="t" l="l"/>
            <a:pathLst>
              <a:path h="6658709" w="11173345">
                <a:moveTo>
                  <a:pt x="0" y="0"/>
                </a:moveTo>
                <a:lnTo>
                  <a:pt x="11173344" y="0"/>
                </a:lnTo>
                <a:lnTo>
                  <a:pt x="11173344" y="6658709"/>
                </a:lnTo>
                <a:lnTo>
                  <a:pt x="0" y="6658709"/>
                </a:lnTo>
                <a:lnTo>
                  <a:pt x="0" y="0"/>
                </a:lnTo>
                <a:close/>
              </a:path>
            </a:pathLst>
          </a:custGeom>
          <a:blipFill>
            <a:blip r:embed="rId2"/>
            <a:stretch>
              <a:fillRect l="0" t="-12006" r="0" b="0"/>
            </a:stretch>
          </a:blipFill>
        </p:spPr>
      </p:sp>
      <p:sp>
        <p:nvSpPr>
          <p:cNvPr name="TextBox 12" id="12"/>
          <p:cNvSpPr txBox="true"/>
          <p:nvPr/>
        </p:nvSpPr>
        <p:spPr>
          <a:xfrm rot="0">
            <a:off x="2039047" y="1295400"/>
            <a:ext cx="14694860" cy="1522724"/>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GOOGLE AD LEADING TO FAKE NOTEPAD++ SITE</a:t>
            </a:r>
          </a:p>
          <a:p>
            <a:pPr algn="ctr">
              <a:lnSpc>
                <a:spcPts val="567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9047" y="2216465"/>
            <a:ext cx="14694860" cy="7595728"/>
            <a:chOff x="0" y="0"/>
            <a:chExt cx="3870251" cy="2000521"/>
          </a:xfrm>
        </p:grpSpPr>
        <p:sp>
          <p:nvSpPr>
            <p:cNvPr name="Freeform 3" id="3"/>
            <p:cNvSpPr/>
            <p:nvPr/>
          </p:nvSpPr>
          <p:spPr>
            <a:xfrm flipH="false" flipV="false" rot="0">
              <a:off x="0" y="0"/>
              <a:ext cx="3870251" cy="2000521"/>
            </a:xfrm>
            <a:custGeom>
              <a:avLst/>
              <a:gdLst/>
              <a:ahLst/>
              <a:cxnLst/>
              <a:rect r="r" b="b" t="t" l="l"/>
              <a:pathLst>
                <a:path h="2000521" w="3870251">
                  <a:moveTo>
                    <a:pt x="52685" y="0"/>
                  </a:moveTo>
                  <a:lnTo>
                    <a:pt x="3817567" y="0"/>
                  </a:lnTo>
                  <a:cubicBezTo>
                    <a:pt x="3831540" y="0"/>
                    <a:pt x="3844940" y="5551"/>
                    <a:pt x="3854821" y="15431"/>
                  </a:cubicBezTo>
                  <a:cubicBezTo>
                    <a:pt x="3864701" y="25311"/>
                    <a:pt x="3870251" y="38712"/>
                    <a:pt x="3870251" y="52685"/>
                  </a:cubicBezTo>
                  <a:lnTo>
                    <a:pt x="3870251" y="1947836"/>
                  </a:lnTo>
                  <a:cubicBezTo>
                    <a:pt x="3870251" y="1961809"/>
                    <a:pt x="3864701" y="1975210"/>
                    <a:pt x="3854821" y="1985090"/>
                  </a:cubicBezTo>
                  <a:cubicBezTo>
                    <a:pt x="3844940" y="1994970"/>
                    <a:pt x="3831540" y="2000521"/>
                    <a:pt x="3817567" y="2000521"/>
                  </a:cubicBezTo>
                  <a:lnTo>
                    <a:pt x="52685" y="2000521"/>
                  </a:lnTo>
                  <a:cubicBezTo>
                    <a:pt x="23588" y="2000521"/>
                    <a:pt x="0" y="1976933"/>
                    <a:pt x="0" y="1947836"/>
                  </a:cubicBezTo>
                  <a:lnTo>
                    <a:pt x="0" y="52685"/>
                  </a:lnTo>
                  <a:cubicBezTo>
                    <a:pt x="0" y="38712"/>
                    <a:pt x="5551" y="25311"/>
                    <a:pt x="15431" y="15431"/>
                  </a:cubicBezTo>
                  <a:cubicBezTo>
                    <a:pt x="25311" y="5551"/>
                    <a:pt x="38712" y="0"/>
                    <a:pt x="52685" y="0"/>
                  </a:cubicBezTo>
                  <a:close/>
                </a:path>
              </a:pathLst>
            </a:custGeom>
            <a:solidFill>
              <a:srgbClr val="FFFFFF"/>
            </a:solidFill>
          </p:spPr>
        </p:sp>
        <p:sp>
          <p:nvSpPr>
            <p:cNvPr name="TextBox 4" id="4"/>
            <p:cNvSpPr txBox="true"/>
            <p:nvPr/>
          </p:nvSpPr>
          <p:spPr>
            <a:xfrm>
              <a:off x="0" y="-38100"/>
              <a:ext cx="3870251" cy="20386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154764" y="2493411"/>
            <a:ext cx="12463426" cy="7041835"/>
          </a:xfrm>
          <a:custGeom>
            <a:avLst/>
            <a:gdLst/>
            <a:ahLst/>
            <a:cxnLst/>
            <a:rect r="r" b="b" t="t" l="l"/>
            <a:pathLst>
              <a:path h="7041835" w="12463426">
                <a:moveTo>
                  <a:pt x="0" y="0"/>
                </a:moveTo>
                <a:lnTo>
                  <a:pt x="12463426" y="0"/>
                </a:lnTo>
                <a:lnTo>
                  <a:pt x="12463426" y="7041835"/>
                </a:lnTo>
                <a:lnTo>
                  <a:pt x="0" y="7041835"/>
                </a:lnTo>
                <a:lnTo>
                  <a:pt x="0" y="0"/>
                </a:lnTo>
                <a:close/>
              </a:path>
            </a:pathLst>
          </a:custGeom>
          <a:blipFill>
            <a:blip r:embed="rId2"/>
            <a:stretch>
              <a:fillRect l="0" t="0" r="0" b="0"/>
            </a:stretch>
          </a:blipFill>
        </p:spPr>
      </p:sp>
      <p:sp>
        <p:nvSpPr>
          <p:cNvPr name="TextBox 12" id="12"/>
          <p:cNvSpPr txBox="true"/>
          <p:nvPr/>
        </p:nvSpPr>
        <p:spPr>
          <a:xfrm rot="0">
            <a:off x="2039047" y="885814"/>
            <a:ext cx="14694860" cy="223709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DOWNLOADING ZIP ARCHIVE FROM FAKE NOTEPAD++ PAGE</a:t>
            </a:r>
          </a:p>
          <a:p>
            <a:pPr algn="ctr">
              <a:lnSpc>
                <a:spcPts val="5679"/>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9047" y="2216465"/>
            <a:ext cx="14694860" cy="7595728"/>
            <a:chOff x="0" y="0"/>
            <a:chExt cx="3870251" cy="2000521"/>
          </a:xfrm>
        </p:grpSpPr>
        <p:sp>
          <p:nvSpPr>
            <p:cNvPr name="Freeform 3" id="3"/>
            <p:cNvSpPr/>
            <p:nvPr/>
          </p:nvSpPr>
          <p:spPr>
            <a:xfrm flipH="false" flipV="false" rot="0">
              <a:off x="0" y="0"/>
              <a:ext cx="3870251" cy="2000521"/>
            </a:xfrm>
            <a:custGeom>
              <a:avLst/>
              <a:gdLst/>
              <a:ahLst/>
              <a:cxnLst/>
              <a:rect r="r" b="b" t="t" l="l"/>
              <a:pathLst>
                <a:path h="2000521" w="3870251">
                  <a:moveTo>
                    <a:pt x="52685" y="0"/>
                  </a:moveTo>
                  <a:lnTo>
                    <a:pt x="3817567" y="0"/>
                  </a:lnTo>
                  <a:cubicBezTo>
                    <a:pt x="3831540" y="0"/>
                    <a:pt x="3844940" y="5551"/>
                    <a:pt x="3854821" y="15431"/>
                  </a:cubicBezTo>
                  <a:cubicBezTo>
                    <a:pt x="3864701" y="25311"/>
                    <a:pt x="3870251" y="38712"/>
                    <a:pt x="3870251" y="52685"/>
                  </a:cubicBezTo>
                  <a:lnTo>
                    <a:pt x="3870251" y="1947836"/>
                  </a:lnTo>
                  <a:cubicBezTo>
                    <a:pt x="3870251" y="1961809"/>
                    <a:pt x="3864701" y="1975210"/>
                    <a:pt x="3854821" y="1985090"/>
                  </a:cubicBezTo>
                  <a:cubicBezTo>
                    <a:pt x="3844940" y="1994970"/>
                    <a:pt x="3831540" y="2000521"/>
                    <a:pt x="3817567" y="2000521"/>
                  </a:cubicBezTo>
                  <a:lnTo>
                    <a:pt x="52685" y="2000521"/>
                  </a:lnTo>
                  <a:cubicBezTo>
                    <a:pt x="23588" y="2000521"/>
                    <a:pt x="0" y="1976933"/>
                    <a:pt x="0" y="1947836"/>
                  </a:cubicBezTo>
                  <a:lnTo>
                    <a:pt x="0" y="52685"/>
                  </a:lnTo>
                  <a:cubicBezTo>
                    <a:pt x="0" y="38712"/>
                    <a:pt x="5551" y="25311"/>
                    <a:pt x="15431" y="15431"/>
                  </a:cubicBezTo>
                  <a:cubicBezTo>
                    <a:pt x="25311" y="5551"/>
                    <a:pt x="38712" y="0"/>
                    <a:pt x="52685" y="0"/>
                  </a:cubicBezTo>
                  <a:close/>
                </a:path>
              </a:pathLst>
            </a:custGeom>
            <a:solidFill>
              <a:srgbClr val="FFFFFF"/>
            </a:solidFill>
          </p:spPr>
        </p:sp>
        <p:sp>
          <p:nvSpPr>
            <p:cNvPr name="TextBox 4" id="4"/>
            <p:cNvSpPr txBox="true"/>
            <p:nvPr/>
          </p:nvSpPr>
          <p:spPr>
            <a:xfrm>
              <a:off x="0" y="-38100"/>
              <a:ext cx="3870251" cy="20386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427534" y="2658834"/>
            <a:ext cx="11917886" cy="3878042"/>
          </a:xfrm>
          <a:custGeom>
            <a:avLst/>
            <a:gdLst/>
            <a:ahLst/>
            <a:cxnLst/>
            <a:rect r="r" b="b" t="t" l="l"/>
            <a:pathLst>
              <a:path h="3878042" w="11917886">
                <a:moveTo>
                  <a:pt x="0" y="0"/>
                </a:moveTo>
                <a:lnTo>
                  <a:pt x="11917886" y="0"/>
                </a:lnTo>
                <a:lnTo>
                  <a:pt x="11917886" y="3878042"/>
                </a:lnTo>
                <a:lnTo>
                  <a:pt x="0" y="3878042"/>
                </a:lnTo>
                <a:lnTo>
                  <a:pt x="0" y="0"/>
                </a:lnTo>
                <a:close/>
              </a:path>
            </a:pathLst>
          </a:custGeom>
          <a:blipFill>
            <a:blip r:embed="rId2"/>
            <a:stretch>
              <a:fillRect l="-17607" t="-55519" r="-22152" b="-174663"/>
            </a:stretch>
          </a:blipFill>
        </p:spPr>
      </p:sp>
      <p:sp>
        <p:nvSpPr>
          <p:cNvPr name="Freeform 12" id="12"/>
          <p:cNvSpPr/>
          <p:nvPr/>
        </p:nvSpPr>
        <p:spPr>
          <a:xfrm flipH="false" flipV="false" rot="0">
            <a:off x="3427534" y="6886714"/>
            <a:ext cx="11917886" cy="2365286"/>
          </a:xfrm>
          <a:custGeom>
            <a:avLst/>
            <a:gdLst/>
            <a:ahLst/>
            <a:cxnLst/>
            <a:rect r="r" b="b" t="t" l="l"/>
            <a:pathLst>
              <a:path h="2365286" w="11917886">
                <a:moveTo>
                  <a:pt x="0" y="0"/>
                </a:moveTo>
                <a:lnTo>
                  <a:pt x="11917886" y="0"/>
                </a:lnTo>
                <a:lnTo>
                  <a:pt x="11917886" y="2365286"/>
                </a:lnTo>
                <a:lnTo>
                  <a:pt x="0" y="2365286"/>
                </a:lnTo>
                <a:lnTo>
                  <a:pt x="0" y="0"/>
                </a:lnTo>
                <a:close/>
              </a:path>
            </a:pathLst>
          </a:custGeom>
          <a:blipFill>
            <a:blip r:embed="rId3"/>
            <a:stretch>
              <a:fillRect l="-111" t="0" r="0" b="-124470"/>
            </a:stretch>
          </a:blipFill>
        </p:spPr>
      </p:sp>
      <p:sp>
        <p:nvSpPr>
          <p:cNvPr name="TextBox 13" id="13"/>
          <p:cNvSpPr txBox="true"/>
          <p:nvPr/>
        </p:nvSpPr>
        <p:spPr>
          <a:xfrm rot="0">
            <a:off x="2039047" y="1408115"/>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Check For the File HASH ON VIRUSTOTAL</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9047" y="2216465"/>
            <a:ext cx="14694860" cy="7595728"/>
            <a:chOff x="0" y="0"/>
            <a:chExt cx="3870251" cy="2000521"/>
          </a:xfrm>
        </p:grpSpPr>
        <p:sp>
          <p:nvSpPr>
            <p:cNvPr name="Freeform 3" id="3"/>
            <p:cNvSpPr/>
            <p:nvPr/>
          </p:nvSpPr>
          <p:spPr>
            <a:xfrm flipH="false" flipV="false" rot="0">
              <a:off x="0" y="0"/>
              <a:ext cx="3870251" cy="2000521"/>
            </a:xfrm>
            <a:custGeom>
              <a:avLst/>
              <a:gdLst/>
              <a:ahLst/>
              <a:cxnLst/>
              <a:rect r="r" b="b" t="t" l="l"/>
              <a:pathLst>
                <a:path h="2000521" w="3870251">
                  <a:moveTo>
                    <a:pt x="52685" y="0"/>
                  </a:moveTo>
                  <a:lnTo>
                    <a:pt x="3817567" y="0"/>
                  </a:lnTo>
                  <a:cubicBezTo>
                    <a:pt x="3831540" y="0"/>
                    <a:pt x="3844940" y="5551"/>
                    <a:pt x="3854821" y="15431"/>
                  </a:cubicBezTo>
                  <a:cubicBezTo>
                    <a:pt x="3864701" y="25311"/>
                    <a:pt x="3870251" y="38712"/>
                    <a:pt x="3870251" y="52685"/>
                  </a:cubicBezTo>
                  <a:lnTo>
                    <a:pt x="3870251" y="1947836"/>
                  </a:lnTo>
                  <a:cubicBezTo>
                    <a:pt x="3870251" y="1961809"/>
                    <a:pt x="3864701" y="1975210"/>
                    <a:pt x="3854821" y="1985090"/>
                  </a:cubicBezTo>
                  <a:cubicBezTo>
                    <a:pt x="3844940" y="1994970"/>
                    <a:pt x="3831540" y="2000521"/>
                    <a:pt x="3817567" y="2000521"/>
                  </a:cubicBezTo>
                  <a:lnTo>
                    <a:pt x="52685" y="2000521"/>
                  </a:lnTo>
                  <a:cubicBezTo>
                    <a:pt x="23588" y="2000521"/>
                    <a:pt x="0" y="1976933"/>
                    <a:pt x="0" y="1947836"/>
                  </a:cubicBezTo>
                  <a:lnTo>
                    <a:pt x="0" y="52685"/>
                  </a:lnTo>
                  <a:cubicBezTo>
                    <a:pt x="0" y="38712"/>
                    <a:pt x="5551" y="25311"/>
                    <a:pt x="15431" y="15431"/>
                  </a:cubicBezTo>
                  <a:cubicBezTo>
                    <a:pt x="25311" y="5551"/>
                    <a:pt x="38712" y="0"/>
                    <a:pt x="52685" y="0"/>
                  </a:cubicBezTo>
                  <a:close/>
                </a:path>
              </a:pathLst>
            </a:custGeom>
            <a:solidFill>
              <a:srgbClr val="FFFFFF"/>
            </a:solidFill>
          </p:spPr>
        </p:sp>
        <p:sp>
          <p:nvSpPr>
            <p:cNvPr name="TextBox 4" id="4"/>
            <p:cNvSpPr txBox="true"/>
            <p:nvPr/>
          </p:nvSpPr>
          <p:spPr>
            <a:xfrm>
              <a:off x="0" y="-38100"/>
              <a:ext cx="3870251" cy="20386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695578" y="2658834"/>
            <a:ext cx="10173017" cy="6475797"/>
          </a:xfrm>
          <a:custGeom>
            <a:avLst/>
            <a:gdLst/>
            <a:ahLst/>
            <a:cxnLst/>
            <a:rect r="r" b="b" t="t" l="l"/>
            <a:pathLst>
              <a:path h="6475797" w="10173017">
                <a:moveTo>
                  <a:pt x="0" y="0"/>
                </a:moveTo>
                <a:lnTo>
                  <a:pt x="10173016" y="0"/>
                </a:lnTo>
                <a:lnTo>
                  <a:pt x="10173016" y="6475797"/>
                </a:lnTo>
                <a:lnTo>
                  <a:pt x="0" y="6475797"/>
                </a:lnTo>
                <a:lnTo>
                  <a:pt x="0" y="0"/>
                </a:lnTo>
                <a:close/>
              </a:path>
            </a:pathLst>
          </a:custGeom>
          <a:blipFill>
            <a:blip r:embed="rId2"/>
            <a:stretch>
              <a:fillRect l="-745" t="-10982" r="0" b="0"/>
            </a:stretch>
          </a:blipFill>
        </p:spPr>
      </p:sp>
      <p:sp>
        <p:nvSpPr>
          <p:cNvPr name="Freeform 12" id="12"/>
          <p:cNvSpPr/>
          <p:nvPr/>
        </p:nvSpPr>
        <p:spPr>
          <a:xfrm flipH="false" flipV="false" rot="0">
            <a:off x="13712543" y="4396122"/>
            <a:ext cx="1931691" cy="1453706"/>
          </a:xfrm>
          <a:custGeom>
            <a:avLst/>
            <a:gdLst/>
            <a:ahLst/>
            <a:cxnLst/>
            <a:rect r="r" b="b" t="t" l="l"/>
            <a:pathLst>
              <a:path h="1453706" w="1931691">
                <a:moveTo>
                  <a:pt x="0" y="0"/>
                </a:moveTo>
                <a:lnTo>
                  <a:pt x="1931690" y="0"/>
                </a:lnTo>
                <a:lnTo>
                  <a:pt x="1931690" y="1453706"/>
                </a:lnTo>
                <a:lnTo>
                  <a:pt x="0" y="1453706"/>
                </a:lnTo>
                <a:lnTo>
                  <a:pt x="0" y="0"/>
                </a:lnTo>
                <a:close/>
              </a:path>
            </a:pathLst>
          </a:custGeom>
          <a:blipFill>
            <a:blip r:embed="rId3"/>
            <a:stretch>
              <a:fillRect l="0" t="0" r="0" b="0"/>
            </a:stretch>
          </a:blipFill>
        </p:spPr>
      </p:sp>
      <p:sp>
        <p:nvSpPr>
          <p:cNvPr name="Freeform 13" id="13"/>
          <p:cNvSpPr/>
          <p:nvPr/>
        </p:nvSpPr>
        <p:spPr>
          <a:xfrm flipH="false" flipV="false" rot="1327342">
            <a:off x="6269728" y="3386533"/>
            <a:ext cx="1579911" cy="926223"/>
          </a:xfrm>
          <a:custGeom>
            <a:avLst/>
            <a:gdLst/>
            <a:ahLst/>
            <a:cxnLst/>
            <a:rect r="r" b="b" t="t" l="l"/>
            <a:pathLst>
              <a:path h="926223" w="1579911">
                <a:moveTo>
                  <a:pt x="0" y="0"/>
                </a:moveTo>
                <a:lnTo>
                  <a:pt x="1579910" y="0"/>
                </a:lnTo>
                <a:lnTo>
                  <a:pt x="1579910" y="926223"/>
                </a:lnTo>
                <a:lnTo>
                  <a:pt x="0" y="9262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2039047" y="1408115"/>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File Hex Data Analysis</a:t>
            </a:r>
          </a:p>
        </p:txBody>
      </p:sp>
      <p:sp>
        <p:nvSpPr>
          <p:cNvPr name="TextBox 15" id="15"/>
          <p:cNvSpPr txBox="true"/>
          <p:nvPr/>
        </p:nvSpPr>
        <p:spPr>
          <a:xfrm rot="0">
            <a:off x="13235020" y="2601684"/>
            <a:ext cx="2886737" cy="1473614"/>
          </a:xfrm>
          <a:prstGeom prst="rect">
            <a:avLst/>
          </a:prstGeom>
        </p:spPr>
        <p:txBody>
          <a:bodyPr anchor="t" rtlCol="false" tIns="0" lIns="0" bIns="0" rIns="0">
            <a:spAutoFit/>
          </a:bodyPr>
          <a:lstStyle/>
          <a:p>
            <a:pPr algn="ctr">
              <a:lnSpc>
                <a:spcPts val="3945"/>
              </a:lnSpc>
              <a:spcBef>
                <a:spcPct val="0"/>
              </a:spcBef>
            </a:pPr>
            <a:r>
              <a:rPr lang="en-US" sz="2818">
                <a:solidFill>
                  <a:srgbClr val="000000"/>
                </a:solidFill>
                <a:latin typeface="Varela Round"/>
                <a:ea typeface="Varela Round"/>
                <a:cs typeface="Varela Round"/>
                <a:sym typeface="Varela Round"/>
              </a:rPr>
              <a:t>Used Hexit as Hex Editor for file analysis</a:t>
            </a:r>
          </a:p>
        </p:txBody>
      </p:sp>
      <p:sp>
        <p:nvSpPr>
          <p:cNvPr name="TextBox 16" id="16"/>
          <p:cNvSpPr txBox="true"/>
          <p:nvPr/>
        </p:nvSpPr>
        <p:spPr>
          <a:xfrm rot="0">
            <a:off x="13568920" y="5792678"/>
            <a:ext cx="2218936" cy="977599"/>
          </a:xfrm>
          <a:prstGeom prst="rect">
            <a:avLst/>
          </a:prstGeom>
        </p:spPr>
        <p:txBody>
          <a:bodyPr anchor="t" rtlCol="false" tIns="0" lIns="0" bIns="0" rIns="0">
            <a:spAutoFit/>
          </a:bodyPr>
          <a:lstStyle/>
          <a:p>
            <a:pPr algn="ctr">
              <a:lnSpc>
                <a:spcPts val="3945"/>
              </a:lnSpc>
              <a:spcBef>
                <a:spcPct val="0"/>
              </a:spcBef>
            </a:pPr>
            <a:r>
              <a:rPr lang="en-US" sz="2818">
                <a:solidFill>
                  <a:srgbClr val="FF3131"/>
                </a:solidFill>
                <a:latin typeface="Varela Round"/>
                <a:ea typeface="Varela Round"/>
                <a:cs typeface="Varela Round"/>
                <a:sym typeface="Varela Round"/>
              </a:rPr>
              <a:t>MZ header (4D 5A)</a:t>
            </a:r>
          </a:p>
        </p:txBody>
      </p:sp>
      <p:sp>
        <p:nvSpPr>
          <p:cNvPr name="TextBox 17" id="17"/>
          <p:cNvSpPr txBox="true"/>
          <p:nvPr/>
        </p:nvSpPr>
        <p:spPr>
          <a:xfrm rot="0">
            <a:off x="13568920" y="7551983"/>
            <a:ext cx="2218936" cy="1966769"/>
          </a:xfrm>
          <a:prstGeom prst="rect">
            <a:avLst/>
          </a:prstGeom>
        </p:spPr>
        <p:txBody>
          <a:bodyPr anchor="t" rtlCol="false" tIns="0" lIns="0" bIns="0" rIns="0">
            <a:spAutoFit/>
          </a:bodyPr>
          <a:lstStyle/>
          <a:p>
            <a:pPr algn="ctr">
              <a:lnSpc>
                <a:spcPts val="3945"/>
              </a:lnSpc>
            </a:pPr>
            <a:r>
              <a:rPr lang="en-US" sz="2818">
                <a:solidFill>
                  <a:srgbClr val="FF3131"/>
                </a:solidFill>
                <a:latin typeface="Varela Round"/>
                <a:ea typeface="Varela Round"/>
                <a:cs typeface="Varela Round"/>
                <a:sym typeface="Varela Round"/>
              </a:rPr>
              <a:t>PE Header</a:t>
            </a:r>
          </a:p>
          <a:p>
            <a:pPr algn="ctr">
              <a:lnSpc>
                <a:spcPts val="3945"/>
              </a:lnSpc>
            </a:pPr>
            <a:r>
              <a:rPr lang="en-US" sz="2818">
                <a:solidFill>
                  <a:srgbClr val="000000"/>
                </a:solidFill>
                <a:latin typeface="Varela Round"/>
                <a:ea typeface="Varela Round"/>
                <a:cs typeface="Varela Round"/>
                <a:sym typeface="Varela Round"/>
              </a:rPr>
              <a:t>"Portable Executable"</a:t>
            </a:r>
          </a:p>
          <a:p>
            <a:pPr algn="ctr">
              <a:lnSpc>
                <a:spcPts val="3945"/>
              </a:lnSpc>
              <a:spcBef>
                <a:spcPct val="0"/>
              </a:spcBef>
            </a:pPr>
            <a:r>
              <a:rPr lang="en-US" sz="2818">
                <a:solidFill>
                  <a:srgbClr val="FF3131"/>
                </a:solidFill>
                <a:latin typeface="Varela Round"/>
                <a:ea typeface="Varela Round"/>
                <a:cs typeface="Varela Round"/>
                <a:sym typeface="Varela Round"/>
              </a:rPr>
              <a:t>(50 45)</a:t>
            </a:r>
          </a:p>
        </p:txBody>
      </p:sp>
      <p:sp>
        <p:nvSpPr>
          <p:cNvPr name="TextBox 18" id="18"/>
          <p:cNvSpPr txBox="true"/>
          <p:nvPr/>
        </p:nvSpPr>
        <p:spPr>
          <a:xfrm rot="0">
            <a:off x="13568920" y="6922677"/>
            <a:ext cx="2218936" cy="481584"/>
          </a:xfrm>
          <a:prstGeom prst="rect">
            <a:avLst/>
          </a:prstGeom>
        </p:spPr>
        <p:txBody>
          <a:bodyPr anchor="t" rtlCol="false" tIns="0" lIns="0" bIns="0" rIns="0">
            <a:spAutoFit/>
          </a:bodyPr>
          <a:lstStyle/>
          <a:p>
            <a:pPr algn="ctr">
              <a:lnSpc>
                <a:spcPts val="3945"/>
              </a:lnSpc>
              <a:spcBef>
                <a:spcPct val="0"/>
              </a:spcBef>
            </a:pPr>
            <a:r>
              <a:rPr lang="en-US" sz="2818">
                <a:solidFill>
                  <a:srgbClr val="000000"/>
                </a:solidFill>
                <a:latin typeface="Varela Round"/>
                <a:ea typeface="Varela Round"/>
                <a:cs typeface="Varela Round"/>
                <a:sym typeface="Varela Round"/>
              </a:rPr>
              <a:t>OR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6621583"/>
            <a:chOff x="0" y="0"/>
            <a:chExt cx="4274726" cy="1743956"/>
          </a:xfrm>
        </p:grpSpPr>
        <p:sp>
          <p:nvSpPr>
            <p:cNvPr name="Freeform 3" id="3"/>
            <p:cNvSpPr/>
            <p:nvPr/>
          </p:nvSpPr>
          <p:spPr>
            <a:xfrm flipH="false" flipV="false" rot="0">
              <a:off x="0" y="0"/>
              <a:ext cx="4274726" cy="1743956"/>
            </a:xfrm>
            <a:custGeom>
              <a:avLst/>
              <a:gdLst/>
              <a:ahLst/>
              <a:cxnLst/>
              <a:rect r="r" b="b" t="t" l="l"/>
              <a:pathLst>
                <a:path h="1743956" w="4274726">
                  <a:moveTo>
                    <a:pt x="47700" y="0"/>
                  </a:moveTo>
                  <a:lnTo>
                    <a:pt x="4227026" y="0"/>
                  </a:lnTo>
                  <a:cubicBezTo>
                    <a:pt x="4239677" y="0"/>
                    <a:pt x="4251809" y="5025"/>
                    <a:pt x="4260755" y="13971"/>
                  </a:cubicBezTo>
                  <a:cubicBezTo>
                    <a:pt x="4269700" y="22916"/>
                    <a:pt x="4274726" y="35049"/>
                    <a:pt x="4274726" y="47700"/>
                  </a:cubicBezTo>
                  <a:lnTo>
                    <a:pt x="4274726" y="1696257"/>
                  </a:lnTo>
                  <a:cubicBezTo>
                    <a:pt x="4274726" y="1708907"/>
                    <a:pt x="4269700" y="1721040"/>
                    <a:pt x="4260755" y="1729985"/>
                  </a:cubicBezTo>
                  <a:cubicBezTo>
                    <a:pt x="4251809" y="1738931"/>
                    <a:pt x="4239677" y="1743956"/>
                    <a:pt x="4227026" y="1743956"/>
                  </a:cubicBezTo>
                  <a:lnTo>
                    <a:pt x="47700" y="1743956"/>
                  </a:lnTo>
                  <a:cubicBezTo>
                    <a:pt x="35049" y="1743956"/>
                    <a:pt x="22916" y="1738931"/>
                    <a:pt x="13971" y="1729985"/>
                  </a:cubicBezTo>
                  <a:cubicBezTo>
                    <a:pt x="5025" y="1721040"/>
                    <a:pt x="0" y="1708907"/>
                    <a:pt x="0" y="1696257"/>
                  </a:cubicBezTo>
                  <a:lnTo>
                    <a:pt x="0" y="47700"/>
                  </a:lnTo>
                  <a:cubicBezTo>
                    <a:pt x="0" y="35049"/>
                    <a:pt x="5025" y="22916"/>
                    <a:pt x="13971" y="13971"/>
                  </a:cubicBezTo>
                  <a:cubicBezTo>
                    <a:pt x="22916" y="5025"/>
                    <a:pt x="35049" y="0"/>
                    <a:pt x="47700" y="0"/>
                  </a:cubicBezTo>
                  <a:close/>
                </a:path>
              </a:pathLst>
            </a:custGeom>
            <a:gradFill rotWithShape="true">
              <a:gsLst>
                <a:gs pos="0">
                  <a:srgbClr val="8C52FF">
                    <a:alpha val="100000"/>
                  </a:srgbClr>
                </a:gs>
                <a:gs pos="100000">
                  <a:srgbClr val="5CE1E6">
                    <a:alpha val="100000"/>
                  </a:srgbClr>
                </a:gs>
              </a:gsLst>
              <a:lin ang="0"/>
            </a:gradFill>
          </p:spPr>
        </p:sp>
        <p:sp>
          <p:nvSpPr>
            <p:cNvPr name="TextBox 4" id="4"/>
            <p:cNvSpPr txBox="true"/>
            <p:nvPr/>
          </p:nvSpPr>
          <p:spPr>
            <a:xfrm>
              <a:off x="0" y="-38100"/>
              <a:ext cx="4274726" cy="17820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160658" y="3527329"/>
            <a:ext cx="10363939" cy="2405375"/>
          </a:xfrm>
          <a:prstGeom prst="rect">
            <a:avLst/>
          </a:prstGeom>
        </p:spPr>
        <p:txBody>
          <a:bodyPr anchor="t" rtlCol="false" tIns="0" lIns="0" bIns="0" rIns="0">
            <a:spAutoFit/>
          </a:bodyPr>
          <a:lstStyle/>
          <a:p>
            <a:pPr algn="l">
              <a:lnSpc>
                <a:spcPts val="16729"/>
              </a:lnSpc>
            </a:pPr>
            <a:r>
              <a:rPr lang="en-US" sz="20912">
                <a:solidFill>
                  <a:srgbClr val="FFFFFF"/>
                </a:solidFill>
                <a:latin typeface="Squada One"/>
                <a:ea typeface="Squada One"/>
                <a:cs typeface="Squada One"/>
                <a:sym typeface="Squada One"/>
              </a:rPr>
              <a:t>MALWARE</a:t>
            </a:r>
          </a:p>
        </p:txBody>
      </p:sp>
      <p:grpSp>
        <p:nvGrpSpPr>
          <p:cNvPr name="Group 6" id="6"/>
          <p:cNvGrpSpPr/>
          <p:nvPr/>
        </p:nvGrpSpPr>
        <p:grpSpPr>
          <a:xfrm rot="0">
            <a:off x="2064219" y="8267441"/>
            <a:ext cx="5817295" cy="990859"/>
            <a:chOff x="0" y="0"/>
            <a:chExt cx="1532127" cy="260967"/>
          </a:xfrm>
        </p:grpSpPr>
        <p:sp>
          <p:nvSpPr>
            <p:cNvPr name="Freeform 7" id="7"/>
            <p:cNvSpPr/>
            <p:nvPr/>
          </p:nvSpPr>
          <p:spPr>
            <a:xfrm flipH="false" flipV="false" rot="0">
              <a:off x="0" y="0"/>
              <a:ext cx="1532127" cy="260967"/>
            </a:xfrm>
            <a:custGeom>
              <a:avLst/>
              <a:gdLst/>
              <a:ahLst/>
              <a:cxnLst/>
              <a:rect r="r" b="b" t="t" l="l"/>
              <a:pathLst>
                <a:path h="260967" w="1532127">
                  <a:moveTo>
                    <a:pt x="130484" y="0"/>
                  </a:moveTo>
                  <a:lnTo>
                    <a:pt x="1401643" y="0"/>
                  </a:lnTo>
                  <a:cubicBezTo>
                    <a:pt x="1473707" y="0"/>
                    <a:pt x="1532127" y="58419"/>
                    <a:pt x="1532127" y="130484"/>
                  </a:cubicBezTo>
                  <a:lnTo>
                    <a:pt x="1532127" y="130484"/>
                  </a:lnTo>
                  <a:cubicBezTo>
                    <a:pt x="1532127" y="202548"/>
                    <a:pt x="1473707" y="260967"/>
                    <a:pt x="1401643" y="260967"/>
                  </a:cubicBezTo>
                  <a:lnTo>
                    <a:pt x="130484" y="260967"/>
                  </a:lnTo>
                  <a:cubicBezTo>
                    <a:pt x="58419" y="260967"/>
                    <a:pt x="0" y="202548"/>
                    <a:pt x="0" y="130484"/>
                  </a:cubicBezTo>
                  <a:lnTo>
                    <a:pt x="0" y="130484"/>
                  </a:lnTo>
                  <a:cubicBezTo>
                    <a:pt x="0" y="58419"/>
                    <a:pt x="58419" y="0"/>
                    <a:pt x="130484" y="0"/>
                  </a:cubicBezTo>
                  <a:close/>
                </a:path>
              </a:pathLst>
            </a:custGeom>
            <a:solidFill>
              <a:srgbClr val="FFFFFF"/>
            </a:solidFill>
          </p:spPr>
        </p:sp>
        <p:sp>
          <p:nvSpPr>
            <p:cNvPr name="TextBox 8" id="8"/>
            <p:cNvSpPr txBox="true"/>
            <p:nvPr/>
          </p:nvSpPr>
          <p:spPr>
            <a:xfrm>
              <a:off x="0" y="-38100"/>
              <a:ext cx="1532127" cy="29906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770598" y="5324475"/>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351768" y="8267441"/>
            <a:ext cx="990859" cy="99085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5120986" y="5674096"/>
            <a:ext cx="842274" cy="843808"/>
          </a:xfrm>
          <a:custGeom>
            <a:avLst/>
            <a:gdLst/>
            <a:ahLst/>
            <a:cxnLst/>
            <a:rect r="r" b="b" t="t" l="l"/>
            <a:pathLst>
              <a:path h="843808" w="842274">
                <a:moveTo>
                  <a:pt x="0" y="0"/>
                </a:moveTo>
                <a:lnTo>
                  <a:pt x="842274" y="0"/>
                </a:lnTo>
                <a:lnTo>
                  <a:pt x="842274" y="843808"/>
                </a:lnTo>
                <a:lnTo>
                  <a:pt x="0" y="843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11856597" y="1988501"/>
            <a:ext cx="4701981" cy="470198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sp>
        <p:nvSpPr>
          <p:cNvPr name="TextBox 18" id="18"/>
          <p:cNvSpPr txBox="true"/>
          <p:nvPr/>
        </p:nvSpPr>
        <p:spPr>
          <a:xfrm rot="0">
            <a:off x="8542669" y="8339960"/>
            <a:ext cx="7770979" cy="896621"/>
          </a:xfrm>
          <a:prstGeom prst="rect">
            <a:avLst/>
          </a:prstGeom>
        </p:spPr>
        <p:txBody>
          <a:bodyPr anchor="t" rtlCol="false" tIns="0" lIns="0" bIns="0" rIns="0">
            <a:spAutoFit/>
          </a:bodyPr>
          <a:lstStyle/>
          <a:p>
            <a:pPr algn="ctr">
              <a:lnSpc>
                <a:spcPts val="7279"/>
              </a:lnSpc>
            </a:pPr>
            <a:r>
              <a:rPr lang="en-US" sz="5199">
                <a:solidFill>
                  <a:srgbClr val="FFFFFF"/>
                </a:solidFill>
                <a:latin typeface="Varela Round"/>
                <a:ea typeface="Varela Round"/>
                <a:cs typeface="Varela Round"/>
                <a:sym typeface="Varela Round"/>
              </a:rPr>
              <a:t>Protect Yourself</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9047" y="2216465"/>
            <a:ext cx="14694860" cy="7595728"/>
            <a:chOff x="0" y="0"/>
            <a:chExt cx="3870251" cy="2000521"/>
          </a:xfrm>
        </p:grpSpPr>
        <p:sp>
          <p:nvSpPr>
            <p:cNvPr name="Freeform 3" id="3"/>
            <p:cNvSpPr/>
            <p:nvPr/>
          </p:nvSpPr>
          <p:spPr>
            <a:xfrm flipH="false" flipV="false" rot="0">
              <a:off x="0" y="0"/>
              <a:ext cx="3870251" cy="2000521"/>
            </a:xfrm>
            <a:custGeom>
              <a:avLst/>
              <a:gdLst/>
              <a:ahLst/>
              <a:cxnLst/>
              <a:rect r="r" b="b" t="t" l="l"/>
              <a:pathLst>
                <a:path h="2000521" w="3870251">
                  <a:moveTo>
                    <a:pt x="52685" y="0"/>
                  </a:moveTo>
                  <a:lnTo>
                    <a:pt x="3817567" y="0"/>
                  </a:lnTo>
                  <a:cubicBezTo>
                    <a:pt x="3831540" y="0"/>
                    <a:pt x="3844940" y="5551"/>
                    <a:pt x="3854821" y="15431"/>
                  </a:cubicBezTo>
                  <a:cubicBezTo>
                    <a:pt x="3864701" y="25311"/>
                    <a:pt x="3870251" y="38712"/>
                    <a:pt x="3870251" y="52685"/>
                  </a:cubicBezTo>
                  <a:lnTo>
                    <a:pt x="3870251" y="1947836"/>
                  </a:lnTo>
                  <a:cubicBezTo>
                    <a:pt x="3870251" y="1961809"/>
                    <a:pt x="3864701" y="1975210"/>
                    <a:pt x="3854821" y="1985090"/>
                  </a:cubicBezTo>
                  <a:cubicBezTo>
                    <a:pt x="3844940" y="1994970"/>
                    <a:pt x="3831540" y="2000521"/>
                    <a:pt x="3817567" y="2000521"/>
                  </a:cubicBezTo>
                  <a:lnTo>
                    <a:pt x="52685" y="2000521"/>
                  </a:lnTo>
                  <a:cubicBezTo>
                    <a:pt x="23588" y="2000521"/>
                    <a:pt x="0" y="1976933"/>
                    <a:pt x="0" y="1947836"/>
                  </a:cubicBezTo>
                  <a:lnTo>
                    <a:pt x="0" y="52685"/>
                  </a:lnTo>
                  <a:cubicBezTo>
                    <a:pt x="0" y="38712"/>
                    <a:pt x="5551" y="25311"/>
                    <a:pt x="15431" y="15431"/>
                  </a:cubicBezTo>
                  <a:cubicBezTo>
                    <a:pt x="25311" y="5551"/>
                    <a:pt x="38712" y="0"/>
                    <a:pt x="52685" y="0"/>
                  </a:cubicBezTo>
                  <a:close/>
                </a:path>
              </a:pathLst>
            </a:custGeom>
            <a:solidFill>
              <a:srgbClr val="FFFFFF"/>
            </a:solidFill>
          </p:spPr>
        </p:sp>
        <p:sp>
          <p:nvSpPr>
            <p:cNvPr name="TextBox 4" id="4"/>
            <p:cNvSpPr txBox="true"/>
            <p:nvPr/>
          </p:nvSpPr>
          <p:spPr>
            <a:xfrm>
              <a:off x="0" y="-38100"/>
              <a:ext cx="3870251" cy="20386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720378" y="2658834"/>
            <a:ext cx="9743796" cy="6832837"/>
          </a:xfrm>
          <a:custGeom>
            <a:avLst/>
            <a:gdLst/>
            <a:ahLst/>
            <a:cxnLst/>
            <a:rect r="r" b="b" t="t" l="l"/>
            <a:pathLst>
              <a:path h="6832837" w="9743796">
                <a:moveTo>
                  <a:pt x="0" y="0"/>
                </a:moveTo>
                <a:lnTo>
                  <a:pt x="9743796" y="0"/>
                </a:lnTo>
                <a:lnTo>
                  <a:pt x="9743796" y="6832837"/>
                </a:lnTo>
                <a:lnTo>
                  <a:pt x="0" y="6832837"/>
                </a:lnTo>
                <a:lnTo>
                  <a:pt x="0" y="0"/>
                </a:lnTo>
                <a:close/>
              </a:path>
            </a:pathLst>
          </a:custGeom>
          <a:blipFill>
            <a:blip r:embed="rId2"/>
            <a:stretch>
              <a:fillRect l="0" t="0" r="0" b="0"/>
            </a:stretch>
          </a:blipFill>
        </p:spPr>
      </p:sp>
      <p:sp>
        <p:nvSpPr>
          <p:cNvPr name="TextBox 12" id="12"/>
          <p:cNvSpPr txBox="true"/>
          <p:nvPr/>
        </p:nvSpPr>
        <p:spPr>
          <a:xfrm rot="0">
            <a:off x="2039047" y="1408115"/>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File Hex Data Analysis</a:t>
            </a:r>
          </a:p>
        </p:txBody>
      </p:sp>
      <p:sp>
        <p:nvSpPr>
          <p:cNvPr name="TextBox 13" id="13"/>
          <p:cNvSpPr txBox="true"/>
          <p:nvPr/>
        </p:nvSpPr>
        <p:spPr>
          <a:xfrm rot="0">
            <a:off x="12464174" y="6647896"/>
            <a:ext cx="4269733" cy="2287783"/>
          </a:xfrm>
          <a:prstGeom prst="rect">
            <a:avLst/>
          </a:prstGeom>
        </p:spPr>
        <p:txBody>
          <a:bodyPr anchor="t" rtlCol="false" tIns="0" lIns="0" bIns="0" rIns="0">
            <a:spAutoFit/>
          </a:bodyPr>
          <a:lstStyle/>
          <a:p>
            <a:pPr algn="l" marL="469961" indent="-234981" lvl="1">
              <a:lnSpc>
                <a:spcPts val="3047"/>
              </a:lnSpc>
              <a:buFont typeface="Arial"/>
              <a:buChar char="•"/>
            </a:pPr>
            <a:r>
              <a:rPr lang="en-US" sz="2176">
                <a:solidFill>
                  <a:srgbClr val="FF2929"/>
                </a:solidFill>
                <a:latin typeface="Varela Round"/>
                <a:ea typeface="Varela Round"/>
                <a:cs typeface="Varela Round"/>
                <a:sym typeface="Varela Round"/>
              </a:rPr>
              <a:t>Obfuscation and Evasion</a:t>
            </a:r>
          </a:p>
          <a:p>
            <a:pPr algn="l" marL="469961" indent="-234981" lvl="1">
              <a:lnSpc>
                <a:spcPts val="3047"/>
              </a:lnSpc>
              <a:buFont typeface="Arial"/>
              <a:buChar char="•"/>
            </a:pPr>
            <a:r>
              <a:rPr lang="en-US" sz="2176">
                <a:solidFill>
                  <a:srgbClr val="FF2929"/>
                </a:solidFill>
                <a:latin typeface="Varela Round"/>
                <a:ea typeface="Varela Round"/>
                <a:cs typeface="Varela Round"/>
                <a:sym typeface="Varela Round"/>
              </a:rPr>
              <a:t>Defeating Signature-Based Detection</a:t>
            </a:r>
          </a:p>
          <a:p>
            <a:pPr algn="l" marL="469961" indent="-234981" lvl="1">
              <a:lnSpc>
                <a:spcPts val="3047"/>
              </a:lnSpc>
              <a:buFont typeface="Arial"/>
              <a:buChar char="•"/>
            </a:pPr>
            <a:r>
              <a:rPr lang="en-US" sz="2176">
                <a:solidFill>
                  <a:srgbClr val="FF2929"/>
                </a:solidFill>
                <a:latin typeface="Varela Round"/>
                <a:ea typeface="Varela Round"/>
                <a:cs typeface="Varela Round"/>
                <a:sym typeface="Varela Round"/>
              </a:rPr>
              <a:t>Anti-Reverse Engineering</a:t>
            </a:r>
          </a:p>
          <a:p>
            <a:pPr algn="l" marL="469961" indent="-234981" lvl="1">
              <a:lnSpc>
                <a:spcPts val="3047"/>
              </a:lnSpc>
              <a:buFont typeface="Arial"/>
              <a:buChar char="•"/>
            </a:pPr>
            <a:r>
              <a:rPr lang="en-US" sz="2176">
                <a:solidFill>
                  <a:srgbClr val="FF2929"/>
                </a:solidFill>
                <a:latin typeface="Varela Round"/>
                <a:ea typeface="Varela Round"/>
                <a:cs typeface="Varela Round"/>
                <a:sym typeface="Varela Round"/>
              </a:rPr>
              <a:t>File Alignment</a:t>
            </a:r>
          </a:p>
          <a:p>
            <a:pPr algn="ctr">
              <a:lnSpc>
                <a:spcPts val="3047"/>
              </a:lnSpc>
              <a:spcBef>
                <a:spcPct val="0"/>
              </a:spcBef>
            </a:pPr>
          </a:p>
        </p:txBody>
      </p:sp>
      <p:sp>
        <p:nvSpPr>
          <p:cNvPr name="TextBox 14" id="14"/>
          <p:cNvSpPr txBox="true"/>
          <p:nvPr/>
        </p:nvSpPr>
        <p:spPr>
          <a:xfrm rot="0">
            <a:off x="12976103" y="2960411"/>
            <a:ext cx="3245875" cy="485302"/>
          </a:xfrm>
          <a:prstGeom prst="rect">
            <a:avLst/>
          </a:prstGeom>
        </p:spPr>
        <p:txBody>
          <a:bodyPr anchor="t" rtlCol="false" tIns="0" lIns="0" bIns="0" rIns="0">
            <a:spAutoFit/>
          </a:bodyPr>
          <a:lstStyle/>
          <a:p>
            <a:pPr algn="ctr">
              <a:lnSpc>
                <a:spcPts val="3318"/>
              </a:lnSpc>
            </a:pPr>
            <a:r>
              <a:rPr lang="en-US" sz="4148">
                <a:solidFill>
                  <a:srgbClr val="00BF63"/>
                </a:solidFill>
                <a:latin typeface="Squada One"/>
                <a:ea typeface="Squada One"/>
                <a:cs typeface="Squada One"/>
                <a:sym typeface="Squada One"/>
              </a:rPr>
              <a:t>Padding </a:t>
            </a:r>
          </a:p>
        </p:txBody>
      </p:sp>
      <p:sp>
        <p:nvSpPr>
          <p:cNvPr name="TextBox 15" id="15"/>
          <p:cNvSpPr txBox="true"/>
          <p:nvPr/>
        </p:nvSpPr>
        <p:spPr>
          <a:xfrm rot="0">
            <a:off x="12686774" y="3721938"/>
            <a:ext cx="3824533" cy="2287783"/>
          </a:xfrm>
          <a:prstGeom prst="rect">
            <a:avLst/>
          </a:prstGeom>
        </p:spPr>
        <p:txBody>
          <a:bodyPr anchor="t" rtlCol="false" tIns="0" lIns="0" bIns="0" rIns="0">
            <a:spAutoFit/>
          </a:bodyPr>
          <a:lstStyle/>
          <a:p>
            <a:pPr algn="ctr">
              <a:lnSpc>
                <a:spcPts val="3047"/>
              </a:lnSpc>
              <a:spcBef>
                <a:spcPct val="0"/>
              </a:spcBef>
            </a:pPr>
            <a:r>
              <a:rPr lang="en-US" sz="2176">
                <a:solidFill>
                  <a:srgbClr val="000000"/>
                </a:solidFill>
                <a:latin typeface="Varela Round"/>
                <a:ea typeface="Varela Round"/>
                <a:cs typeface="Varela Round"/>
                <a:sym typeface="Varela Round"/>
              </a:rPr>
              <a:t>padding refers to the practice of adding extra, non-functional data to a file or code to alter its size or structure without affecting its functionality. </a:t>
            </a:r>
          </a:p>
        </p:txBody>
      </p:sp>
      <p:sp>
        <p:nvSpPr>
          <p:cNvPr name="AutoShape 16" id="16"/>
          <p:cNvSpPr/>
          <p:nvPr/>
        </p:nvSpPr>
        <p:spPr>
          <a:xfrm>
            <a:off x="13300598" y="6352621"/>
            <a:ext cx="2596885"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595547" y="2216465"/>
            <a:ext cx="14138360" cy="7595728"/>
            <a:chOff x="0" y="0"/>
            <a:chExt cx="3723683" cy="2000521"/>
          </a:xfrm>
        </p:grpSpPr>
        <p:sp>
          <p:nvSpPr>
            <p:cNvPr name="Freeform 3" id="3"/>
            <p:cNvSpPr/>
            <p:nvPr/>
          </p:nvSpPr>
          <p:spPr>
            <a:xfrm flipH="false" flipV="false" rot="0">
              <a:off x="0" y="0"/>
              <a:ext cx="3723683" cy="2000521"/>
            </a:xfrm>
            <a:custGeom>
              <a:avLst/>
              <a:gdLst/>
              <a:ahLst/>
              <a:cxnLst/>
              <a:rect r="r" b="b" t="t" l="l"/>
              <a:pathLst>
                <a:path h="2000521" w="3723683">
                  <a:moveTo>
                    <a:pt x="54758" y="0"/>
                  </a:moveTo>
                  <a:lnTo>
                    <a:pt x="3668925" y="0"/>
                  </a:lnTo>
                  <a:cubicBezTo>
                    <a:pt x="3683448" y="0"/>
                    <a:pt x="3697376" y="5769"/>
                    <a:pt x="3707645" y="16038"/>
                  </a:cubicBezTo>
                  <a:cubicBezTo>
                    <a:pt x="3717914" y="26307"/>
                    <a:pt x="3723683" y="40235"/>
                    <a:pt x="3723683" y="54758"/>
                  </a:cubicBezTo>
                  <a:lnTo>
                    <a:pt x="3723683" y="1945763"/>
                  </a:lnTo>
                  <a:cubicBezTo>
                    <a:pt x="3723683" y="1960285"/>
                    <a:pt x="3717914" y="1974213"/>
                    <a:pt x="3707645" y="1984483"/>
                  </a:cubicBezTo>
                  <a:cubicBezTo>
                    <a:pt x="3697376" y="1994752"/>
                    <a:pt x="3683448" y="2000521"/>
                    <a:pt x="3668925" y="2000521"/>
                  </a:cubicBezTo>
                  <a:lnTo>
                    <a:pt x="54758" y="2000521"/>
                  </a:lnTo>
                  <a:cubicBezTo>
                    <a:pt x="24516" y="2000521"/>
                    <a:pt x="0" y="1976005"/>
                    <a:pt x="0" y="1945763"/>
                  </a:cubicBezTo>
                  <a:lnTo>
                    <a:pt x="0" y="54758"/>
                  </a:lnTo>
                  <a:cubicBezTo>
                    <a:pt x="0" y="40235"/>
                    <a:pt x="5769" y="26307"/>
                    <a:pt x="16038" y="16038"/>
                  </a:cubicBezTo>
                  <a:cubicBezTo>
                    <a:pt x="26307" y="5769"/>
                    <a:pt x="40235" y="0"/>
                    <a:pt x="54758" y="0"/>
                  </a:cubicBezTo>
                  <a:close/>
                </a:path>
              </a:pathLst>
            </a:custGeom>
            <a:solidFill>
              <a:srgbClr val="FFFFFF"/>
            </a:solidFill>
          </p:spPr>
        </p:sp>
        <p:sp>
          <p:nvSpPr>
            <p:cNvPr name="TextBox 4" id="4"/>
            <p:cNvSpPr txBox="true"/>
            <p:nvPr/>
          </p:nvSpPr>
          <p:spPr>
            <a:xfrm>
              <a:off x="0" y="-38100"/>
              <a:ext cx="3723683" cy="20386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6287355" y="4121864"/>
            <a:ext cx="6122608" cy="5116045"/>
          </a:xfrm>
          <a:custGeom>
            <a:avLst/>
            <a:gdLst/>
            <a:ahLst/>
            <a:cxnLst/>
            <a:rect r="r" b="b" t="t" l="l"/>
            <a:pathLst>
              <a:path h="5116045" w="6122608">
                <a:moveTo>
                  <a:pt x="0" y="0"/>
                </a:moveTo>
                <a:lnTo>
                  <a:pt x="6122608" y="0"/>
                </a:lnTo>
                <a:lnTo>
                  <a:pt x="6122608" y="5116045"/>
                </a:lnTo>
                <a:lnTo>
                  <a:pt x="0" y="5116045"/>
                </a:lnTo>
                <a:lnTo>
                  <a:pt x="0" y="0"/>
                </a:lnTo>
                <a:close/>
              </a:path>
            </a:pathLst>
          </a:custGeom>
          <a:blipFill>
            <a:blip r:embed="rId2"/>
            <a:stretch>
              <a:fillRect l="-54615" t="-32935" r="-56035" b="-55405"/>
            </a:stretch>
          </a:blipFill>
          <a:ln w="38100" cap="sq">
            <a:solidFill>
              <a:srgbClr val="000000"/>
            </a:solidFill>
            <a:prstDash val="solid"/>
            <a:miter/>
          </a:ln>
        </p:spPr>
      </p:sp>
      <p:sp>
        <p:nvSpPr>
          <p:cNvPr name="TextBox 12" id="12"/>
          <p:cNvSpPr txBox="true"/>
          <p:nvPr/>
        </p:nvSpPr>
        <p:spPr>
          <a:xfrm rot="0">
            <a:off x="2039047" y="1408115"/>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File Hex Data Analysis</a:t>
            </a:r>
          </a:p>
        </p:txBody>
      </p:sp>
      <p:sp>
        <p:nvSpPr>
          <p:cNvPr name="TextBox 13" id="13"/>
          <p:cNvSpPr txBox="true"/>
          <p:nvPr/>
        </p:nvSpPr>
        <p:spPr>
          <a:xfrm rot="0">
            <a:off x="3348643" y="2801709"/>
            <a:ext cx="12511609" cy="1320155"/>
          </a:xfrm>
          <a:prstGeom prst="rect">
            <a:avLst/>
          </a:prstGeom>
        </p:spPr>
        <p:txBody>
          <a:bodyPr anchor="t" rtlCol="false" tIns="0" lIns="0" bIns="0" rIns="0">
            <a:spAutoFit/>
          </a:bodyPr>
          <a:lstStyle/>
          <a:p>
            <a:pPr algn="ctr">
              <a:lnSpc>
                <a:spcPts val="3318"/>
              </a:lnSpc>
            </a:pPr>
            <a:r>
              <a:rPr lang="en-US" sz="4148">
                <a:solidFill>
                  <a:srgbClr val="000000"/>
                </a:solidFill>
                <a:latin typeface="Squada One"/>
                <a:ea typeface="Squada One"/>
                <a:cs typeface="Squada One"/>
                <a:sym typeface="Squada One"/>
              </a:rPr>
              <a:t>After removing all the garbage strings the file size been reduced from 802 mb to 333 kb </a:t>
            </a:r>
          </a:p>
          <a:p>
            <a:pPr algn="ctr">
              <a:lnSpc>
                <a:spcPts val="3318"/>
              </a:lnSpc>
            </a:pP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702519" y="552450"/>
            <a:ext cx="9631337" cy="1694631"/>
          </a:xfrm>
          <a:prstGeom prst="rect">
            <a:avLst/>
          </a:prstGeom>
        </p:spPr>
        <p:txBody>
          <a:bodyPr anchor="t" rtlCol="false" tIns="0" lIns="0" bIns="0" rIns="0">
            <a:spAutoFit/>
          </a:bodyPr>
          <a:lstStyle/>
          <a:p>
            <a:pPr algn="ctr">
              <a:lnSpc>
                <a:spcPts val="11837"/>
              </a:lnSpc>
            </a:pPr>
            <a:r>
              <a:rPr lang="en-US" sz="14796">
                <a:solidFill>
                  <a:srgbClr val="00BF63"/>
                </a:solidFill>
                <a:latin typeface="Squada One"/>
                <a:ea typeface="Squada One"/>
                <a:cs typeface="Squada One"/>
                <a:sym typeface="Squada One"/>
              </a:rPr>
              <a:t>Adware</a:t>
            </a:r>
            <a:r>
              <a:rPr lang="en-US" sz="14796">
                <a:solidFill>
                  <a:srgbClr val="00BF63"/>
                </a:solidFill>
                <a:latin typeface="Squada One"/>
                <a:ea typeface="Squada One"/>
                <a:cs typeface="Squada One"/>
                <a:sym typeface="Squada One"/>
              </a:rPr>
              <a:t> </a:t>
            </a:r>
          </a:p>
        </p:txBody>
      </p:sp>
      <p:grpSp>
        <p:nvGrpSpPr>
          <p:cNvPr name="Group 12" id="12"/>
          <p:cNvGrpSpPr/>
          <p:nvPr/>
        </p:nvGrpSpPr>
        <p:grpSpPr>
          <a:xfrm rot="0">
            <a:off x="2488609" y="3692814"/>
            <a:ext cx="13310782" cy="4673646"/>
            <a:chOff x="0" y="0"/>
            <a:chExt cx="3505720" cy="1230919"/>
          </a:xfrm>
        </p:grpSpPr>
        <p:sp>
          <p:nvSpPr>
            <p:cNvPr name="Freeform 13" id="13"/>
            <p:cNvSpPr/>
            <p:nvPr/>
          </p:nvSpPr>
          <p:spPr>
            <a:xfrm flipH="false" flipV="false" rot="0">
              <a:off x="0" y="0"/>
              <a:ext cx="3505721" cy="1230919"/>
            </a:xfrm>
            <a:custGeom>
              <a:avLst/>
              <a:gdLst/>
              <a:ahLst/>
              <a:cxnLst/>
              <a:rect r="r" b="b" t="t" l="l"/>
              <a:pathLst>
                <a:path h="1230919" w="3505721">
                  <a:moveTo>
                    <a:pt x="58163" y="0"/>
                  </a:moveTo>
                  <a:lnTo>
                    <a:pt x="3447558" y="0"/>
                  </a:lnTo>
                  <a:cubicBezTo>
                    <a:pt x="3462984" y="0"/>
                    <a:pt x="3477777" y="6128"/>
                    <a:pt x="3488685" y="17035"/>
                  </a:cubicBezTo>
                  <a:cubicBezTo>
                    <a:pt x="3499593" y="27943"/>
                    <a:pt x="3505721" y="42737"/>
                    <a:pt x="3505721" y="58163"/>
                  </a:cubicBezTo>
                  <a:lnTo>
                    <a:pt x="3505721" y="1172756"/>
                  </a:lnTo>
                  <a:cubicBezTo>
                    <a:pt x="3505721" y="1188182"/>
                    <a:pt x="3499593" y="1202976"/>
                    <a:pt x="3488685" y="1213884"/>
                  </a:cubicBezTo>
                  <a:cubicBezTo>
                    <a:pt x="3477777" y="1224791"/>
                    <a:pt x="3462984" y="1230919"/>
                    <a:pt x="3447558" y="1230919"/>
                  </a:cubicBezTo>
                  <a:lnTo>
                    <a:pt x="58163" y="1230919"/>
                  </a:lnTo>
                  <a:cubicBezTo>
                    <a:pt x="42737" y="1230919"/>
                    <a:pt x="27943" y="1224791"/>
                    <a:pt x="17035" y="1213884"/>
                  </a:cubicBezTo>
                  <a:cubicBezTo>
                    <a:pt x="6128" y="1202976"/>
                    <a:pt x="0" y="1188182"/>
                    <a:pt x="0" y="1172756"/>
                  </a:cubicBezTo>
                  <a:lnTo>
                    <a:pt x="0" y="58163"/>
                  </a:lnTo>
                  <a:cubicBezTo>
                    <a:pt x="0" y="42737"/>
                    <a:pt x="6128" y="27943"/>
                    <a:pt x="17035" y="17035"/>
                  </a:cubicBezTo>
                  <a:cubicBezTo>
                    <a:pt x="27943" y="6128"/>
                    <a:pt x="42737" y="0"/>
                    <a:pt x="58163" y="0"/>
                  </a:cubicBezTo>
                  <a:close/>
                </a:path>
              </a:pathLst>
            </a:custGeom>
            <a:solidFill>
              <a:srgbClr val="00BF63"/>
            </a:solidFill>
          </p:spPr>
        </p:sp>
        <p:sp>
          <p:nvSpPr>
            <p:cNvPr name="TextBox 14" id="14"/>
            <p:cNvSpPr txBox="true"/>
            <p:nvPr/>
          </p:nvSpPr>
          <p:spPr>
            <a:xfrm>
              <a:off x="0" y="-38100"/>
              <a:ext cx="3505720" cy="1269019"/>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3367528" y="4230522"/>
            <a:ext cx="11552944" cy="3598230"/>
            <a:chOff x="0" y="0"/>
            <a:chExt cx="3042751" cy="947682"/>
          </a:xfrm>
        </p:grpSpPr>
        <p:sp>
          <p:nvSpPr>
            <p:cNvPr name="Freeform 16" id="16"/>
            <p:cNvSpPr/>
            <p:nvPr/>
          </p:nvSpPr>
          <p:spPr>
            <a:xfrm flipH="false" flipV="false" rot="0">
              <a:off x="0" y="0"/>
              <a:ext cx="3042751" cy="947682"/>
            </a:xfrm>
            <a:custGeom>
              <a:avLst/>
              <a:gdLst/>
              <a:ahLst/>
              <a:cxnLst/>
              <a:rect r="r" b="b" t="t" l="l"/>
              <a:pathLst>
                <a:path h="947682" w="3042751">
                  <a:moveTo>
                    <a:pt x="67013" y="0"/>
                  </a:moveTo>
                  <a:lnTo>
                    <a:pt x="2975738" y="0"/>
                  </a:lnTo>
                  <a:cubicBezTo>
                    <a:pt x="3012748" y="0"/>
                    <a:pt x="3042751" y="30003"/>
                    <a:pt x="3042751" y="67013"/>
                  </a:cubicBezTo>
                  <a:lnTo>
                    <a:pt x="3042751" y="880670"/>
                  </a:lnTo>
                  <a:cubicBezTo>
                    <a:pt x="3042751" y="917679"/>
                    <a:pt x="3012748" y="947682"/>
                    <a:pt x="2975738" y="947682"/>
                  </a:cubicBezTo>
                  <a:lnTo>
                    <a:pt x="67013" y="947682"/>
                  </a:lnTo>
                  <a:cubicBezTo>
                    <a:pt x="30003" y="947682"/>
                    <a:pt x="0" y="917679"/>
                    <a:pt x="0" y="880670"/>
                  </a:cubicBezTo>
                  <a:lnTo>
                    <a:pt x="0" y="67013"/>
                  </a:lnTo>
                  <a:cubicBezTo>
                    <a:pt x="0" y="30003"/>
                    <a:pt x="30003" y="0"/>
                    <a:pt x="67013" y="0"/>
                  </a:cubicBezTo>
                  <a:close/>
                </a:path>
              </a:pathLst>
            </a:custGeom>
            <a:solidFill>
              <a:srgbClr val="FFC61A"/>
            </a:solidFill>
          </p:spPr>
        </p:sp>
        <p:sp>
          <p:nvSpPr>
            <p:cNvPr name="TextBox 17" id="17"/>
            <p:cNvSpPr txBox="true"/>
            <p:nvPr/>
          </p:nvSpPr>
          <p:spPr>
            <a:xfrm>
              <a:off x="0" y="-38100"/>
              <a:ext cx="3042751" cy="985782"/>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3791768" y="4953000"/>
            <a:ext cx="10704463" cy="1675148"/>
          </a:xfrm>
          <a:prstGeom prst="rect">
            <a:avLst/>
          </a:prstGeom>
        </p:spPr>
        <p:txBody>
          <a:bodyPr anchor="t" rtlCol="false" tIns="0" lIns="0" bIns="0" rIns="0">
            <a:spAutoFit/>
          </a:bodyPr>
          <a:lstStyle/>
          <a:p>
            <a:pPr algn="ctr">
              <a:lnSpc>
                <a:spcPts val="13718"/>
              </a:lnSpc>
              <a:spcBef>
                <a:spcPct val="0"/>
              </a:spcBef>
            </a:pPr>
            <a:r>
              <a:rPr lang="en-US" sz="9799">
                <a:solidFill>
                  <a:srgbClr val="FFFFFF"/>
                </a:solidFill>
                <a:latin typeface="Varela Round"/>
                <a:ea typeface="Varela Round"/>
                <a:cs typeface="Varela Round"/>
                <a:sym typeface="Varela Round"/>
              </a:rPr>
              <a:t>Dynamic Analysis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595547" y="2216465"/>
            <a:ext cx="14138360" cy="7595728"/>
            <a:chOff x="0" y="0"/>
            <a:chExt cx="3723683" cy="2000521"/>
          </a:xfrm>
        </p:grpSpPr>
        <p:sp>
          <p:nvSpPr>
            <p:cNvPr name="Freeform 3" id="3"/>
            <p:cNvSpPr/>
            <p:nvPr/>
          </p:nvSpPr>
          <p:spPr>
            <a:xfrm flipH="false" flipV="false" rot="0">
              <a:off x="0" y="0"/>
              <a:ext cx="3723683" cy="2000521"/>
            </a:xfrm>
            <a:custGeom>
              <a:avLst/>
              <a:gdLst/>
              <a:ahLst/>
              <a:cxnLst/>
              <a:rect r="r" b="b" t="t" l="l"/>
              <a:pathLst>
                <a:path h="2000521" w="3723683">
                  <a:moveTo>
                    <a:pt x="54758" y="0"/>
                  </a:moveTo>
                  <a:lnTo>
                    <a:pt x="3668925" y="0"/>
                  </a:lnTo>
                  <a:cubicBezTo>
                    <a:pt x="3683448" y="0"/>
                    <a:pt x="3697376" y="5769"/>
                    <a:pt x="3707645" y="16038"/>
                  </a:cubicBezTo>
                  <a:cubicBezTo>
                    <a:pt x="3717914" y="26307"/>
                    <a:pt x="3723683" y="40235"/>
                    <a:pt x="3723683" y="54758"/>
                  </a:cubicBezTo>
                  <a:lnTo>
                    <a:pt x="3723683" y="1945763"/>
                  </a:lnTo>
                  <a:cubicBezTo>
                    <a:pt x="3723683" y="1960285"/>
                    <a:pt x="3717914" y="1974213"/>
                    <a:pt x="3707645" y="1984483"/>
                  </a:cubicBezTo>
                  <a:cubicBezTo>
                    <a:pt x="3697376" y="1994752"/>
                    <a:pt x="3683448" y="2000521"/>
                    <a:pt x="3668925" y="2000521"/>
                  </a:cubicBezTo>
                  <a:lnTo>
                    <a:pt x="54758" y="2000521"/>
                  </a:lnTo>
                  <a:cubicBezTo>
                    <a:pt x="24516" y="2000521"/>
                    <a:pt x="0" y="1976005"/>
                    <a:pt x="0" y="1945763"/>
                  </a:cubicBezTo>
                  <a:lnTo>
                    <a:pt x="0" y="54758"/>
                  </a:lnTo>
                  <a:cubicBezTo>
                    <a:pt x="0" y="40235"/>
                    <a:pt x="5769" y="26307"/>
                    <a:pt x="16038" y="16038"/>
                  </a:cubicBezTo>
                  <a:cubicBezTo>
                    <a:pt x="26307" y="5769"/>
                    <a:pt x="40235" y="0"/>
                    <a:pt x="54758" y="0"/>
                  </a:cubicBezTo>
                  <a:close/>
                </a:path>
              </a:pathLst>
            </a:custGeom>
            <a:solidFill>
              <a:srgbClr val="FFFFFF"/>
            </a:solidFill>
          </p:spPr>
        </p:sp>
        <p:sp>
          <p:nvSpPr>
            <p:cNvPr name="TextBox 4" id="4"/>
            <p:cNvSpPr txBox="true"/>
            <p:nvPr/>
          </p:nvSpPr>
          <p:spPr>
            <a:xfrm>
              <a:off x="0" y="-38100"/>
              <a:ext cx="3723683" cy="203862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929094" y="2658834"/>
            <a:ext cx="8967014" cy="6501085"/>
          </a:xfrm>
          <a:custGeom>
            <a:avLst/>
            <a:gdLst/>
            <a:ahLst/>
            <a:cxnLst/>
            <a:rect r="r" b="b" t="t" l="l"/>
            <a:pathLst>
              <a:path h="6501085" w="8967014">
                <a:moveTo>
                  <a:pt x="0" y="0"/>
                </a:moveTo>
                <a:lnTo>
                  <a:pt x="8967014" y="0"/>
                </a:lnTo>
                <a:lnTo>
                  <a:pt x="8967014" y="6501086"/>
                </a:lnTo>
                <a:lnTo>
                  <a:pt x="0" y="6501086"/>
                </a:lnTo>
                <a:lnTo>
                  <a:pt x="0" y="0"/>
                </a:lnTo>
                <a:close/>
              </a:path>
            </a:pathLst>
          </a:custGeom>
          <a:blipFill>
            <a:blip r:embed="rId2"/>
            <a:stretch>
              <a:fillRect l="0" t="0" r="0" b="0"/>
            </a:stretch>
          </a:blipFill>
        </p:spPr>
      </p:sp>
      <p:sp>
        <p:nvSpPr>
          <p:cNvPr name="TextBox 12" id="12"/>
          <p:cNvSpPr txBox="true"/>
          <p:nvPr/>
        </p:nvSpPr>
        <p:spPr>
          <a:xfrm rot="0">
            <a:off x="2317297" y="1187210"/>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Traffic Analysis</a:t>
            </a:r>
          </a:p>
        </p:txBody>
      </p:sp>
      <p:sp>
        <p:nvSpPr>
          <p:cNvPr name="TextBox 13" id="13"/>
          <p:cNvSpPr txBox="true"/>
          <p:nvPr/>
        </p:nvSpPr>
        <p:spPr>
          <a:xfrm rot="0">
            <a:off x="12896108" y="4061267"/>
            <a:ext cx="3721027" cy="3962919"/>
          </a:xfrm>
          <a:prstGeom prst="rect">
            <a:avLst/>
          </a:prstGeom>
        </p:spPr>
        <p:txBody>
          <a:bodyPr anchor="t" rtlCol="false" tIns="0" lIns="0" bIns="0" rIns="0">
            <a:spAutoFit/>
          </a:bodyPr>
          <a:lstStyle/>
          <a:p>
            <a:pPr algn="ctr">
              <a:lnSpc>
                <a:spcPts val="6108"/>
              </a:lnSpc>
            </a:pPr>
            <a:r>
              <a:rPr lang="en-US" sz="7636">
                <a:solidFill>
                  <a:srgbClr val="000000"/>
                </a:solidFill>
                <a:latin typeface="Squada One"/>
                <a:ea typeface="Squada One"/>
                <a:cs typeface="Squada One"/>
                <a:sym typeface="Squada One"/>
              </a:rPr>
              <a:t>Lets capture the Malware Behavior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595547" y="1743439"/>
            <a:ext cx="14138360" cy="8068753"/>
            <a:chOff x="0" y="0"/>
            <a:chExt cx="3723683" cy="2125104"/>
          </a:xfrm>
        </p:grpSpPr>
        <p:sp>
          <p:nvSpPr>
            <p:cNvPr name="Freeform 3" id="3"/>
            <p:cNvSpPr/>
            <p:nvPr/>
          </p:nvSpPr>
          <p:spPr>
            <a:xfrm flipH="false" flipV="false" rot="0">
              <a:off x="0" y="0"/>
              <a:ext cx="3723683" cy="2125104"/>
            </a:xfrm>
            <a:custGeom>
              <a:avLst/>
              <a:gdLst/>
              <a:ahLst/>
              <a:cxnLst/>
              <a:rect r="r" b="b" t="t" l="l"/>
              <a:pathLst>
                <a:path h="2125104" w="3723683">
                  <a:moveTo>
                    <a:pt x="54758" y="0"/>
                  </a:moveTo>
                  <a:lnTo>
                    <a:pt x="3668925" y="0"/>
                  </a:lnTo>
                  <a:cubicBezTo>
                    <a:pt x="3683448" y="0"/>
                    <a:pt x="3697376" y="5769"/>
                    <a:pt x="3707645" y="16038"/>
                  </a:cubicBezTo>
                  <a:cubicBezTo>
                    <a:pt x="3717914" y="26307"/>
                    <a:pt x="3723683" y="40235"/>
                    <a:pt x="3723683" y="54758"/>
                  </a:cubicBezTo>
                  <a:lnTo>
                    <a:pt x="3723683" y="2070346"/>
                  </a:lnTo>
                  <a:cubicBezTo>
                    <a:pt x="3723683" y="2100588"/>
                    <a:pt x="3699167" y="2125104"/>
                    <a:pt x="3668925" y="2125104"/>
                  </a:cubicBezTo>
                  <a:lnTo>
                    <a:pt x="54758" y="2125104"/>
                  </a:lnTo>
                  <a:cubicBezTo>
                    <a:pt x="40235" y="2125104"/>
                    <a:pt x="26307" y="2119335"/>
                    <a:pt x="16038" y="2109065"/>
                  </a:cubicBezTo>
                  <a:cubicBezTo>
                    <a:pt x="5769" y="2098796"/>
                    <a:pt x="0" y="2084868"/>
                    <a:pt x="0" y="2070346"/>
                  </a:cubicBezTo>
                  <a:lnTo>
                    <a:pt x="0" y="54758"/>
                  </a:lnTo>
                  <a:cubicBezTo>
                    <a:pt x="0" y="40235"/>
                    <a:pt x="5769" y="26307"/>
                    <a:pt x="16038" y="16038"/>
                  </a:cubicBezTo>
                  <a:cubicBezTo>
                    <a:pt x="26307" y="5769"/>
                    <a:pt x="40235" y="0"/>
                    <a:pt x="54758" y="0"/>
                  </a:cubicBezTo>
                  <a:close/>
                </a:path>
              </a:pathLst>
            </a:custGeom>
            <a:solidFill>
              <a:srgbClr val="FFFFFF"/>
            </a:solidFill>
          </p:spPr>
        </p:sp>
        <p:sp>
          <p:nvSpPr>
            <p:cNvPr name="TextBox 4" id="4"/>
            <p:cNvSpPr txBox="true"/>
            <p:nvPr/>
          </p:nvSpPr>
          <p:spPr>
            <a:xfrm>
              <a:off x="0" y="-38100"/>
              <a:ext cx="3723683" cy="216320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479399" y="3124949"/>
            <a:ext cx="6433868" cy="4453336"/>
          </a:xfrm>
          <a:custGeom>
            <a:avLst/>
            <a:gdLst/>
            <a:ahLst/>
            <a:cxnLst/>
            <a:rect r="r" b="b" t="t" l="l"/>
            <a:pathLst>
              <a:path h="4453336" w="6433868">
                <a:moveTo>
                  <a:pt x="0" y="0"/>
                </a:moveTo>
                <a:lnTo>
                  <a:pt x="6433868" y="0"/>
                </a:lnTo>
                <a:lnTo>
                  <a:pt x="6433868" y="4453336"/>
                </a:lnTo>
                <a:lnTo>
                  <a:pt x="0" y="4453336"/>
                </a:lnTo>
                <a:lnTo>
                  <a:pt x="0" y="0"/>
                </a:lnTo>
                <a:close/>
              </a:path>
            </a:pathLst>
          </a:custGeom>
          <a:blipFill>
            <a:blip r:embed="rId2"/>
            <a:stretch>
              <a:fillRect l="0" t="0" r="0" b="0"/>
            </a:stretch>
          </a:blipFill>
        </p:spPr>
      </p:sp>
      <p:sp>
        <p:nvSpPr>
          <p:cNvPr name="TextBox 12" id="12"/>
          <p:cNvSpPr txBox="true"/>
          <p:nvPr/>
        </p:nvSpPr>
        <p:spPr>
          <a:xfrm rot="0">
            <a:off x="2039047" y="757875"/>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Traffic Analysis</a:t>
            </a:r>
          </a:p>
        </p:txBody>
      </p:sp>
      <p:sp>
        <p:nvSpPr>
          <p:cNvPr name="TextBox 13" id="13"/>
          <p:cNvSpPr txBox="true"/>
          <p:nvPr/>
        </p:nvSpPr>
        <p:spPr>
          <a:xfrm rot="0">
            <a:off x="2901623" y="2067684"/>
            <a:ext cx="13526209" cy="1325176"/>
          </a:xfrm>
          <a:prstGeom prst="rect">
            <a:avLst/>
          </a:prstGeom>
        </p:spPr>
        <p:txBody>
          <a:bodyPr anchor="t" rtlCol="false" tIns="0" lIns="0" bIns="0" rIns="0">
            <a:spAutoFit/>
          </a:bodyPr>
          <a:lstStyle/>
          <a:p>
            <a:pPr algn="ctr">
              <a:lnSpc>
                <a:spcPts val="3318"/>
              </a:lnSpc>
            </a:pPr>
            <a:r>
              <a:rPr lang="en-US" sz="4148">
                <a:solidFill>
                  <a:srgbClr val="000000"/>
                </a:solidFill>
                <a:latin typeface="Squada One"/>
                <a:ea typeface="Squada One"/>
                <a:cs typeface="Squada One"/>
                <a:sym typeface="Squada One"/>
              </a:rPr>
              <a:t>exe file redirect to </a:t>
            </a:r>
            <a:r>
              <a:rPr lang="en-US" sz="4148">
                <a:solidFill>
                  <a:srgbClr val="FF3131"/>
                </a:solidFill>
                <a:latin typeface="Squada One"/>
                <a:ea typeface="Squada One"/>
                <a:cs typeface="Squada One"/>
                <a:sym typeface="Squada One"/>
              </a:rPr>
              <a:t>HTTP GET</a:t>
            </a:r>
            <a:r>
              <a:rPr lang="en-US" sz="4148">
                <a:solidFill>
                  <a:srgbClr val="000000"/>
                </a:solidFill>
                <a:latin typeface="Squada One"/>
                <a:ea typeface="Squada One"/>
                <a:cs typeface="Squada One"/>
                <a:sym typeface="Squada One"/>
              </a:rPr>
              <a:t> request from our host to HTTP server “</a:t>
            </a:r>
            <a:r>
              <a:rPr lang="en-US" sz="4148">
                <a:solidFill>
                  <a:srgbClr val="FF0D17"/>
                </a:solidFill>
                <a:latin typeface="Squada One"/>
                <a:ea typeface="Squada One"/>
                <a:cs typeface="Squada One"/>
                <a:sym typeface="Squada One"/>
              </a:rPr>
              <a:t>162.33.178.106/80</a:t>
            </a:r>
            <a:r>
              <a:rPr lang="en-US" sz="4148">
                <a:solidFill>
                  <a:srgbClr val="000000"/>
                </a:solidFill>
                <a:latin typeface="Squada One"/>
                <a:ea typeface="Squada One"/>
                <a:cs typeface="Squada One"/>
                <a:sym typeface="Squada One"/>
              </a:rPr>
              <a:t>” that returns a </a:t>
            </a:r>
            <a:r>
              <a:rPr lang="en-US" sz="4148">
                <a:solidFill>
                  <a:srgbClr val="FF0D17"/>
                </a:solidFill>
                <a:latin typeface="Squada One"/>
                <a:ea typeface="Squada One"/>
                <a:cs typeface="Squada One"/>
                <a:sym typeface="Squada One"/>
              </a:rPr>
              <a:t>929,566 byte .jpg image </a:t>
            </a:r>
          </a:p>
          <a:p>
            <a:pPr algn="ctr">
              <a:lnSpc>
                <a:spcPts val="3318"/>
              </a:lnSpc>
            </a:pPr>
          </a:p>
        </p:txBody>
      </p:sp>
      <p:sp>
        <p:nvSpPr>
          <p:cNvPr name="TextBox 14" id="14"/>
          <p:cNvSpPr txBox="true"/>
          <p:nvPr/>
        </p:nvSpPr>
        <p:spPr>
          <a:xfrm rot="0">
            <a:off x="10486805" y="3375243"/>
            <a:ext cx="5399323" cy="3727015"/>
          </a:xfrm>
          <a:prstGeom prst="rect">
            <a:avLst/>
          </a:prstGeom>
        </p:spPr>
        <p:txBody>
          <a:bodyPr anchor="t" rtlCol="false" tIns="0" lIns="0" bIns="0" rIns="0">
            <a:spAutoFit/>
          </a:bodyPr>
          <a:lstStyle/>
          <a:p>
            <a:pPr algn="ctr">
              <a:lnSpc>
                <a:spcPts val="4133"/>
              </a:lnSpc>
            </a:pPr>
            <a:r>
              <a:rPr lang="en-US" sz="5167">
                <a:solidFill>
                  <a:srgbClr val="00BF63"/>
                </a:solidFill>
                <a:latin typeface="Squada One"/>
                <a:ea typeface="Squada One"/>
                <a:cs typeface="Squada One"/>
                <a:sym typeface="Squada One"/>
              </a:rPr>
              <a:t>Steganography </a:t>
            </a:r>
          </a:p>
          <a:p>
            <a:pPr algn="ctr">
              <a:lnSpc>
                <a:spcPts val="4133"/>
              </a:lnSpc>
            </a:pPr>
            <a:r>
              <a:rPr lang="en-US" sz="5167">
                <a:solidFill>
                  <a:srgbClr val="000000"/>
                </a:solidFill>
                <a:latin typeface="Squada One"/>
                <a:ea typeface="Squada One"/>
                <a:cs typeface="Squada One"/>
                <a:sym typeface="Squada One"/>
              </a:rPr>
              <a:t>is the practice of concealing information within another message or physical object to avoid detection.</a:t>
            </a:r>
          </a:p>
        </p:txBody>
      </p:sp>
      <p:sp>
        <p:nvSpPr>
          <p:cNvPr name="Freeform 15" id="15"/>
          <p:cNvSpPr/>
          <p:nvPr/>
        </p:nvSpPr>
        <p:spPr>
          <a:xfrm flipH="false" flipV="false" rot="0">
            <a:off x="4262638" y="7862725"/>
            <a:ext cx="11301259" cy="1949467"/>
          </a:xfrm>
          <a:custGeom>
            <a:avLst/>
            <a:gdLst/>
            <a:ahLst/>
            <a:cxnLst/>
            <a:rect r="r" b="b" t="t" l="l"/>
            <a:pathLst>
              <a:path h="1949467" w="11301259">
                <a:moveTo>
                  <a:pt x="0" y="0"/>
                </a:moveTo>
                <a:lnTo>
                  <a:pt x="11301259" y="0"/>
                </a:lnTo>
                <a:lnTo>
                  <a:pt x="11301259" y="1949467"/>
                </a:lnTo>
                <a:lnTo>
                  <a:pt x="0" y="1949467"/>
                </a:lnTo>
                <a:lnTo>
                  <a:pt x="0" y="0"/>
                </a:lnTo>
                <a:close/>
              </a:path>
            </a:pathLst>
          </a:custGeom>
          <a:blipFill>
            <a:blip r:embed="rId3"/>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9047" y="1628974"/>
            <a:ext cx="14694860" cy="7629326"/>
            <a:chOff x="0" y="0"/>
            <a:chExt cx="3870251" cy="2009370"/>
          </a:xfrm>
        </p:grpSpPr>
        <p:sp>
          <p:nvSpPr>
            <p:cNvPr name="Freeform 3" id="3"/>
            <p:cNvSpPr/>
            <p:nvPr/>
          </p:nvSpPr>
          <p:spPr>
            <a:xfrm flipH="false" flipV="false" rot="0">
              <a:off x="0" y="0"/>
              <a:ext cx="3870251" cy="2009370"/>
            </a:xfrm>
            <a:custGeom>
              <a:avLst/>
              <a:gdLst/>
              <a:ahLst/>
              <a:cxnLst/>
              <a:rect r="r" b="b" t="t" l="l"/>
              <a:pathLst>
                <a:path h="2009370" w="3870251">
                  <a:moveTo>
                    <a:pt x="52685" y="0"/>
                  </a:moveTo>
                  <a:lnTo>
                    <a:pt x="3817567" y="0"/>
                  </a:lnTo>
                  <a:cubicBezTo>
                    <a:pt x="3831540" y="0"/>
                    <a:pt x="3844940" y="5551"/>
                    <a:pt x="3854821" y="15431"/>
                  </a:cubicBezTo>
                  <a:cubicBezTo>
                    <a:pt x="3864701" y="25311"/>
                    <a:pt x="3870251" y="38712"/>
                    <a:pt x="3870251" y="52685"/>
                  </a:cubicBezTo>
                  <a:lnTo>
                    <a:pt x="3870251" y="1956685"/>
                  </a:lnTo>
                  <a:cubicBezTo>
                    <a:pt x="3870251" y="1985782"/>
                    <a:pt x="3846664" y="2009370"/>
                    <a:pt x="3817567" y="2009370"/>
                  </a:cubicBezTo>
                  <a:lnTo>
                    <a:pt x="52685" y="2009370"/>
                  </a:lnTo>
                  <a:cubicBezTo>
                    <a:pt x="38712" y="2009370"/>
                    <a:pt x="25311" y="2003819"/>
                    <a:pt x="15431" y="1993939"/>
                  </a:cubicBezTo>
                  <a:cubicBezTo>
                    <a:pt x="5551" y="1984059"/>
                    <a:pt x="0" y="1970658"/>
                    <a:pt x="0" y="1956685"/>
                  </a:cubicBezTo>
                  <a:lnTo>
                    <a:pt x="0" y="52685"/>
                  </a:lnTo>
                  <a:cubicBezTo>
                    <a:pt x="0" y="38712"/>
                    <a:pt x="5551" y="25311"/>
                    <a:pt x="15431" y="15431"/>
                  </a:cubicBezTo>
                  <a:cubicBezTo>
                    <a:pt x="25311" y="5551"/>
                    <a:pt x="38712" y="0"/>
                    <a:pt x="52685" y="0"/>
                  </a:cubicBezTo>
                  <a:close/>
                </a:path>
              </a:pathLst>
            </a:custGeom>
            <a:solidFill>
              <a:srgbClr val="FFFFFF"/>
            </a:solidFill>
            <a:ln w="38100" cap="rnd">
              <a:solidFill>
                <a:srgbClr val="000000"/>
              </a:solidFill>
              <a:prstDash val="solid"/>
              <a:round/>
            </a:ln>
          </p:spPr>
        </p:sp>
        <p:sp>
          <p:nvSpPr>
            <p:cNvPr name="TextBox 4" id="4"/>
            <p:cNvSpPr txBox="true"/>
            <p:nvPr/>
          </p:nvSpPr>
          <p:spPr>
            <a:xfrm>
              <a:off x="0" y="-38100"/>
              <a:ext cx="3870251" cy="204747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791207" y="2060762"/>
            <a:ext cx="4846338" cy="3659821"/>
          </a:xfrm>
          <a:custGeom>
            <a:avLst/>
            <a:gdLst/>
            <a:ahLst/>
            <a:cxnLst/>
            <a:rect r="r" b="b" t="t" l="l"/>
            <a:pathLst>
              <a:path h="3659821" w="4846338">
                <a:moveTo>
                  <a:pt x="0" y="0"/>
                </a:moveTo>
                <a:lnTo>
                  <a:pt x="4846339" y="0"/>
                </a:lnTo>
                <a:lnTo>
                  <a:pt x="4846339" y="3659821"/>
                </a:lnTo>
                <a:lnTo>
                  <a:pt x="0" y="3659821"/>
                </a:lnTo>
                <a:lnTo>
                  <a:pt x="0" y="0"/>
                </a:lnTo>
                <a:close/>
              </a:path>
            </a:pathLst>
          </a:custGeom>
          <a:blipFill>
            <a:blip r:embed="rId2"/>
            <a:stretch>
              <a:fillRect l="0" t="0" r="0" b="0"/>
            </a:stretch>
          </a:blipFill>
          <a:ln w="38100" cap="sq">
            <a:solidFill>
              <a:srgbClr val="000000"/>
            </a:solidFill>
            <a:prstDash val="solid"/>
            <a:miter/>
          </a:ln>
        </p:spPr>
      </p:sp>
      <p:sp>
        <p:nvSpPr>
          <p:cNvPr name="Freeform 12" id="12"/>
          <p:cNvSpPr/>
          <p:nvPr/>
        </p:nvSpPr>
        <p:spPr>
          <a:xfrm flipH="false" flipV="false" rot="0">
            <a:off x="2291796" y="6215883"/>
            <a:ext cx="14189361" cy="2039721"/>
          </a:xfrm>
          <a:custGeom>
            <a:avLst/>
            <a:gdLst/>
            <a:ahLst/>
            <a:cxnLst/>
            <a:rect r="r" b="b" t="t" l="l"/>
            <a:pathLst>
              <a:path h="2039721" w="14189361">
                <a:moveTo>
                  <a:pt x="0" y="0"/>
                </a:moveTo>
                <a:lnTo>
                  <a:pt x="14189361" y="0"/>
                </a:lnTo>
                <a:lnTo>
                  <a:pt x="14189361" y="2039721"/>
                </a:lnTo>
                <a:lnTo>
                  <a:pt x="0" y="2039721"/>
                </a:lnTo>
                <a:lnTo>
                  <a:pt x="0" y="0"/>
                </a:lnTo>
                <a:close/>
              </a:path>
            </a:pathLst>
          </a:custGeom>
          <a:blipFill>
            <a:blip r:embed="rId3"/>
            <a:stretch>
              <a:fillRect l="0" t="0" r="0" b="0"/>
            </a:stretch>
          </a:blipFill>
        </p:spPr>
      </p:sp>
      <p:sp>
        <p:nvSpPr>
          <p:cNvPr name="TextBox 13" id="13"/>
          <p:cNvSpPr txBox="true"/>
          <p:nvPr/>
        </p:nvSpPr>
        <p:spPr>
          <a:xfrm rot="0">
            <a:off x="2039047" y="757875"/>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Steganography</a:t>
            </a:r>
            <a:r>
              <a:rPr lang="en-US" sz="7099">
                <a:solidFill>
                  <a:srgbClr val="00BF63"/>
                </a:solidFill>
                <a:latin typeface="Squada One"/>
                <a:ea typeface="Squada One"/>
                <a:cs typeface="Squada One"/>
                <a:sym typeface="Squada One"/>
              </a:rPr>
              <a:t> </a:t>
            </a:r>
          </a:p>
        </p:txBody>
      </p:sp>
      <p:sp>
        <p:nvSpPr>
          <p:cNvPr name="TextBox 14" id="14"/>
          <p:cNvSpPr txBox="true"/>
          <p:nvPr/>
        </p:nvSpPr>
        <p:spPr>
          <a:xfrm rot="0">
            <a:off x="8280489" y="2688522"/>
            <a:ext cx="7943928" cy="2690813"/>
          </a:xfrm>
          <a:prstGeom prst="rect">
            <a:avLst/>
          </a:prstGeom>
        </p:spPr>
        <p:txBody>
          <a:bodyPr anchor="t" rtlCol="false" tIns="0" lIns="0" bIns="0" rIns="0">
            <a:spAutoFit/>
          </a:bodyPr>
          <a:lstStyle/>
          <a:p>
            <a:pPr algn="ctr">
              <a:lnSpc>
                <a:spcPts val="5368"/>
              </a:lnSpc>
              <a:spcBef>
                <a:spcPct val="0"/>
              </a:spcBef>
            </a:pPr>
            <a:r>
              <a:rPr lang="en-US" sz="3834">
                <a:solidFill>
                  <a:srgbClr val="000000"/>
                </a:solidFill>
                <a:latin typeface="Varela Round"/>
                <a:ea typeface="Varela Round"/>
                <a:cs typeface="Varela Round"/>
                <a:sym typeface="Varela Round"/>
              </a:rPr>
              <a:t>the malware initiates several </a:t>
            </a:r>
            <a:r>
              <a:rPr lang="en-US" sz="3834">
                <a:solidFill>
                  <a:srgbClr val="FF2929"/>
                </a:solidFill>
                <a:latin typeface="Varela Round"/>
                <a:ea typeface="Varela Round"/>
                <a:cs typeface="Varela Round"/>
                <a:sym typeface="Varela Round"/>
              </a:rPr>
              <a:t>GET </a:t>
            </a:r>
            <a:r>
              <a:rPr lang="en-US" sz="3834">
                <a:solidFill>
                  <a:srgbClr val="000000"/>
                </a:solidFill>
                <a:latin typeface="Varela Round"/>
                <a:ea typeface="Varela Round"/>
                <a:cs typeface="Varela Round"/>
                <a:sym typeface="Varela Round"/>
              </a:rPr>
              <a:t>requests, followed by encrypted websocket traffic for data exfiltration.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9047" y="1965753"/>
            <a:ext cx="14694860" cy="7292547"/>
            <a:chOff x="0" y="0"/>
            <a:chExt cx="3870251" cy="1920671"/>
          </a:xfrm>
        </p:grpSpPr>
        <p:sp>
          <p:nvSpPr>
            <p:cNvPr name="Freeform 3" id="3"/>
            <p:cNvSpPr/>
            <p:nvPr/>
          </p:nvSpPr>
          <p:spPr>
            <a:xfrm flipH="false" flipV="false" rot="0">
              <a:off x="0" y="0"/>
              <a:ext cx="3870251" cy="1920671"/>
            </a:xfrm>
            <a:custGeom>
              <a:avLst/>
              <a:gdLst/>
              <a:ahLst/>
              <a:cxnLst/>
              <a:rect r="r" b="b" t="t" l="l"/>
              <a:pathLst>
                <a:path h="1920671" w="3870251">
                  <a:moveTo>
                    <a:pt x="52685" y="0"/>
                  </a:moveTo>
                  <a:lnTo>
                    <a:pt x="3817567" y="0"/>
                  </a:lnTo>
                  <a:cubicBezTo>
                    <a:pt x="3831540" y="0"/>
                    <a:pt x="3844940" y="5551"/>
                    <a:pt x="3854821" y="15431"/>
                  </a:cubicBezTo>
                  <a:cubicBezTo>
                    <a:pt x="3864701" y="25311"/>
                    <a:pt x="3870251" y="38712"/>
                    <a:pt x="3870251" y="52685"/>
                  </a:cubicBezTo>
                  <a:lnTo>
                    <a:pt x="3870251" y="1867986"/>
                  </a:lnTo>
                  <a:cubicBezTo>
                    <a:pt x="3870251" y="1881959"/>
                    <a:pt x="3864701" y="1895360"/>
                    <a:pt x="3854821" y="1905240"/>
                  </a:cubicBezTo>
                  <a:cubicBezTo>
                    <a:pt x="3844940" y="1915120"/>
                    <a:pt x="3831540" y="1920671"/>
                    <a:pt x="3817567" y="1920671"/>
                  </a:cubicBezTo>
                  <a:lnTo>
                    <a:pt x="52685" y="1920671"/>
                  </a:lnTo>
                  <a:cubicBezTo>
                    <a:pt x="38712" y="1920671"/>
                    <a:pt x="25311" y="1915120"/>
                    <a:pt x="15431" y="1905240"/>
                  </a:cubicBezTo>
                  <a:cubicBezTo>
                    <a:pt x="5551" y="1895360"/>
                    <a:pt x="0" y="1881959"/>
                    <a:pt x="0" y="1867986"/>
                  </a:cubicBezTo>
                  <a:lnTo>
                    <a:pt x="0" y="52685"/>
                  </a:lnTo>
                  <a:cubicBezTo>
                    <a:pt x="0" y="38712"/>
                    <a:pt x="5551" y="25311"/>
                    <a:pt x="15431" y="15431"/>
                  </a:cubicBezTo>
                  <a:cubicBezTo>
                    <a:pt x="25311" y="5551"/>
                    <a:pt x="38712" y="0"/>
                    <a:pt x="52685" y="0"/>
                  </a:cubicBezTo>
                  <a:close/>
                </a:path>
              </a:pathLst>
            </a:custGeom>
            <a:solidFill>
              <a:srgbClr val="FFFFFF"/>
            </a:solidFill>
            <a:ln w="38100" cap="rnd">
              <a:solidFill>
                <a:srgbClr val="000000"/>
              </a:solidFill>
              <a:prstDash val="solid"/>
              <a:round/>
            </a:ln>
          </p:spPr>
        </p:sp>
        <p:sp>
          <p:nvSpPr>
            <p:cNvPr name="TextBox 4" id="4"/>
            <p:cNvSpPr txBox="true"/>
            <p:nvPr/>
          </p:nvSpPr>
          <p:spPr>
            <a:xfrm>
              <a:off x="0" y="-38100"/>
              <a:ext cx="3870251" cy="19587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9144000" y="5443346"/>
            <a:ext cx="7264115" cy="3076010"/>
          </a:xfrm>
          <a:custGeom>
            <a:avLst/>
            <a:gdLst/>
            <a:ahLst/>
            <a:cxnLst/>
            <a:rect r="r" b="b" t="t" l="l"/>
            <a:pathLst>
              <a:path h="3076010" w="7264115">
                <a:moveTo>
                  <a:pt x="0" y="0"/>
                </a:moveTo>
                <a:lnTo>
                  <a:pt x="7264115" y="0"/>
                </a:lnTo>
                <a:lnTo>
                  <a:pt x="7264115" y="3076010"/>
                </a:lnTo>
                <a:lnTo>
                  <a:pt x="0" y="3076010"/>
                </a:lnTo>
                <a:lnTo>
                  <a:pt x="0" y="0"/>
                </a:lnTo>
                <a:close/>
              </a:path>
            </a:pathLst>
          </a:custGeom>
          <a:blipFill>
            <a:blip r:embed="rId2"/>
            <a:stretch>
              <a:fillRect l="0" t="0" r="0" b="0"/>
            </a:stretch>
          </a:blipFill>
          <a:ln w="38100" cap="sq">
            <a:solidFill>
              <a:srgbClr val="000000"/>
            </a:solidFill>
            <a:prstDash val="solid"/>
            <a:miter/>
          </a:ln>
        </p:spPr>
      </p:sp>
      <p:sp>
        <p:nvSpPr>
          <p:cNvPr name="Freeform 12" id="12"/>
          <p:cNvSpPr/>
          <p:nvPr/>
        </p:nvSpPr>
        <p:spPr>
          <a:xfrm flipH="false" flipV="false" rot="0">
            <a:off x="2571122" y="2658834"/>
            <a:ext cx="6290810" cy="5860522"/>
          </a:xfrm>
          <a:custGeom>
            <a:avLst/>
            <a:gdLst/>
            <a:ahLst/>
            <a:cxnLst/>
            <a:rect r="r" b="b" t="t" l="l"/>
            <a:pathLst>
              <a:path h="5860522" w="6290810">
                <a:moveTo>
                  <a:pt x="0" y="0"/>
                </a:moveTo>
                <a:lnTo>
                  <a:pt x="6290809" y="0"/>
                </a:lnTo>
                <a:lnTo>
                  <a:pt x="6290809" y="5860522"/>
                </a:lnTo>
                <a:lnTo>
                  <a:pt x="0" y="5860522"/>
                </a:lnTo>
                <a:lnTo>
                  <a:pt x="0" y="0"/>
                </a:lnTo>
                <a:close/>
              </a:path>
            </a:pathLst>
          </a:custGeom>
          <a:blipFill>
            <a:blip r:embed="rId3"/>
            <a:stretch>
              <a:fillRect l="0" t="0" r="0" b="0"/>
            </a:stretch>
          </a:blipFill>
        </p:spPr>
      </p:sp>
      <p:sp>
        <p:nvSpPr>
          <p:cNvPr name="TextBox 13" id="13"/>
          <p:cNvSpPr txBox="true"/>
          <p:nvPr/>
        </p:nvSpPr>
        <p:spPr>
          <a:xfrm rot="0">
            <a:off x="2039047" y="885814"/>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WebSocket Traffic</a:t>
            </a:r>
          </a:p>
        </p:txBody>
      </p:sp>
      <p:sp>
        <p:nvSpPr>
          <p:cNvPr name="TextBox 14" id="14"/>
          <p:cNvSpPr txBox="true"/>
          <p:nvPr/>
        </p:nvSpPr>
        <p:spPr>
          <a:xfrm rot="0">
            <a:off x="9144000" y="2873192"/>
            <a:ext cx="7264115" cy="2270308"/>
          </a:xfrm>
          <a:prstGeom prst="rect">
            <a:avLst/>
          </a:prstGeom>
        </p:spPr>
        <p:txBody>
          <a:bodyPr anchor="t" rtlCol="false" tIns="0" lIns="0" bIns="0" rIns="0">
            <a:spAutoFit/>
          </a:bodyPr>
          <a:lstStyle/>
          <a:p>
            <a:pPr algn="ctr">
              <a:lnSpc>
                <a:spcPts val="4539"/>
              </a:lnSpc>
              <a:spcBef>
                <a:spcPct val="0"/>
              </a:spcBef>
            </a:pPr>
            <a:r>
              <a:rPr lang="en-US" sz="3242">
                <a:solidFill>
                  <a:srgbClr val="000000"/>
                </a:solidFill>
                <a:latin typeface="Varela Round"/>
                <a:ea typeface="Varela Round"/>
                <a:cs typeface="Varela Round"/>
                <a:sym typeface="Varela Round"/>
              </a:rPr>
              <a:t>A</a:t>
            </a:r>
            <a:r>
              <a:rPr lang="en-US" sz="3242">
                <a:solidFill>
                  <a:srgbClr val="000000"/>
                </a:solidFill>
                <a:latin typeface="Varela Round"/>
                <a:ea typeface="Varela Round"/>
                <a:cs typeface="Varela Round"/>
                <a:sym typeface="Varela Round"/>
              </a:rPr>
              <a:t> switch to encrypted </a:t>
            </a:r>
            <a:r>
              <a:rPr lang="en-US" sz="3242">
                <a:solidFill>
                  <a:srgbClr val="FF2929"/>
                </a:solidFill>
                <a:latin typeface="Varela Round"/>
                <a:ea typeface="Varela Round"/>
                <a:cs typeface="Varela Round"/>
                <a:sym typeface="Varela Round"/>
              </a:rPr>
              <a:t>websocket </a:t>
            </a:r>
            <a:r>
              <a:rPr lang="en-US" sz="3242">
                <a:solidFill>
                  <a:srgbClr val="FF3131"/>
                </a:solidFill>
                <a:latin typeface="Varela Round"/>
                <a:ea typeface="Varela Round"/>
                <a:cs typeface="Varela Round"/>
                <a:sym typeface="Varela Round"/>
              </a:rPr>
              <a:t>traffic </a:t>
            </a:r>
            <a:r>
              <a:rPr lang="en-US" sz="3242">
                <a:solidFill>
                  <a:srgbClr val="000000"/>
                </a:solidFill>
                <a:latin typeface="Varela Round"/>
                <a:ea typeface="Varela Round"/>
                <a:cs typeface="Varela Round"/>
                <a:sym typeface="Varela Round"/>
              </a:rPr>
              <a:t>for </a:t>
            </a:r>
            <a:r>
              <a:rPr lang="en-US" sz="3242">
                <a:solidFill>
                  <a:srgbClr val="FF3131"/>
                </a:solidFill>
                <a:latin typeface="Varela Round"/>
                <a:ea typeface="Varela Round"/>
                <a:cs typeface="Varela Round"/>
                <a:sym typeface="Varela Round"/>
              </a:rPr>
              <a:t>exfiltration</a:t>
            </a:r>
            <a:r>
              <a:rPr lang="en-US" sz="3242">
                <a:solidFill>
                  <a:srgbClr val="000000"/>
                </a:solidFill>
                <a:latin typeface="Varela Round"/>
                <a:ea typeface="Varela Round"/>
                <a:cs typeface="Varela Round"/>
                <a:sym typeface="Varela Round"/>
              </a:rPr>
              <a:t>, indicating an advanced effort to evade detection during and after the infection.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454395" y="1965753"/>
            <a:ext cx="11327063" cy="8143324"/>
            <a:chOff x="0" y="0"/>
            <a:chExt cx="2983259" cy="2144744"/>
          </a:xfrm>
        </p:grpSpPr>
        <p:sp>
          <p:nvSpPr>
            <p:cNvPr name="Freeform 3" id="3"/>
            <p:cNvSpPr/>
            <p:nvPr/>
          </p:nvSpPr>
          <p:spPr>
            <a:xfrm flipH="false" flipV="false" rot="0">
              <a:off x="0" y="0"/>
              <a:ext cx="2983259" cy="2144744"/>
            </a:xfrm>
            <a:custGeom>
              <a:avLst/>
              <a:gdLst/>
              <a:ahLst/>
              <a:cxnLst/>
              <a:rect r="r" b="b" t="t" l="l"/>
              <a:pathLst>
                <a:path h="2144744" w="2983259">
                  <a:moveTo>
                    <a:pt x="68349" y="0"/>
                  </a:moveTo>
                  <a:lnTo>
                    <a:pt x="2914910" y="0"/>
                  </a:lnTo>
                  <a:cubicBezTo>
                    <a:pt x="2933038" y="0"/>
                    <a:pt x="2950423" y="7201"/>
                    <a:pt x="2963240" y="20019"/>
                  </a:cubicBezTo>
                  <a:cubicBezTo>
                    <a:pt x="2976058" y="32837"/>
                    <a:pt x="2983259" y="50222"/>
                    <a:pt x="2983259" y="68349"/>
                  </a:cubicBezTo>
                  <a:lnTo>
                    <a:pt x="2983259" y="2076395"/>
                  </a:lnTo>
                  <a:cubicBezTo>
                    <a:pt x="2983259" y="2094522"/>
                    <a:pt x="2976058" y="2111907"/>
                    <a:pt x="2963240" y="2124725"/>
                  </a:cubicBezTo>
                  <a:cubicBezTo>
                    <a:pt x="2950423" y="2137543"/>
                    <a:pt x="2933038" y="2144744"/>
                    <a:pt x="2914910" y="2144744"/>
                  </a:cubicBezTo>
                  <a:lnTo>
                    <a:pt x="68349" y="2144744"/>
                  </a:lnTo>
                  <a:cubicBezTo>
                    <a:pt x="50222" y="2144744"/>
                    <a:pt x="32837" y="2137543"/>
                    <a:pt x="20019" y="2124725"/>
                  </a:cubicBezTo>
                  <a:cubicBezTo>
                    <a:pt x="7201" y="2111907"/>
                    <a:pt x="0" y="2094522"/>
                    <a:pt x="0" y="2076395"/>
                  </a:cubicBezTo>
                  <a:lnTo>
                    <a:pt x="0" y="68349"/>
                  </a:lnTo>
                  <a:cubicBezTo>
                    <a:pt x="0" y="50222"/>
                    <a:pt x="7201" y="32837"/>
                    <a:pt x="20019" y="20019"/>
                  </a:cubicBezTo>
                  <a:cubicBezTo>
                    <a:pt x="32837" y="7201"/>
                    <a:pt x="50222" y="0"/>
                    <a:pt x="68349" y="0"/>
                  </a:cubicBezTo>
                  <a:close/>
                </a:path>
              </a:pathLst>
            </a:custGeom>
            <a:solidFill>
              <a:srgbClr val="FFFFFF"/>
            </a:solidFill>
            <a:ln w="38100" cap="rnd">
              <a:solidFill>
                <a:srgbClr val="000000"/>
              </a:solidFill>
              <a:prstDash val="solid"/>
              <a:round/>
            </a:ln>
          </p:spPr>
        </p:sp>
        <p:sp>
          <p:nvSpPr>
            <p:cNvPr name="TextBox 4" id="4"/>
            <p:cNvSpPr txBox="true"/>
            <p:nvPr/>
          </p:nvSpPr>
          <p:spPr>
            <a:xfrm>
              <a:off x="0" y="-38100"/>
              <a:ext cx="2983259" cy="218284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3974872" y="2174773"/>
            <a:ext cx="10176288" cy="7934305"/>
          </a:xfrm>
          <a:prstGeom prst="rect">
            <a:avLst/>
          </a:prstGeom>
        </p:spPr>
        <p:txBody>
          <a:bodyPr anchor="t" rtlCol="false" tIns="0" lIns="0" bIns="0" rIns="0">
            <a:spAutoFit/>
          </a:bodyPr>
          <a:lstStyle/>
          <a:p>
            <a:pPr algn="l" marL="463259" indent="-231630" lvl="1">
              <a:lnSpc>
                <a:spcPts val="3003"/>
              </a:lnSpc>
              <a:spcBef>
                <a:spcPct val="0"/>
              </a:spcBef>
              <a:buFont typeface="Arial"/>
              <a:buChar char="•"/>
            </a:pPr>
            <a:r>
              <a:rPr lang="en-US" sz="2145">
                <a:solidFill>
                  <a:srgbClr val="000000"/>
                </a:solidFill>
                <a:latin typeface="Varela Round"/>
                <a:ea typeface="Varela Round"/>
                <a:cs typeface="Varela Round"/>
                <a:sym typeface="Varela Round"/>
              </a:rPr>
              <a:t>Fake</a:t>
            </a:r>
            <a:r>
              <a:rPr lang="en-US" sz="2145">
                <a:solidFill>
                  <a:srgbClr val="000000"/>
                </a:solidFill>
                <a:latin typeface="Varela Round"/>
                <a:ea typeface="Varela Round"/>
                <a:cs typeface="Varela Round"/>
                <a:sym typeface="Varela Round"/>
              </a:rPr>
              <a:t> Notepad++ Site: hxxps[:]//notee</a:t>
            </a:r>
            <a:r>
              <a:rPr lang="en-US" sz="2145">
                <a:solidFill>
                  <a:srgbClr val="000000"/>
                </a:solidFill>
                <a:latin typeface="Varela Round"/>
                <a:ea typeface="Varela Round"/>
                <a:cs typeface="Varela Round"/>
                <a:sym typeface="Varela Round"/>
              </a:rPr>
              <a:t>pad.ha</a:t>
            </a:r>
            <a:r>
              <a:rPr lang="en-US" sz="2145">
                <a:solidFill>
                  <a:srgbClr val="000000"/>
                </a:solidFill>
                <a:latin typeface="Varela Round"/>
                <a:ea typeface="Varela Round"/>
                <a:cs typeface="Varela Round"/>
                <a:sym typeface="Varela Round"/>
              </a:rPr>
              <a:t>s</a:t>
            </a:r>
            <a:r>
              <a:rPr lang="en-US" sz="2145">
                <a:solidFill>
                  <a:srgbClr val="000000"/>
                </a:solidFill>
                <a:latin typeface="Varela Round"/>
                <a:ea typeface="Varela Round"/>
                <a:cs typeface="Varela Round"/>
                <a:sym typeface="Varela Round"/>
              </a:rPr>
              <a:t>ankahriman</a:t>
            </a:r>
            <a:r>
              <a:rPr lang="en-US" sz="2145">
                <a:solidFill>
                  <a:srgbClr val="000000"/>
                </a:solidFill>
                <a:latin typeface="Varela Round"/>
                <a:ea typeface="Varela Round"/>
                <a:cs typeface="Varela Round"/>
                <a:sym typeface="Varela Round"/>
              </a:rPr>
              <a:t>o</a:t>
            </a:r>
            <a:r>
              <a:rPr lang="en-US" sz="2145">
                <a:solidFill>
                  <a:srgbClr val="000000"/>
                </a:solidFill>
                <a:latin typeface="Varela Round"/>
                <a:ea typeface="Varela Round"/>
                <a:cs typeface="Varela Round"/>
                <a:sym typeface="Varela Round"/>
              </a:rPr>
              <a:t>glu[.]</a:t>
            </a:r>
            <a:r>
              <a:rPr lang="en-US" sz="2145">
                <a:solidFill>
                  <a:srgbClr val="000000"/>
                </a:solidFill>
                <a:latin typeface="Varela Round"/>
                <a:ea typeface="Varela Round"/>
                <a:cs typeface="Varela Round"/>
                <a:sym typeface="Varela Round"/>
              </a:rPr>
              <a:t>c</a:t>
            </a:r>
            <a:r>
              <a:rPr lang="en-US" sz="2145">
                <a:solidFill>
                  <a:srgbClr val="000000"/>
                </a:solidFill>
                <a:latin typeface="Varela Round"/>
                <a:ea typeface="Varela Round"/>
                <a:cs typeface="Varela Round"/>
                <a:sym typeface="Varela Round"/>
              </a:rPr>
              <a:t>om[.]</a:t>
            </a:r>
            <a:r>
              <a:rPr lang="en-US" sz="2145">
                <a:solidFill>
                  <a:srgbClr val="000000"/>
                </a:solidFill>
                <a:latin typeface="Varela Round"/>
                <a:ea typeface="Varela Round"/>
                <a:cs typeface="Varela Round"/>
                <a:sym typeface="Varela Round"/>
              </a:rPr>
              <a:t>tr</a:t>
            </a:r>
            <a:r>
              <a:rPr lang="en-US" sz="2145">
                <a:solidFill>
                  <a:srgbClr val="000000"/>
                </a:solidFill>
                <a:latin typeface="Varela Round"/>
                <a:ea typeface="Varela Round"/>
                <a:cs typeface="Varela Round"/>
                <a:sym typeface="Varela Round"/>
              </a:rPr>
              <a:t>/</a:t>
            </a:r>
          </a:p>
          <a:p>
            <a:pPr algn="l" marL="463259" indent="-231630" lvl="1">
              <a:lnSpc>
                <a:spcPts val="3003"/>
              </a:lnSpc>
              <a:spcBef>
                <a:spcPct val="0"/>
              </a:spcBef>
              <a:buFont typeface="Arial"/>
              <a:buChar char="•"/>
            </a:pPr>
            <a:r>
              <a:rPr lang="en-US" sz="2145">
                <a:solidFill>
                  <a:srgbClr val="000000"/>
                </a:solidFill>
                <a:latin typeface="Varela Round"/>
                <a:ea typeface="Varela Round"/>
                <a:cs typeface="Varela Round"/>
                <a:sym typeface="Varela Round"/>
              </a:rPr>
              <a:t>M</a:t>
            </a:r>
            <a:r>
              <a:rPr lang="en-US" sz="2145">
                <a:solidFill>
                  <a:srgbClr val="000000"/>
                </a:solidFill>
                <a:latin typeface="Varela Round"/>
                <a:ea typeface="Varela Round"/>
                <a:cs typeface="Varela Round"/>
                <a:sym typeface="Varela Round"/>
              </a:rPr>
              <a:t>a</a:t>
            </a:r>
            <a:r>
              <a:rPr lang="en-US" sz="2145">
                <a:solidFill>
                  <a:srgbClr val="000000"/>
                </a:solidFill>
                <a:latin typeface="Varela Round"/>
                <a:ea typeface="Varela Round"/>
                <a:cs typeface="Varela Round"/>
                <a:sym typeface="Varela Round"/>
              </a:rPr>
              <a:t>l</a:t>
            </a:r>
            <a:r>
              <a:rPr lang="en-US" sz="2145">
                <a:solidFill>
                  <a:srgbClr val="000000"/>
                </a:solidFill>
                <a:latin typeface="Varela Round"/>
                <a:ea typeface="Varela Round"/>
                <a:cs typeface="Varela Round"/>
                <a:sym typeface="Varela Round"/>
              </a:rPr>
              <a:t>ic</a:t>
            </a:r>
            <a:r>
              <a:rPr lang="en-US" sz="2145">
                <a:solidFill>
                  <a:srgbClr val="000000"/>
                </a:solidFill>
                <a:latin typeface="Varela Round"/>
                <a:ea typeface="Varela Round"/>
                <a:cs typeface="Varela Round"/>
                <a:sym typeface="Varela Round"/>
              </a:rPr>
              <a:t>ious</a:t>
            </a:r>
            <a:r>
              <a:rPr lang="en-US" sz="2145">
                <a:solidFill>
                  <a:srgbClr val="000000"/>
                </a:solidFill>
                <a:latin typeface="Varela Round"/>
                <a:ea typeface="Varela Round"/>
                <a:cs typeface="Varela Round"/>
                <a:sym typeface="Varela Round"/>
              </a:rPr>
              <a:t> </a:t>
            </a:r>
            <a:r>
              <a:rPr lang="en-US" sz="2145">
                <a:solidFill>
                  <a:srgbClr val="000000"/>
                </a:solidFill>
                <a:latin typeface="Varela Round"/>
                <a:ea typeface="Varela Round"/>
                <a:cs typeface="Varela Round"/>
                <a:sym typeface="Varela Round"/>
              </a:rPr>
              <a:t>ZIP D</a:t>
            </a:r>
            <a:r>
              <a:rPr lang="en-US" sz="2145">
                <a:solidFill>
                  <a:srgbClr val="000000"/>
                </a:solidFill>
                <a:latin typeface="Varela Round"/>
                <a:ea typeface="Varela Round"/>
                <a:cs typeface="Varela Round"/>
                <a:sym typeface="Varela Round"/>
              </a:rPr>
              <a:t>ownload URL: hx</a:t>
            </a:r>
            <a:r>
              <a:rPr lang="en-US" sz="2145">
                <a:solidFill>
                  <a:srgbClr val="000000"/>
                </a:solidFill>
                <a:latin typeface="Varela Round"/>
                <a:ea typeface="Varela Round"/>
                <a:cs typeface="Varela Round"/>
                <a:sym typeface="Varela Round"/>
              </a:rPr>
              <a:t>xps[:]//no</a:t>
            </a:r>
            <a:r>
              <a:rPr lang="en-US" sz="2145">
                <a:solidFill>
                  <a:srgbClr val="000000"/>
                </a:solidFill>
                <a:latin typeface="Varela Round"/>
                <a:ea typeface="Varela Round"/>
                <a:cs typeface="Varela Round"/>
                <a:sym typeface="Varela Round"/>
              </a:rPr>
              <a:t>t</a:t>
            </a:r>
            <a:r>
              <a:rPr lang="en-US" sz="2145">
                <a:solidFill>
                  <a:srgbClr val="000000"/>
                </a:solidFill>
                <a:latin typeface="Varela Round"/>
                <a:ea typeface="Varela Round"/>
                <a:cs typeface="Varela Round"/>
                <a:sym typeface="Varela Round"/>
              </a:rPr>
              <a:t>eep</a:t>
            </a:r>
            <a:r>
              <a:rPr lang="en-US" sz="2145">
                <a:solidFill>
                  <a:srgbClr val="000000"/>
                </a:solidFill>
                <a:latin typeface="Varela Round"/>
                <a:ea typeface="Varela Round"/>
                <a:cs typeface="Varela Round"/>
                <a:sym typeface="Varela Round"/>
              </a:rPr>
              <a:t>a</a:t>
            </a:r>
            <a:r>
              <a:rPr lang="en-US" sz="2145">
                <a:solidFill>
                  <a:srgbClr val="000000"/>
                </a:solidFill>
                <a:latin typeface="Varela Round"/>
                <a:ea typeface="Varela Round"/>
                <a:cs typeface="Varela Round"/>
                <a:sym typeface="Varela Round"/>
              </a:rPr>
              <a:t>d.hasa</a:t>
            </a:r>
            <a:r>
              <a:rPr lang="en-US" sz="2145">
                <a:solidFill>
                  <a:srgbClr val="000000"/>
                </a:solidFill>
                <a:latin typeface="Varela Round"/>
                <a:ea typeface="Varela Round"/>
                <a:cs typeface="Varela Round"/>
                <a:sym typeface="Varela Round"/>
              </a:rPr>
              <a:t>n</a:t>
            </a:r>
            <a:r>
              <a:rPr lang="en-US" sz="2145">
                <a:solidFill>
                  <a:srgbClr val="000000"/>
                </a:solidFill>
                <a:latin typeface="Varela Round"/>
                <a:ea typeface="Varela Round"/>
                <a:cs typeface="Varela Round"/>
                <a:sym typeface="Varela Round"/>
              </a:rPr>
              <a:t>kahr</a:t>
            </a:r>
            <a:r>
              <a:rPr lang="en-US" sz="2145">
                <a:solidFill>
                  <a:srgbClr val="000000"/>
                </a:solidFill>
                <a:latin typeface="Varela Round"/>
                <a:ea typeface="Varela Round"/>
                <a:cs typeface="Varela Round"/>
                <a:sym typeface="Varela Round"/>
              </a:rPr>
              <a:t>imanoglu[.]com[.]tr/ing.php</a:t>
            </a:r>
          </a:p>
          <a:p>
            <a:pPr algn="l" marL="463259" indent="-231630" lvl="1">
              <a:lnSpc>
                <a:spcPts val="3003"/>
              </a:lnSpc>
              <a:spcBef>
                <a:spcPct val="0"/>
              </a:spcBef>
              <a:buFont typeface="Arial"/>
              <a:buChar char="•"/>
            </a:pPr>
            <a:r>
              <a:rPr lang="en-US" sz="2145">
                <a:solidFill>
                  <a:srgbClr val="000000"/>
                </a:solidFill>
                <a:latin typeface="Varela Round"/>
                <a:ea typeface="Varela Round"/>
                <a:cs typeface="Varela Round"/>
                <a:sym typeface="Varela Round"/>
              </a:rPr>
              <a:t>Padded EXE:</a:t>
            </a:r>
          </a:p>
          <a:p>
            <a:pPr algn="l" marL="926518" indent="-308839" lvl="2">
              <a:lnSpc>
                <a:spcPts val="3003"/>
              </a:lnSpc>
              <a:spcBef>
                <a:spcPct val="0"/>
              </a:spcBef>
              <a:buFont typeface="Arial"/>
              <a:buChar char="⚬"/>
            </a:pPr>
            <a:r>
              <a:rPr lang="en-US" sz="2145">
                <a:solidFill>
                  <a:srgbClr val="000000"/>
                </a:solidFill>
                <a:latin typeface="Varela Round"/>
                <a:ea typeface="Varela Round"/>
                <a:cs typeface="Varela Round"/>
                <a:sym typeface="Varela Round"/>
              </a:rPr>
              <a:t>SHA256 hash: 8d0e8bafffed28f5c709a99392f7ab42430635839f7aba92a01c956c10702c8f</a:t>
            </a:r>
          </a:p>
          <a:p>
            <a:pPr algn="l" marL="926518" indent="-308839" lvl="2">
              <a:lnSpc>
                <a:spcPts val="3003"/>
              </a:lnSpc>
              <a:spcBef>
                <a:spcPct val="0"/>
              </a:spcBef>
              <a:buFont typeface="Arial"/>
              <a:buChar char="⚬"/>
            </a:pPr>
            <a:r>
              <a:rPr lang="en-US" sz="2145">
                <a:solidFill>
                  <a:srgbClr val="000000"/>
                </a:solidFill>
                <a:latin typeface="Varela Round"/>
                <a:ea typeface="Varela Round"/>
                <a:cs typeface="Varela Round"/>
                <a:sym typeface="Varela Round"/>
              </a:rPr>
              <a:t>Size: 802 MB</a:t>
            </a:r>
          </a:p>
          <a:p>
            <a:pPr algn="l" marL="463259" indent="-231630" lvl="1">
              <a:lnSpc>
                <a:spcPts val="3003"/>
              </a:lnSpc>
              <a:spcBef>
                <a:spcPct val="0"/>
              </a:spcBef>
              <a:buFont typeface="Arial"/>
              <a:buChar char="•"/>
            </a:pPr>
            <a:r>
              <a:rPr lang="en-US" sz="2145">
                <a:solidFill>
                  <a:srgbClr val="000000"/>
                </a:solidFill>
                <a:latin typeface="Varela Round"/>
                <a:ea typeface="Varela Round"/>
                <a:cs typeface="Varela Round"/>
                <a:sym typeface="Varela Round"/>
              </a:rPr>
              <a:t>Carved EXE:</a:t>
            </a:r>
          </a:p>
          <a:p>
            <a:pPr algn="l" marL="926518" indent="-308839" lvl="2">
              <a:lnSpc>
                <a:spcPts val="3003"/>
              </a:lnSpc>
              <a:spcBef>
                <a:spcPct val="0"/>
              </a:spcBef>
              <a:buFont typeface="Arial"/>
              <a:buChar char="⚬"/>
            </a:pPr>
            <a:r>
              <a:rPr lang="en-US" sz="2145">
                <a:solidFill>
                  <a:srgbClr val="000000"/>
                </a:solidFill>
                <a:latin typeface="Varela Round"/>
                <a:ea typeface="Varela Round"/>
                <a:cs typeface="Varela Round"/>
                <a:sym typeface="Varela Round"/>
              </a:rPr>
              <a:t>SHA256 hash: af67a6bd0baf78191617c97aad2d21b7d6133e879c92c97b1b1345d629f79661</a:t>
            </a:r>
          </a:p>
          <a:p>
            <a:pPr algn="l" marL="926518" indent="-308839" lvl="2">
              <a:lnSpc>
                <a:spcPts val="3003"/>
              </a:lnSpc>
              <a:spcBef>
                <a:spcPct val="0"/>
              </a:spcBef>
              <a:buFont typeface="Arial"/>
              <a:buChar char="⚬"/>
            </a:pPr>
            <a:r>
              <a:rPr lang="en-US" sz="2145">
                <a:solidFill>
                  <a:srgbClr val="000000"/>
                </a:solidFill>
                <a:latin typeface="Varela Round"/>
                <a:ea typeface="Varela Round"/>
                <a:cs typeface="Varela Round"/>
                <a:sym typeface="Varela Round"/>
              </a:rPr>
              <a:t>Size: 333 KB</a:t>
            </a:r>
          </a:p>
          <a:p>
            <a:pPr algn="l" marL="463259" indent="-231630" lvl="1">
              <a:lnSpc>
                <a:spcPts val="3003"/>
              </a:lnSpc>
              <a:spcBef>
                <a:spcPct val="0"/>
              </a:spcBef>
              <a:buFont typeface="Arial"/>
              <a:buChar char="•"/>
            </a:pPr>
            <a:r>
              <a:rPr lang="en-US" sz="2145">
                <a:solidFill>
                  <a:srgbClr val="000000"/>
                </a:solidFill>
                <a:latin typeface="Varela Round"/>
                <a:ea typeface="Varela Round"/>
                <a:cs typeface="Varela Round"/>
                <a:sym typeface="Varela Round"/>
              </a:rPr>
              <a:t>Steganography Image:</a:t>
            </a:r>
          </a:p>
          <a:p>
            <a:pPr algn="l" marL="926518" indent="-308839" lvl="2">
              <a:lnSpc>
                <a:spcPts val="3003"/>
              </a:lnSpc>
              <a:spcBef>
                <a:spcPct val="0"/>
              </a:spcBef>
              <a:buFont typeface="Arial"/>
              <a:buChar char="⚬"/>
            </a:pPr>
            <a:r>
              <a:rPr lang="en-US" sz="2145">
                <a:solidFill>
                  <a:srgbClr val="000000"/>
                </a:solidFill>
                <a:latin typeface="Varela Round"/>
                <a:ea typeface="Varela Round"/>
                <a:cs typeface="Varela Round"/>
                <a:sym typeface="Varela Round"/>
              </a:rPr>
              <a:t>SHA256 hash: c4b7e2de87630bde08e367c75d9a2b9ae79b1d4f03ee8014531239c9597efc2e</a:t>
            </a:r>
          </a:p>
          <a:p>
            <a:pPr algn="l" marL="463259" indent="-231630" lvl="1">
              <a:lnSpc>
                <a:spcPts val="3003"/>
              </a:lnSpc>
              <a:spcBef>
                <a:spcPct val="0"/>
              </a:spcBef>
              <a:buFont typeface="Arial"/>
              <a:buChar char="•"/>
            </a:pPr>
            <a:r>
              <a:rPr lang="en-US" sz="2145">
                <a:solidFill>
                  <a:srgbClr val="000000"/>
                </a:solidFill>
                <a:latin typeface="Varela Round"/>
                <a:ea typeface="Varela Round"/>
                <a:cs typeface="Varela Round"/>
                <a:sym typeface="Varela Round"/>
              </a:rPr>
              <a:t>C2 Server:</a:t>
            </a:r>
          </a:p>
          <a:p>
            <a:pPr algn="l" marL="926518" indent="-308839" lvl="2">
              <a:lnSpc>
                <a:spcPts val="3003"/>
              </a:lnSpc>
              <a:spcBef>
                <a:spcPct val="0"/>
              </a:spcBef>
              <a:buFont typeface="Arial"/>
              <a:buChar char="⚬"/>
            </a:pPr>
            <a:r>
              <a:rPr lang="en-US" sz="2145">
                <a:solidFill>
                  <a:srgbClr val="000000"/>
                </a:solidFill>
                <a:latin typeface="Varela Round"/>
                <a:ea typeface="Varela Round"/>
                <a:cs typeface="Varela Round"/>
                <a:sym typeface="Varela Round"/>
              </a:rPr>
              <a:t>IP Address: 162.33.178[.]106</a:t>
            </a:r>
          </a:p>
          <a:p>
            <a:pPr algn="l" marL="926518" indent="-308839" lvl="2">
              <a:lnSpc>
                <a:spcPts val="3003"/>
              </a:lnSpc>
              <a:spcBef>
                <a:spcPct val="0"/>
              </a:spcBef>
              <a:buFont typeface="Arial"/>
              <a:buChar char="⚬"/>
            </a:pPr>
            <a:r>
              <a:rPr lang="en-US" sz="2145">
                <a:solidFill>
                  <a:srgbClr val="000000"/>
                </a:solidFill>
                <a:latin typeface="Varela Round"/>
                <a:ea typeface="Varela Round"/>
                <a:cs typeface="Varela Round"/>
                <a:sym typeface="Varela Round"/>
              </a:rPr>
              <a:t>Port: 80</a:t>
            </a:r>
          </a:p>
          <a:p>
            <a:pPr algn="l">
              <a:lnSpc>
                <a:spcPts val="3003"/>
              </a:lnSpc>
              <a:spcBef>
                <a:spcPct val="0"/>
              </a:spcBef>
            </a:pPr>
          </a:p>
        </p:txBody>
      </p:sp>
      <p:sp>
        <p:nvSpPr>
          <p:cNvPr name="Freeform 12" id="12"/>
          <p:cNvSpPr/>
          <p:nvPr/>
        </p:nvSpPr>
        <p:spPr>
          <a:xfrm flipH="false" flipV="false" rot="0">
            <a:off x="1028700" y="1462657"/>
            <a:ext cx="3680843" cy="3680843"/>
          </a:xfrm>
          <a:custGeom>
            <a:avLst/>
            <a:gdLst/>
            <a:ahLst/>
            <a:cxnLst/>
            <a:rect r="r" b="b" t="t" l="l"/>
            <a:pathLst>
              <a:path h="3680843" w="3680843">
                <a:moveTo>
                  <a:pt x="0" y="0"/>
                </a:moveTo>
                <a:lnTo>
                  <a:pt x="3680843" y="0"/>
                </a:lnTo>
                <a:lnTo>
                  <a:pt x="3680843" y="3680843"/>
                </a:lnTo>
                <a:lnTo>
                  <a:pt x="0" y="3680843"/>
                </a:lnTo>
                <a:lnTo>
                  <a:pt x="0" y="0"/>
                </a:lnTo>
                <a:close/>
              </a:path>
            </a:pathLst>
          </a:custGeom>
          <a:blipFill>
            <a:blip r:embed="rId2"/>
            <a:stretch>
              <a:fillRect l="0" t="0" r="0" b="0"/>
            </a:stretch>
          </a:blipFill>
        </p:spPr>
      </p:sp>
      <p:sp>
        <p:nvSpPr>
          <p:cNvPr name="TextBox 13" id="13"/>
          <p:cNvSpPr txBox="true"/>
          <p:nvPr/>
        </p:nvSpPr>
        <p:spPr>
          <a:xfrm rot="0">
            <a:off x="2039047" y="885814"/>
            <a:ext cx="14694860" cy="808349"/>
          </a:xfrm>
          <a:prstGeom prst="rect">
            <a:avLst/>
          </a:prstGeom>
        </p:spPr>
        <p:txBody>
          <a:bodyPr anchor="t" rtlCol="false" tIns="0" lIns="0" bIns="0" rIns="0">
            <a:spAutoFit/>
          </a:bodyPr>
          <a:lstStyle/>
          <a:p>
            <a:pPr algn="ctr">
              <a:lnSpc>
                <a:spcPts val="5679"/>
              </a:lnSpc>
            </a:pPr>
            <a:r>
              <a:rPr lang="en-US" sz="7099">
                <a:solidFill>
                  <a:srgbClr val="00BF63"/>
                </a:solidFill>
                <a:latin typeface="Squada One"/>
                <a:ea typeface="Squada One"/>
                <a:cs typeface="Squada One"/>
                <a:sym typeface="Squada One"/>
              </a:rPr>
              <a:t>Artifacts</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99865" y="1599821"/>
            <a:ext cx="15459435" cy="7153358"/>
            <a:chOff x="0" y="0"/>
            <a:chExt cx="4071621" cy="1884012"/>
          </a:xfrm>
        </p:grpSpPr>
        <p:sp>
          <p:nvSpPr>
            <p:cNvPr name="Freeform 3" id="3"/>
            <p:cNvSpPr/>
            <p:nvPr/>
          </p:nvSpPr>
          <p:spPr>
            <a:xfrm flipH="false" flipV="false" rot="0">
              <a:off x="0" y="0"/>
              <a:ext cx="4071620" cy="1884012"/>
            </a:xfrm>
            <a:custGeom>
              <a:avLst/>
              <a:gdLst/>
              <a:ahLst/>
              <a:cxnLst/>
              <a:rect r="r" b="b" t="t" l="l"/>
              <a:pathLst>
                <a:path h="1884012" w="4071620">
                  <a:moveTo>
                    <a:pt x="50079" y="0"/>
                  </a:moveTo>
                  <a:lnTo>
                    <a:pt x="4021541" y="0"/>
                  </a:lnTo>
                  <a:cubicBezTo>
                    <a:pt x="4049199" y="0"/>
                    <a:pt x="4071620" y="22421"/>
                    <a:pt x="4071620" y="50079"/>
                  </a:cubicBezTo>
                  <a:lnTo>
                    <a:pt x="4071620" y="1833933"/>
                  </a:lnTo>
                  <a:cubicBezTo>
                    <a:pt x="4071620" y="1861591"/>
                    <a:pt x="4049199" y="1884012"/>
                    <a:pt x="4021541" y="1884012"/>
                  </a:cubicBezTo>
                  <a:lnTo>
                    <a:pt x="50079" y="1884012"/>
                  </a:lnTo>
                  <a:cubicBezTo>
                    <a:pt x="22421" y="1884012"/>
                    <a:pt x="0" y="1861591"/>
                    <a:pt x="0" y="1833933"/>
                  </a:cubicBezTo>
                  <a:lnTo>
                    <a:pt x="0" y="50079"/>
                  </a:lnTo>
                  <a:cubicBezTo>
                    <a:pt x="0" y="22421"/>
                    <a:pt x="22421" y="0"/>
                    <a:pt x="50079" y="0"/>
                  </a:cubicBezTo>
                  <a:close/>
                </a:path>
              </a:pathLst>
            </a:custGeom>
            <a:solidFill>
              <a:srgbClr val="FFFFFF"/>
            </a:solidFill>
          </p:spPr>
        </p:sp>
        <p:sp>
          <p:nvSpPr>
            <p:cNvPr name="TextBox 4" id="4"/>
            <p:cNvSpPr txBox="true"/>
            <p:nvPr/>
          </p:nvSpPr>
          <p:spPr>
            <a:xfrm>
              <a:off x="0" y="-38100"/>
              <a:ext cx="4071621" cy="192211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7836001"/>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488609" y="2839677"/>
            <a:ext cx="13310782" cy="4673646"/>
            <a:chOff x="0" y="0"/>
            <a:chExt cx="3505720" cy="1230919"/>
          </a:xfrm>
        </p:grpSpPr>
        <p:sp>
          <p:nvSpPr>
            <p:cNvPr name="Freeform 12" id="12"/>
            <p:cNvSpPr/>
            <p:nvPr/>
          </p:nvSpPr>
          <p:spPr>
            <a:xfrm flipH="false" flipV="false" rot="0">
              <a:off x="0" y="0"/>
              <a:ext cx="3505721" cy="1230919"/>
            </a:xfrm>
            <a:custGeom>
              <a:avLst/>
              <a:gdLst/>
              <a:ahLst/>
              <a:cxnLst/>
              <a:rect r="r" b="b" t="t" l="l"/>
              <a:pathLst>
                <a:path h="1230919" w="3505721">
                  <a:moveTo>
                    <a:pt x="58163" y="0"/>
                  </a:moveTo>
                  <a:lnTo>
                    <a:pt x="3447558" y="0"/>
                  </a:lnTo>
                  <a:cubicBezTo>
                    <a:pt x="3462984" y="0"/>
                    <a:pt x="3477777" y="6128"/>
                    <a:pt x="3488685" y="17035"/>
                  </a:cubicBezTo>
                  <a:cubicBezTo>
                    <a:pt x="3499593" y="27943"/>
                    <a:pt x="3505721" y="42737"/>
                    <a:pt x="3505721" y="58163"/>
                  </a:cubicBezTo>
                  <a:lnTo>
                    <a:pt x="3505721" y="1172756"/>
                  </a:lnTo>
                  <a:cubicBezTo>
                    <a:pt x="3505721" y="1188182"/>
                    <a:pt x="3499593" y="1202976"/>
                    <a:pt x="3488685" y="1213884"/>
                  </a:cubicBezTo>
                  <a:cubicBezTo>
                    <a:pt x="3477777" y="1224791"/>
                    <a:pt x="3462984" y="1230919"/>
                    <a:pt x="3447558" y="1230919"/>
                  </a:cubicBezTo>
                  <a:lnTo>
                    <a:pt x="58163" y="1230919"/>
                  </a:lnTo>
                  <a:cubicBezTo>
                    <a:pt x="42737" y="1230919"/>
                    <a:pt x="27943" y="1224791"/>
                    <a:pt x="17035" y="1213884"/>
                  </a:cubicBezTo>
                  <a:cubicBezTo>
                    <a:pt x="6128" y="1202976"/>
                    <a:pt x="0" y="1188182"/>
                    <a:pt x="0" y="1172756"/>
                  </a:cubicBezTo>
                  <a:lnTo>
                    <a:pt x="0" y="58163"/>
                  </a:lnTo>
                  <a:cubicBezTo>
                    <a:pt x="0" y="42737"/>
                    <a:pt x="6128" y="27943"/>
                    <a:pt x="17035" y="17035"/>
                  </a:cubicBezTo>
                  <a:cubicBezTo>
                    <a:pt x="27943" y="6128"/>
                    <a:pt x="42737" y="0"/>
                    <a:pt x="58163" y="0"/>
                  </a:cubicBezTo>
                  <a:close/>
                </a:path>
              </a:pathLst>
            </a:custGeom>
            <a:solidFill>
              <a:srgbClr val="737373"/>
            </a:solidFill>
            <a:ln cap="rnd">
              <a:noFill/>
              <a:prstDash val="solid"/>
              <a:round/>
            </a:ln>
          </p:spPr>
        </p:sp>
        <p:sp>
          <p:nvSpPr>
            <p:cNvPr name="TextBox 13" id="13"/>
            <p:cNvSpPr txBox="true"/>
            <p:nvPr/>
          </p:nvSpPr>
          <p:spPr>
            <a:xfrm>
              <a:off x="0" y="-38100"/>
              <a:ext cx="3505720" cy="126901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3367528" y="3377385"/>
            <a:ext cx="11552944" cy="3598230"/>
            <a:chOff x="0" y="0"/>
            <a:chExt cx="3042751" cy="947682"/>
          </a:xfrm>
        </p:grpSpPr>
        <p:sp>
          <p:nvSpPr>
            <p:cNvPr name="Freeform 15" id="15"/>
            <p:cNvSpPr/>
            <p:nvPr/>
          </p:nvSpPr>
          <p:spPr>
            <a:xfrm flipH="false" flipV="false" rot="0">
              <a:off x="0" y="0"/>
              <a:ext cx="3042751" cy="947682"/>
            </a:xfrm>
            <a:custGeom>
              <a:avLst/>
              <a:gdLst/>
              <a:ahLst/>
              <a:cxnLst/>
              <a:rect r="r" b="b" t="t" l="l"/>
              <a:pathLst>
                <a:path h="947682" w="3042751">
                  <a:moveTo>
                    <a:pt x="67013" y="0"/>
                  </a:moveTo>
                  <a:lnTo>
                    <a:pt x="2975738" y="0"/>
                  </a:lnTo>
                  <a:cubicBezTo>
                    <a:pt x="3012748" y="0"/>
                    <a:pt x="3042751" y="30003"/>
                    <a:pt x="3042751" y="67013"/>
                  </a:cubicBezTo>
                  <a:lnTo>
                    <a:pt x="3042751" y="880670"/>
                  </a:lnTo>
                  <a:cubicBezTo>
                    <a:pt x="3042751" y="917679"/>
                    <a:pt x="3012748" y="947682"/>
                    <a:pt x="2975738" y="947682"/>
                  </a:cubicBezTo>
                  <a:lnTo>
                    <a:pt x="67013" y="947682"/>
                  </a:lnTo>
                  <a:cubicBezTo>
                    <a:pt x="30003" y="947682"/>
                    <a:pt x="0" y="917679"/>
                    <a:pt x="0" y="880670"/>
                  </a:cubicBezTo>
                  <a:lnTo>
                    <a:pt x="0" y="67013"/>
                  </a:lnTo>
                  <a:cubicBezTo>
                    <a:pt x="0" y="30003"/>
                    <a:pt x="30003" y="0"/>
                    <a:pt x="67013" y="0"/>
                  </a:cubicBezTo>
                  <a:close/>
                </a:path>
              </a:pathLst>
            </a:custGeom>
            <a:solidFill>
              <a:srgbClr val="FFC61A"/>
            </a:solidFill>
          </p:spPr>
        </p:sp>
        <p:sp>
          <p:nvSpPr>
            <p:cNvPr name="TextBox 16" id="16"/>
            <p:cNvSpPr txBox="true"/>
            <p:nvPr/>
          </p:nvSpPr>
          <p:spPr>
            <a:xfrm>
              <a:off x="0" y="-38100"/>
              <a:ext cx="3042751" cy="98578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4601592" y="4113814"/>
            <a:ext cx="9855982" cy="1915822"/>
          </a:xfrm>
          <a:prstGeom prst="rect">
            <a:avLst/>
          </a:prstGeom>
        </p:spPr>
        <p:txBody>
          <a:bodyPr anchor="t" rtlCol="false" tIns="0" lIns="0" bIns="0" rIns="0">
            <a:spAutoFit/>
          </a:bodyPr>
          <a:lstStyle/>
          <a:p>
            <a:pPr algn="ctr">
              <a:lnSpc>
                <a:spcPts val="15678"/>
              </a:lnSpc>
              <a:spcBef>
                <a:spcPct val="0"/>
              </a:spcBef>
            </a:pPr>
            <a:r>
              <a:rPr lang="en-US" sz="11198">
                <a:solidFill>
                  <a:srgbClr val="FFFFFF"/>
                </a:solidFill>
                <a:latin typeface="Varela Round"/>
                <a:ea typeface="Varela Round"/>
                <a:cs typeface="Varela Round"/>
                <a:sym typeface="Varela Round"/>
              </a:rPr>
              <a:t>Ransomware</a:t>
            </a:r>
            <a:r>
              <a:rPr lang="en-US" sz="11198">
                <a:solidFill>
                  <a:srgbClr val="FFFFFF"/>
                </a:solidFill>
                <a:latin typeface="Varela Round"/>
                <a:ea typeface="Varela Round"/>
                <a:cs typeface="Varela Round"/>
                <a:sym typeface="Varela Round"/>
              </a:rPr>
              <a:t>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38106" y="2565428"/>
            <a:ext cx="15621194" cy="7197620"/>
            <a:chOff x="0" y="0"/>
            <a:chExt cx="4114224" cy="1895670"/>
          </a:xfrm>
        </p:grpSpPr>
        <p:sp>
          <p:nvSpPr>
            <p:cNvPr name="Freeform 3" id="3"/>
            <p:cNvSpPr/>
            <p:nvPr/>
          </p:nvSpPr>
          <p:spPr>
            <a:xfrm flipH="false" flipV="false" rot="0">
              <a:off x="0" y="0"/>
              <a:ext cx="4114224" cy="1895670"/>
            </a:xfrm>
            <a:custGeom>
              <a:avLst/>
              <a:gdLst/>
              <a:ahLst/>
              <a:cxnLst/>
              <a:rect r="r" b="b" t="t" l="l"/>
              <a:pathLst>
                <a:path h="1895670" w="4114224">
                  <a:moveTo>
                    <a:pt x="49560" y="0"/>
                  </a:moveTo>
                  <a:lnTo>
                    <a:pt x="4064664" y="0"/>
                  </a:lnTo>
                  <a:cubicBezTo>
                    <a:pt x="4077808" y="0"/>
                    <a:pt x="4090414" y="5222"/>
                    <a:pt x="4099708" y="14516"/>
                  </a:cubicBezTo>
                  <a:cubicBezTo>
                    <a:pt x="4109003" y="23810"/>
                    <a:pt x="4114224" y="36416"/>
                    <a:pt x="4114224" y="49560"/>
                  </a:cubicBezTo>
                  <a:lnTo>
                    <a:pt x="4114224" y="1846109"/>
                  </a:lnTo>
                  <a:cubicBezTo>
                    <a:pt x="4114224" y="1873481"/>
                    <a:pt x="4092035" y="1895670"/>
                    <a:pt x="4064664" y="1895670"/>
                  </a:cubicBezTo>
                  <a:lnTo>
                    <a:pt x="49560" y="1895670"/>
                  </a:lnTo>
                  <a:cubicBezTo>
                    <a:pt x="36416" y="1895670"/>
                    <a:pt x="23810" y="1890448"/>
                    <a:pt x="14516" y="1881154"/>
                  </a:cubicBezTo>
                  <a:cubicBezTo>
                    <a:pt x="5222" y="1871859"/>
                    <a:pt x="0" y="1859253"/>
                    <a:pt x="0" y="1846109"/>
                  </a:cubicBezTo>
                  <a:lnTo>
                    <a:pt x="0" y="49560"/>
                  </a:lnTo>
                  <a:cubicBezTo>
                    <a:pt x="0" y="36416"/>
                    <a:pt x="5222" y="23810"/>
                    <a:pt x="14516" y="14516"/>
                  </a:cubicBezTo>
                  <a:cubicBezTo>
                    <a:pt x="23810" y="5222"/>
                    <a:pt x="36416" y="0"/>
                    <a:pt x="49560" y="0"/>
                  </a:cubicBezTo>
                  <a:close/>
                </a:path>
              </a:pathLst>
            </a:custGeom>
            <a:solidFill>
              <a:srgbClr val="FFFFFF"/>
            </a:solidFill>
          </p:spPr>
        </p:sp>
        <p:sp>
          <p:nvSpPr>
            <p:cNvPr name="TextBox 4" id="4"/>
            <p:cNvSpPr txBox="true"/>
            <p:nvPr/>
          </p:nvSpPr>
          <p:spPr>
            <a:xfrm>
              <a:off x="0" y="-38100"/>
              <a:ext cx="4114224" cy="193377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602200" y="4632586"/>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50741" y="1028700"/>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641278" y="2862374"/>
            <a:ext cx="5082449" cy="6603727"/>
          </a:xfrm>
          <a:custGeom>
            <a:avLst/>
            <a:gdLst/>
            <a:ahLst/>
            <a:cxnLst/>
            <a:rect r="r" b="b" t="t" l="l"/>
            <a:pathLst>
              <a:path h="6603727" w="5082449">
                <a:moveTo>
                  <a:pt x="0" y="0"/>
                </a:moveTo>
                <a:lnTo>
                  <a:pt x="5082449" y="0"/>
                </a:lnTo>
                <a:lnTo>
                  <a:pt x="5082449" y="6603727"/>
                </a:lnTo>
                <a:lnTo>
                  <a:pt x="0" y="6603727"/>
                </a:lnTo>
                <a:lnTo>
                  <a:pt x="0" y="0"/>
                </a:lnTo>
                <a:close/>
              </a:path>
            </a:pathLst>
          </a:custGeom>
          <a:blipFill>
            <a:blip r:embed="rId2"/>
            <a:stretch>
              <a:fillRect l="-123369" t="-35608" r="-142095" b="-58118"/>
            </a:stretch>
          </a:blipFill>
        </p:spPr>
      </p:sp>
      <p:sp>
        <p:nvSpPr>
          <p:cNvPr name="TextBox 12" id="12"/>
          <p:cNvSpPr txBox="true"/>
          <p:nvPr/>
        </p:nvSpPr>
        <p:spPr>
          <a:xfrm rot="0">
            <a:off x="4633035" y="870797"/>
            <a:ext cx="9631337" cy="1694631"/>
          </a:xfrm>
          <a:prstGeom prst="rect">
            <a:avLst/>
          </a:prstGeom>
        </p:spPr>
        <p:txBody>
          <a:bodyPr anchor="t" rtlCol="false" tIns="0" lIns="0" bIns="0" rIns="0">
            <a:spAutoFit/>
          </a:bodyPr>
          <a:lstStyle/>
          <a:p>
            <a:pPr algn="ctr">
              <a:lnSpc>
                <a:spcPts val="11837"/>
              </a:lnSpc>
            </a:pPr>
            <a:r>
              <a:rPr lang="en-US" sz="14796">
                <a:solidFill>
                  <a:srgbClr val="737373"/>
                </a:solidFill>
                <a:latin typeface="Squada One"/>
                <a:ea typeface="Squada One"/>
                <a:cs typeface="Squada One"/>
                <a:sym typeface="Squada One"/>
              </a:rPr>
              <a:t>Ransomware</a:t>
            </a:r>
            <a:r>
              <a:rPr lang="en-US" sz="14796">
                <a:solidFill>
                  <a:srgbClr val="737373"/>
                </a:solidFill>
                <a:latin typeface="Squada One"/>
                <a:ea typeface="Squada One"/>
                <a:cs typeface="Squada One"/>
                <a:sym typeface="Squada One"/>
              </a:rPr>
              <a:t> </a:t>
            </a:r>
          </a:p>
        </p:txBody>
      </p:sp>
      <p:sp>
        <p:nvSpPr>
          <p:cNvPr name="TextBox 13" id="13"/>
          <p:cNvSpPr txBox="true"/>
          <p:nvPr/>
        </p:nvSpPr>
        <p:spPr>
          <a:xfrm rot="0">
            <a:off x="2626460" y="5629532"/>
            <a:ext cx="8191222" cy="3207387"/>
          </a:xfrm>
          <a:prstGeom prst="rect">
            <a:avLst/>
          </a:prstGeom>
        </p:spPr>
        <p:txBody>
          <a:bodyPr anchor="t" rtlCol="false" tIns="0" lIns="0" bIns="0" rIns="0">
            <a:spAutoFit/>
          </a:bodyPr>
          <a:lstStyle/>
          <a:p>
            <a:pPr algn="ctr">
              <a:lnSpc>
                <a:spcPts val="6439"/>
              </a:lnSpc>
              <a:spcBef>
                <a:spcPct val="0"/>
              </a:spcBef>
            </a:pPr>
            <a:r>
              <a:rPr lang="en-US" sz="4599">
                <a:solidFill>
                  <a:srgbClr val="004AAD"/>
                </a:solidFill>
                <a:latin typeface="Varela Round"/>
                <a:ea typeface="Varela Round"/>
                <a:cs typeface="Varela Round"/>
                <a:sym typeface="Varela Round"/>
              </a:rPr>
              <a:t>CyberVolk </a:t>
            </a:r>
            <a:r>
              <a:rPr lang="en-US" sz="4599">
                <a:solidFill>
                  <a:srgbClr val="000000"/>
                </a:solidFill>
                <a:latin typeface="Varela Round"/>
                <a:ea typeface="Varela Round"/>
                <a:cs typeface="Varela Round"/>
                <a:sym typeface="Varela Round"/>
              </a:rPr>
              <a:t>emerged in June 2024 as a hacktivist group associated with pro-Russian activities.</a:t>
            </a:r>
          </a:p>
        </p:txBody>
      </p:sp>
      <p:grpSp>
        <p:nvGrpSpPr>
          <p:cNvPr name="Group 14" id="14"/>
          <p:cNvGrpSpPr/>
          <p:nvPr/>
        </p:nvGrpSpPr>
        <p:grpSpPr>
          <a:xfrm rot="0">
            <a:off x="2180000" y="3068421"/>
            <a:ext cx="9116344" cy="1703861"/>
            <a:chOff x="0" y="0"/>
            <a:chExt cx="2401012" cy="448754"/>
          </a:xfrm>
        </p:grpSpPr>
        <p:sp>
          <p:nvSpPr>
            <p:cNvPr name="Freeform 15" id="15"/>
            <p:cNvSpPr/>
            <p:nvPr/>
          </p:nvSpPr>
          <p:spPr>
            <a:xfrm flipH="false" flipV="false" rot="0">
              <a:off x="0" y="0"/>
              <a:ext cx="2401012" cy="448754"/>
            </a:xfrm>
            <a:custGeom>
              <a:avLst/>
              <a:gdLst/>
              <a:ahLst/>
              <a:cxnLst/>
              <a:rect r="r" b="b" t="t" l="l"/>
              <a:pathLst>
                <a:path h="448754" w="2401012">
                  <a:moveTo>
                    <a:pt x="84924" y="0"/>
                  </a:moveTo>
                  <a:lnTo>
                    <a:pt x="2316089" y="0"/>
                  </a:lnTo>
                  <a:cubicBezTo>
                    <a:pt x="2338612" y="0"/>
                    <a:pt x="2360213" y="8947"/>
                    <a:pt x="2376139" y="24874"/>
                  </a:cubicBezTo>
                  <a:cubicBezTo>
                    <a:pt x="2392065" y="40800"/>
                    <a:pt x="2401012" y="62400"/>
                    <a:pt x="2401012" y="84924"/>
                  </a:cubicBezTo>
                  <a:lnTo>
                    <a:pt x="2401012" y="363830"/>
                  </a:lnTo>
                  <a:cubicBezTo>
                    <a:pt x="2401012" y="386353"/>
                    <a:pt x="2392065" y="407954"/>
                    <a:pt x="2376139" y="423880"/>
                  </a:cubicBezTo>
                  <a:cubicBezTo>
                    <a:pt x="2360213" y="439806"/>
                    <a:pt x="2338612" y="448754"/>
                    <a:pt x="2316089" y="448754"/>
                  </a:cubicBezTo>
                  <a:lnTo>
                    <a:pt x="84924" y="448754"/>
                  </a:lnTo>
                  <a:cubicBezTo>
                    <a:pt x="62400" y="448754"/>
                    <a:pt x="40800" y="439806"/>
                    <a:pt x="24874" y="423880"/>
                  </a:cubicBezTo>
                  <a:cubicBezTo>
                    <a:pt x="8947" y="407954"/>
                    <a:pt x="0" y="386353"/>
                    <a:pt x="0" y="363830"/>
                  </a:cubicBezTo>
                  <a:lnTo>
                    <a:pt x="0" y="84924"/>
                  </a:lnTo>
                  <a:cubicBezTo>
                    <a:pt x="0" y="62400"/>
                    <a:pt x="8947" y="40800"/>
                    <a:pt x="24874" y="24874"/>
                  </a:cubicBezTo>
                  <a:cubicBezTo>
                    <a:pt x="40800" y="8947"/>
                    <a:pt x="62400" y="0"/>
                    <a:pt x="84924" y="0"/>
                  </a:cubicBezTo>
                  <a:close/>
                </a:path>
              </a:pathLst>
            </a:custGeom>
            <a:solidFill>
              <a:srgbClr val="737373"/>
            </a:solidFill>
          </p:spPr>
        </p:sp>
        <p:sp>
          <p:nvSpPr>
            <p:cNvPr name="TextBox 16" id="16"/>
            <p:cNvSpPr txBox="true"/>
            <p:nvPr/>
          </p:nvSpPr>
          <p:spPr>
            <a:xfrm>
              <a:off x="0" y="-38100"/>
              <a:ext cx="2401012"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2432869" y="3208116"/>
            <a:ext cx="8675008" cy="1424470"/>
            <a:chOff x="0" y="0"/>
            <a:chExt cx="2284776" cy="375169"/>
          </a:xfrm>
        </p:grpSpPr>
        <p:sp>
          <p:nvSpPr>
            <p:cNvPr name="Freeform 18" id="18"/>
            <p:cNvSpPr/>
            <p:nvPr/>
          </p:nvSpPr>
          <p:spPr>
            <a:xfrm flipH="false" flipV="false" rot="0">
              <a:off x="0" y="0"/>
              <a:ext cx="2284776" cy="375169"/>
            </a:xfrm>
            <a:custGeom>
              <a:avLst/>
              <a:gdLst/>
              <a:ahLst/>
              <a:cxnLst/>
              <a:rect r="r" b="b" t="t" l="l"/>
              <a:pathLst>
                <a:path h="375169" w="2284776">
                  <a:moveTo>
                    <a:pt x="89244" y="0"/>
                  </a:moveTo>
                  <a:lnTo>
                    <a:pt x="2195532" y="0"/>
                  </a:lnTo>
                  <a:cubicBezTo>
                    <a:pt x="2244820" y="0"/>
                    <a:pt x="2284776" y="39956"/>
                    <a:pt x="2284776" y="89244"/>
                  </a:cubicBezTo>
                  <a:lnTo>
                    <a:pt x="2284776" y="285925"/>
                  </a:lnTo>
                  <a:cubicBezTo>
                    <a:pt x="2284776" y="335213"/>
                    <a:pt x="2244820" y="375169"/>
                    <a:pt x="2195532" y="375169"/>
                  </a:cubicBezTo>
                  <a:lnTo>
                    <a:pt x="89244" y="375169"/>
                  </a:lnTo>
                  <a:cubicBezTo>
                    <a:pt x="39956" y="375169"/>
                    <a:pt x="0" y="335213"/>
                    <a:pt x="0" y="285925"/>
                  </a:cubicBezTo>
                  <a:lnTo>
                    <a:pt x="0" y="89244"/>
                  </a:lnTo>
                  <a:cubicBezTo>
                    <a:pt x="0" y="39956"/>
                    <a:pt x="39956" y="0"/>
                    <a:pt x="89244" y="0"/>
                  </a:cubicBezTo>
                  <a:close/>
                </a:path>
              </a:pathLst>
            </a:custGeom>
            <a:solidFill>
              <a:srgbClr val="FFC61A"/>
            </a:solidFill>
          </p:spPr>
        </p:sp>
        <p:sp>
          <p:nvSpPr>
            <p:cNvPr name="TextBox 19" id="19"/>
            <p:cNvSpPr txBox="true"/>
            <p:nvPr/>
          </p:nvSpPr>
          <p:spPr>
            <a:xfrm>
              <a:off x="0" y="-38100"/>
              <a:ext cx="2284776" cy="413269"/>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2658662" y="3399650"/>
            <a:ext cx="8159020" cy="936627"/>
          </a:xfrm>
          <a:prstGeom prst="rect">
            <a:avLst/>
          </a:prstGeom>
        </p:spPr>
        <p:txBody>
          <a:bodyPr anchor="t" rtlCol="false" tIns="0" lIns="0" bIns="0" rIns="0">
            <a:spAutoFit/>
          </a:bodyPr>
          <a:lstStyle/>
          <a:p>
            <a:pPr algn="ctr">
              <a:lnSpc>
                <a:spcPts val="7699"/>
              </a:lnSpc>
              <a:spcBef>
                <a:spcPct val="0"/>
              </a:spcBef>
            </a:pPr>
            <a:r>
              <a:rPr lang="en-US" sz="5499">
                <a:solidFill>
                  <a:srgbClr val="FFFFFF"/>
                </a:solidFill>
                <a:latin typeface="Varela Round"/>
                <a:ea typeface="Varela Round"/>
                <a:cs typeface="Varela Round"/>
                <a:sym typeface="Varela Round"/>
              </a:rPr>
              <a:t>CyberVolk Ransomware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599797" y="2142596"/>
            <a:ext cx="8687435" cy="1381125"/>
          </a:xfrm>
          <a:prstGeom prst="rect">
            <a:avLst/>
          </a:prstGeom>
        </p:spPr>
        <p:txBody>
          <a:bodyPr anchor="t" rtlCol="false" tIns="0" lIns="0" bIns="0" rIns="0">
            <a:spAutoFit/>
          </a:bodyPr>
          <a:lstStyle/>
          <a:p>
            <a:pPr algn="just">
              <a:lnSpc>
                <a:spcPts val="9600"/>
              </a:lnSpc>
            </a:pPr>
            <a:r>
              <a:rPr lang="en-US" sz="12000">
                <a:solidFill>
                  <a:srgbClr val="FFFFFF"/>
                </a:solidFill>
                <a:latin typeface="Squada One"/>
                <a:ea typeface="Squada One"/>
                <a:cs typeface="Squada One"/>
                <a:sym typeface="Squada One"/>
              </a:rPr>
              <a:t>Agenda</a:t>
            </a:r>
          </a:p>
        </p:txBody>
      </p:sp>
      <p:sp>
        <p:nvSpPr>
          <p:cNvPr name="TextBox 3" id="3"/>
          <p:cNvSpPr txBox="true"/>
          <p:nvPr/>
        </p:nvSpPr>
        <p:spPr>
          <a:xfrm rot="0">
            <a:off x="4449072" y="4846003"/>
            <a:ext cx="6511783" cy="537845"/>
          </a:xfrm>
          <a:prstGeom prst="rect">
            <a:avLst/>
          </a:prstGeom>
        </p:spPr>
        <p:txBody>
          <a:bodyPr anchor="t" rtlCol="false" tIns="0" lIns="0" bIns="0" rIns="0">
            <a:spAutoFit/>
          </a:bodyPr>
          <a:lstStyle/>
          <a:p>
            <a:pPr algn="l">
              <a:lnSpc>
                <a:spcPts val="4480"/>
              </a:lnSpc>
            </a:pPr>
            <a:r>
              <a:rPr lang="en-US" sz="3200">
                <a:solidFill>
                  <a:srgbClr val="FFFFFF"/>
                </a:solidFill>
                <a:latin typeface="Varela Round"/>
                <a:ea typeface="Varela Round"/>
                <a:cs typeface="Varela Round"/>
                <a:sym typeface="Varela Round"/>
              </a:rPr>
              <a:t>What’s the Malware?</a:t>
            </a:r>
          </a:p>
        </p:txBody>
      </p:sp>
      <p:sp>
        <p:nvSpPr>
          <p:cNvPr name="TextBox 4" id="4"/>
          <p:cNvSpPr txBox="true"/>
          <p:nvPr/>
        </p:nvSpPr>
        <p:spPr>
          <a:xfrm rot="0">
            <a:off x="4449072" y="6117086"/>
            <a:ext cx="7001644" cy="537845"/>
          </a:xfrm>
          <a:prstGeom prst="rect">
            <a:avLst/>
          </a:prstGeom>
        </p:spPr>
        <p:txBody>
          <a:bodyPr anchor="t" rtlCol="false" tIns="0" lIns="0" bIns="0" rIns="0">
            <a:spAutoFit/>
          </a:bodyPr>
          <a:lstStyle/>
          <a:p>
            <a:pPr algn="l">
              <a:lnSpc>
                <a:spcPts val="4480"/>
              </a:lnSpc>
            </a:pPr>
            <a:r>
              <a:rPr lang="en-US" sz="3200">
                <a:solidFill>
                  <a:srgbClr val="FFFFFF"/>
                </a:solidFill>
                <a:latin typeface="Varela Round"/>
                <a:ea typeface="Varela Round"/>
                <a:cs typeface="Varela Round"/>
                <a:sym typeface="Varela Round"/>
              </a:rPr>
              <a:t>Types of Malware and Their Impact</a:t>
            </a:r>
          </a:p>
        </p:txBody>
      </p:sp>
      <p:sp>
        <p:nvSpPr>
          <p:cNvPr name="TextBox 5" id="5"/>
          <p:cNvSpPr txBox="true"/>
          <p:nvPr/>
        </p:nvSpPr>
        <p:spPr>
          <a:xfrm rot="0">
            <a:off x="4449072" y="7428706"/>
            <a:ext cx="6511783" cy="537845"/>
          </a:xfrm>
          <a:prstGeom prst="rect">
            <a:avLst/>
          </a:prstGeom>
        </p:spPr>
        <p:txBody>
          <a:bodyPr anchor="t" rtlCol="false" tIns="0" lIns="0" bIns="0" rIns="0">
            <a:spAutoFit/>
          </a:bodyPr>
          <a:lstStyle/>
          <a:p>
            <a:pPr algn="l">
              <a:lnSpc>
                <a:spcPts val="4480"/>
              </a:lnSpc>
            </a:pPr>
            <a:r>
              <a:rPr lang="en-US" sz="3200">
                <a:solidFill>
                  <a:srgbClr val="FFFFFF"/>
                </a:solidFill>
                <a:latin typeface="Varela Round"/>
                <a:ea typeface="Varela Round"/>
                <a:cs typeface="Varela Round"/>
                <a:sym typeface="Varela Round"/>
              </a:rPr>
              <a:t>Malware Analysis </a:t>
            </a:r>
          </a:p>
        </p:txBody>
      </p:sp>
      <p:sp>
        <p:nvSpPr>
          <p:cNvPr name="TextBox 6" id="6"/>
          <p:cNvSpPr txBox="true"/>
          <p:nvPr/>
        </p:nvSpPr>
        <p:spPr>
          <a:xfrm rot="0">
            <a:off x="3242536" y="4864505"/>
            <a:ext cx="1206535" cy="805640"/>
          </a:xfrm>
          <a:prstGeom prst="rect">
            <a:avLst/>
          </a:prstGeom>
        </p:spPr>
        <p:txBody>
          <a:bodyPr anchor="t" rtlCol="false" tIns="0" lIns="0" bIns="0" rIns="0">
            <a:spAutoFit/>
          </a:bodyPr>
          <a:lstStyle/>
          <a:p>
            <a:pPr algn="just">
              <a:lnSpc>
                <a:spcPts val="5529"/>
              </a:lnSpc>
            </a:pPr>
            <a:r>
              <a:rPr lang="en-US" sz="6911">
                <a:solidFill>
                  <a:srgbClr val="FFC61A"/>
                </a:solidFill>
                <a:latin typeface="Squada One"/>
                <a:ea typeface="Squada One"/>
                <a:cs typeface="Squada One"/>
                <a:sym typeface="Squada One"/>
              </a:rPr>
              <a:t>01</a:t>
            </a:r>
          </a:p>
        </p:txBody>
      </p:sp>
      <p:sp>
        <p:nvSpPr>
          <p:cNvPr name="TextBox 7" id="7"/>
          <p:cNvSpPr txBox="true"/>
          <p:nvPr/>
        </p:nvSpPr>
        <p:spPr>
          <a:xfrm rot="0">
            <a:off x="3242536" y="6135588"/>
            <a:ext cx="1206535" cy="805640"/>
          </a:xfrm>
          <a:prstGeom prst="rect">
            <a:avLst/>
          </a:prstGeom>
        </p:spPr>
        <p:txBody>
          <a:bodyPr anchor="t" rtlCol="false" tIns="0" lIns="0" bIns="0" rIns="0">
            <a:spAutoFit/>
          </a:bodyPr>
          <a:lstStyle/>
          <a:p>
            <a:pPr algn="just">
              <a:lnSpc>
                <a:spcPts val="5529"/>
              </a:lnSpc>
            </a:pPr>
            <a:r>
              <a:rPr lang="en-US" sz="6911">
                <a:solidFill>
                  <a:srgbClr val="FFC61A"/>
                </a:solidFill>
                <a:latin typeface="Squada One"/>
                <a:ea typeface="Squada One"/>
                <a:cs typeface="Squada One"/>
                <a:sym typeface="Squada One"/>
              </a:rPr>
              <a:t>02</a:t>
            </a:r>
          </a:p>
        </p:txBody>
      </p:sp>
      <p:sp>
        <p:nvSpPr>
          <p:cNvPr name="TextBox 8" id="8"/>
          <p:cNvSpPr txBox="true"/>
          <p:nvPr/>
        </p:nvSpPr>
        <p:spPr>
          <a:xfrm rot="0">
            <a:off x="3242536" y="7407954"/>
            <a:ext cx="1206535" cy="805640"/>
          </a:xfrm>
          <a:prstGeom prst="rect">
            <a:avLst/>
          </a:prstGeom>
        </p:spPr>
        <p:txBody>
          <a:bodyPr anchor="t" rtlCol="false" tIns="0" lIns="0" bIns="0" rIns="0">
            <a:spAutoFit/>
          </a:bodyPr>
          <a:lstStyle/>
          <a:p>
            <a:pPr algn="just">
              <a:lnSpc>
                <a:spcPts val="5529"/>
              </a:lnSpc>
            </a:pPr>
            <a:r>
              <a:rPr lang="en-US" sz="6911">
                <a:solidFill>
                  <a:srgbClr val="FFC61A"/>
                </a:solidFill>
                <a:latin typeface="Squada One"/>
                <a:ea typeface="Squada One"/>
                <a:cs typeface="Squada One"/>
                <a:sym typeface="Squada One"/>
              </a:rPr>
              <a:t>03</a:t>
            </a:r>
          </a:p>
        </p:txBody>
      </p:sp>
      <p:grpSp>
        <p:nvGrpSpPr>
          <p:cNvPr name="Group 9" id="9"/>
          <p:cNvGrpSpPr/>
          <p:nvPr/>
        </p:nvGrpSpPr>
        <p:grpSpPr>
          <a:xfrm rot="0">
            <a:off x="1028700" y="1502403"/>
            <a:ext cx="2213836" cy="221383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17EB"/>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2034114" y="2004009"/>
            <a:ext cx="1208422" cy="1210623"/>
          </a:xfrm>
          <a:custGeom>
            <a:avLst/>
            <a:gdLst/>
            <a:ahLst/>
            <a:cxnLst/>
            <a:rect r="r" b="b" t="t" l="l"/>
            <a:pathLst>
              <a:path h="1210623" w="1208422">
                <a:moveTo>
                  <a:pt x="0" y="0"/>
                </a:moveTo>
                <a:lnTo>
                  <a:pt x="1208422" y="0"/>
                </a:lnTo>
                <a:lnTo>
                  <a:pt x="1208422" y="1210623"/>
                </a:lnTo>
                <a:lnTo>
                  <a:pt x="0" y="1210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8571865" y="9782262"/>
            <a:ext cx="8687435" cy="2344758"/>
            <a:chOff x="0" y="0"/>
            <a:chExt cx="2288049" cy="617550"/>
          </a:xfrm>
        </p:grpSpPr>
        <p:sp>
          <p:nvSpPr>
            <p:cNvPr name="Freeform 14" id="14"/>
            <p:cNvSpPr/>
            <p:nvPr/>
          </p:nvSpPr>
          <p:spPr>
            <a:xfrm flipH="false" flipV="false" rot="0">
              <a:off x="0" y="0"/>
              <a:ext cx="2288049" cy="617550"/>
            </a:xfrm>
            <a:custGeom>
              <a:avLst/>
              <a:gdLst/>
              <a:ahLst/>
              <a:cxnLst/>
              <a:rect r="r" b="b" t="t" l="l"/>
              <a:pathLst>
                <a:path h="617550" w="2288049">
                  <a:moveTo>
                    <a:pt x="44558" y="0"/>
                  </a:moveTo>
                  <a:lnTo>
                    <a:pt x="2243491" y="0"/>
                  </a:lnTo>
                  <a:cubicBezTo>
                    <a:pt x="2255308" y="0"/>
                    <a:pt x="2266642" y="4695"/>
                    <a:pt x="2274998" y="13051"/>
                  </a:cubicBezTo>
                  <a:cubicBezTo>
                    <a:pt x="2283354" y="21407"/>
                    <a:pt x="2288049" y="32741"/>
                    <a:pt x="2288049" y="44558"/>
                  </a:cubicBezTo>
                  <a:lnTo>
                    <a:pt x="2288049" y="572991"/>
                  </a:lnTo>
                  <a:cubicBezTo>
                    <a:pt x="2288049" y="584809"/>
                    <a:pt x="2283354" y="596142"/>
                    <a:pt x="2274998" y="604499"/>
                  </a:cubicBezTo>
                  <a:cubicBezTo>
                    <a:pt x="2266642" y="612855"/>
                    <a:pt x="2255308" y="617550"/>
                    <a:pt x="2243491" y="617550"/>
                  </a:cubicBezTo>
                  <a:lnTo>
                    <a:pt x="44558" y="617550"/>
                  </a:lnTo>
                  <a:cubicBezTo>
                    <a:pt x="32741" y="617550"/>
                    <a:pt x="21407" y="612855"/>
                    <a:pt x="13051" y="604499"/>
                  </a:cubicBezTo>
                  <a:cubicBezTo>
                    <a:pt x="4695" y="596142"/>
                    <a:pt x="0" y="584809"/>
                    <a:pt x="0" y="572991"/>
                  </a:cubicBezTo>
                  <a:lnTo>
                    <a:pt x="0" y="44558"/>
                  </a:lnTo>
                  <a:cubicBezTo>
                    <a:pt x="0" y="32741"/>
                    <a:pt x="4695" y="21407"/>
                    <a:pt x="13051" y="13051"/>
                  </a:cubicBezTo>
                  <a:cubicBezTo>
                    <a:pt x="21407" y="4695"/>
                    <a:pt x="32741" y="0"/>
                    <a:pt x="44558" y="0"/>
                  </a:cubicBezTo>
                  <a:close/>
                </a:path>
              </a:pathLst>
            </a:custGeom>
            <a:solidFill>
              <a:srgbClr val="5E17EB"/>
            </a:solidFill>
          </p:spPr>
        </p:sp>
        <p:sp>
          <p:nvSpPr>
            <p:cNvPr name="TextBox 15" id="15"/>
            <p:cNvSpPr txBox="true"/>
            <p:nvPr/>
          </p:nvSpPr>
          <p:spPr>
            <a:xfrm>
              <a:off x="0" y="-38100"/>
              <a:ext cx="2288049" cy="65565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7259300" y="-595020"/>
            <a:ext cx="1571606" cy="1623720"/>
            <a:chOff x="0" y="0"/>
            <a:chExt cx="413921" cy="427646"/>
          </a:xfrm>
        </p:grpSpPr>
        <p:sp>
          <p:nvSpPr>
            <p:cNvPr name="Freeform 17" id="17"/>
            <p:cNvSpPr/>
            <p:nvPr/>
          </p:nvSpPr>
          <p:spPr>
            <a:xfrm flipH="false" flipV="false" rot="0">
              <a:off x="0" y="0"/>
              <a:ext cx="413921" cy="427646"/>
            </a:xfrm>
            <a:custGeom>
              <a:avLst/>
              <a:gdLst/>
              <a:ahLst/>
              <a:cxnLst/>
              <a:rect r="r" b="b" t="t" l="l"/>
              <a:pathLst>
                <a:path h="427646" w="413921">
                  <a:moveTo>
                    <a:pt x="206960" y="0"/>
                  </a:moveTo>
                  <a:lnTo>
                    <a:pt x="206960" y="0"/>
                  </a:lnTo>
                  <a:cubicBezTo>
                    <a:pt x="261850" y="0"/>
                    <a:pt x="314491" y="21805"/>
                    <a:pt x="353304" y="60617"/>
                  </a:cubicBezTo>
                  <a:cubicBezTo>
                    <a:pt x="392116" y="99430"/>
                    <a:pt x="413921" y="152071"/>
                    <a:pt x="413921" y="206960"/>
                  </a:cubicBezTo>
                  <a:lnTo>
                    <a:pt x="413921" y="220686"/>
                  </a:lnTo>
                  <a:cubicBezTo>
                    <a:pt x="413921" y="275575"/>
                    <a:pt x="392116" y="328216"/>
                    <a:pt x="353304" y="367029"/>
                  </a:cubicBezTo>
                  <a:cubicBezTo>
                    <a:pt x="314491" y="405842"/>
                    <a:pt x="261850" y="427646"/>
                    <a:pt x="206960" y="427646"/>
                  </a:cubicBezTo>
                  <a:lnTo>
                    <a:pt x="206960" y="427646"/>
                  </a:lnTo>
                  <a:cubicBezTo>
                    <a:pt x="152071" y="427646"/>
                    <a:pt x="99430" y="405842"/>
                    <a:pt x="60617" y="367029"/>
                  </a:cubicBezTo>
                  <a:cubicBezTo>
                    <a:pt x="21805" y="328216"/>
                    <a:pt x="0" y="275575"/>
                    <a:pt x="0" y="220686"/>
                  </a:cubicBezTo>
                  <a:lnTo>
                    <a:pt x="0" y="206960"/>
                  </a:lnTo>
                  <a:cubicBezTo>
                    <a:pt x="0" y="152071"/>
                    <a:pt x="21805" y="99430"/>
                    <a:pt x="60617" y="60617"/>
                  </a:cubicBezTo>
                  <a:cubicBezTo>
                    <a:pt x="99430" y="21805"/>
                    <a:pt x="152071" y="0"/>
                    <a:pt x="206960" y="0"/>
                  </a:cubicBezTo>
                  <a:close/>
                </a:path>
              </a:pathLst>
            </a:custGeom>
            <a:solidFill>
              <a:srgbClr val="FFC61A"/>
            </a:solidFill>
          </p:spPr>
        </p:sp>
        <p:sp>
          <p:nvSpPr>
            <p:cNvPr name="TextBox 18" id="18"/>
            <p:cNvSpPr txBox="true"/>
            <p:nvPr/>
          </p:nvSpPr>
          <p:spPr>
            <a:xfrm>
              <a:off x="0" y="-38100"/>
              <a:ext cx="413921" cy="465746"/>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299022" y="943549"/>
            <a:ext cx="11535872" cy="947744"/>
          </a:xfrm>
          <a:prstGeom prst="rect">
            <a:avLst/>
          </a:prstGeom>
        </p:spPr>
        <p:txBody>
          <a:bodyPr anchor="t" rtlCol="false" tIns="0" lIns="0" bIns="0" rIns="0">
            <a:spAutoFit/>
          </a:bodyPr>
          <a:lstStyle/>
          <a:p>
            <a:pPr algn="ctr">
              <a:lnSpc>
                <a:spcPts val="6609"/>
              </a:lnSpc>
            </a:pPr>
            <a:r>
              <a:rPr lang="en-US" sz="8262">
                <a:solidFill>
                  <a:srgbClr val="737373"/>
                </a:solidFill>
                <a:latin typeface="Squada One"/>
                <a:ea typeface="Squada One"/>
                <a:cs typeface="Squada One"/>
                <a:sym typeface="Squada One"/>
              </a:rPr>
              <a:t>Cybervolk Ransomware</a:t>
            </a:r>
          </a:p>
        </p:txBody>
      </p:sp>
      <p:grpSp>
        <p:nvGrpSpPr>
          <p:cNvPr name="Group 3" id="3"/>
          <p:cNvGrpSpPr/>
          <p:nvPr/>
        </p:nvGrpSpPr>
        <p:grpSpPr>
          <a:xfrm rot="0">
            <a:off x="1169808" y="2365744"/>
            <a:ext cx="15794299" cy="7240572"/>
            <a:chOff x="0" y="0"/>
            <a:chExt cx="4159815" cy="1906982"/>
          </a:xfrm>
        </p:grpSpPr>
        <p:sp>
          <p:nvSpPr>
            <p:cNvPr name="Freeform 4" id="4"/>
            <p:cNvSpPr/>
            <p:nvPr/>
          </p:nvSpPr>
          <p:spPr>
            <a:xfrm flipH="false" flipV="false" rot="0">
              <a:off x="0" y="0"/>
              <a:ext cx="4159815" cy="1906982"/>
            </a:xfrm>
            <a:custGeom>
              <a:avLst/>
              <a:gdLst/>
              <a:ahLst/>
              <a:cxnLst/>
              <a:rect r="r" b="b" t="t" l="l"/>
              <a:pathLst>
                <a:path h="1906982" w="4159815">
                  <a:moveTo>
                    <a:pt x="49017" y="0"/>
                  </a:moveTo>
                  <a:lnTo>
                    <a:pt x="4110798" y="0"/>
                  </a:lnTo>
                  <a:cubicBezTo>
                    <a:pt x="4123798" y="0"/>
                    <a:pt x="4136266" y="5164"/>
                    <a:pt x="4145459" y="14357"/>
                  </a:cubicBezTo>
                  <a:cubicBezTo>
                    <a:pt x="4154651" y="23549"/>
                    <a:pt x="4159815" y="36017"/>
                    <a:pt x="4159815" y="49017"/>
                  </a:cubicBezTo>
                  <a:lnTo>
                    <a:pt x="4159815" y="1857965"/>
                  </a:lnTo>
                  <a:cubicBezTo>
                    <a:pt x="4159815" y="1870965"/>
                    <a:pt x="4154651" y="1883433"/>
                    <a:pt x="4145459" y="1892625"/>
                  </a:cubicBezTo>
                  <a:cubicBezTo>
                    <a:pt x="4136266" y="1901818"/>
                    <a:pt x="4123798" y="1906982"/>
                    <a:pt x="4110798" y="1906982"/>
                  </a:cubicBezTo>
                  <a:lnTo>
                    <a:pt x="49017" y="1906982"/>
                  </a:lnTo>
                  <a:cubicBezTo>
                    <a:pt x="21946" y="1906982"/>
                    <a:pt x="0" y="1885036"/>
                    <a:pt x="0" y="1857965"/>
                  </a:cubicBezTo>
                  <a:lnTo>
                    <a:pt x="0" y="49017"/>
                  </a:lnTo>
                  <a:cubicBezTo>
                    <a:pt x="0" y="36017"/>
                    <a:pt x="5164" y="23549"/>
                    <a:pt x="14357" y="14357"/>
                  </a:cubicBezTo>
                  <a:cubicBezTo>
                    <a:pt x="23549" y="5164"/>
                    <a:pt x="36017" y="0"/>
                    <a:pt x="49017" y="0"/>
                  </a:cubicBezTo>
                  <a:close/>
                </a:path>
              </a:pathLst>
            </a:custGeom>
            <a:solidFill>
              <a:srgbClr val="FFFFFF"/>
            </a:solidFill>
          </p:spPr>
        </p:sp>
        <p:sp>
          <p:nvSpPr>
            <p:cNvPr name="TextBox 5" id="5"/>
            <p:cNvSpPr txBox="true"/>
            <p:nvPr/>
          </p:nvSpPr>
          <p:spPr>
            <a:xfrm>
              <a:off x="0" y="-38100"/>
              <a:ext cx="4159815" cy="1945082"/>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723388" y="3368083"/>
            <a:ext cx="9101967" cy="5154636"/>
          </a:xfrm>
          <a:prstGeom prst="rect">
            <a:avLst/>
          </a:prstGeom>
        </p:spPr>
        <p:txBody>
          <a:bodyPr anchor="t" rtlCol="false" tIns="0" lIns="0" bIns="0" rIns="0">
            <a:spAutoFit/>
          </a:bodyPr>
          <a:lstStyle/>
          <a:p>
            <a:pPr algn="ctr">
              <a:lnSpc>
                <a:spcPts val="4574"/>
              </a:lnSpc>
              <a:spcBef>
                <a:spcPct val="0"/>
              </a:spcBef>
            </a:pPr>
            <a:r>
              <a:rPr lang="en-US" sz="3267">
                <a:solidFill>
                  <a:srgbClr val="040505"/>
                </a:solidFill>
                <a:latin typeface="Varela Round"/>
                <a:ea typeface="Varela Round"/>
                <a:cs typeface="Varela Round"/>
                <a:sym typeface="Varela Round"/>
              </a:rPr>
              <a:t>CyberVolk Ransomware was first completed on July 1, 2024, and it was detected</a:t>
            </a:r>
          </a:p>
          <a:p>
            <a:pPr algn="ctr">
              <a:lnSpc>
                <a:spcPts val="4574"/>
              </a:lnSpc>
              <a:spcBef>
                <a:spcPct val="0"/>
              </a:spcBef>
            </a:pPr>
            <a:r>
              <a:rPr lang="en-US" sz="3267">
                <a:solidFill>
                  <a:srgbClr val="040505"/>
                </a:solidFill>
                <a:latin typeface="Varela Round"/>
                <a:ea typeface="Varela Round"/>
                <a:cs typeface="Varela Round"/>
                <a:sym typeface="Varela Round"/>
              </a:rPr>
              <a:t>being marketed as </a:t>
            </a:r>
            <a:r>
              <a:rPr lang="en-US" sz="3267" u="sng">
                <a:solidFill>
                  <a:srgbClr val="E71224"/>
                </a:solidFill>
                <a:latin typeface="Varela Round"/>
                <a:ea typeface="Varela Round"/>
                <a:cs typeface="Varela Round"/>
                <a:sym typeface="Varela Round"/>
              </a:rPr>
              <a:t>RaaS (Ransomware as a Service)</a:t>
            </a:r>
            <a:r>
              <a:rPr lang="en-US" sz="3267">
                <a:solidFill>
                  <a:srgbClr val="040505"/>
                </a:solidFill>
                <a:latin typeface="Varela Round"/>
                <a:ea typeface="Varela Round"/>
                <a:cs typeface="Varela Round"/>
                <a:sym typeface="Varela Round"/>
              </a:rPr>
              <a:t> on the dark web and Telegram</a:t>
            </a:r>
          </a:p>
          <a:p>
            <a:pPr algn="ctr">
              <a:lnSpc>
                <a:spcPts val="4574"/>
              </a:lnSpc>
              <a:spcBef>
                <a:spcPct val="0"/>
              </a:spcBef>
            </a:pPr>
            <a:r>
              <a:rPr lang="en-US" sz="3267">
                <a:solidFill>
                  <a:srgbClr val="040505"/>
                </a:solidFill>
                <a:latin typeface="Varela Round"/>
                <a:ea typeface="Varela Round"/>
                <a:cs typeface="Varela Round"/>
                <a:sym typeface="Varela Round"/>
              </a:rPr>
              <a:t>on July 3, 2024. The initial ransomware was developed in the </a:t>
            </a:r>
            <a:r>
              <a:rPr lang="en-US" sz="3267" u="sng">
                <a:solidFill>
                  <a:srgbClr val="040505"/>
                </a:solidFill>
                <a:latin typeface="Varela Round"/>
                <a:ea typeface="Varela Round"/>
                <a:cs typeface="Varela Round"/>
                <a:sym typeface="Varela Round"/>
              </a:rPr>
              <a:t>C++ language</a:t>
            </a:r>
            <a:r>
              <a:rPr lang="en-US" sz="3267">
                <a:solidFill>
                  <a:srgbClr val="040505"/>
                </a:solidFill>
                <a:latin typeface="Varela Round"/>
                <a:ea typeface="Varela Round"/>
                <a:cs typeface="Varela Round"/>
                <a:sym typeface="Varela Round"/>
              </a:rPr>
              <a:t> and,</a:t>
            </a:r>
          </a:p>
          <a:p>
            <a:pPr algn="ctr">
              <a:lnSpc>
                <a:spcPts val="4574"/>
              </a:lnSpc>
              <a:spcBef>
                <a:spcPct val="0"/>
              </a:spcBef>
            </a:pPr>
            <a:r>
              <a:rPr lang="en-US" sz="3267">
                <a:solidFill>
                  <a:srgbClr val="040505"/>
                </a:solidFill>
                <a:latin typeface="Varela Round"/>
                <a:ea typeface="Varela Round"/>
                <a:cs typeface="Varela Round"/>
                <a:sym typeface="Varela Round"/>
              </a:rPr>
              <a:t>like most ransomware, uses the </a:t>
            </a:r>
            <a:r>
              <a:rPr lang="en-US" sz="3267" u="sng">
                <a:solidFill>
                  <a:srgbClr val="040505"/>
                </a:solidFill>
                <a:latin typeface="Varela Round"/>
                <a:ea typeface="Varela Round"/>
                <a:cs typeface="Varela Round"/>
                <a:sym typeface="Varela Round"/>
              </a:rPr>
              <a:t>AES encryption</a:t>
            </a:r>
            <a:r>
              <a:rPr lang="en-US" sz="3267">
                <a:solidFill>
                  <a:srgbClr val="040505"/>
                </a:solidFill>
                <a:latin typeface="Varela Round"/>
                <a:ea typeface="Varela Round"/>
                <a:cs typeface="Varela Round"/>
                <a:sym typeface="Varela Round"/>
              </a:rPr>
              <a:t> algorithm. The </a:t>
            </a:r>
            <a:r>
              <a:rPr lang="en-US" sz="3267" u="sng">
                <a:solidFill>
                  <a:srgbClr val="040505"/>
                </a:solidFill>
                <a:latin typeface="Varela Round"/>
                <a:ea typeface="Varela Round"/>
                <a:cs typeface="Varela Round"/>
                <a:sym typeface="Varela Round"/>
              </a:rPr>
              <a:t>SHA512 hash</a:t>
            </a:r>
          </a:p>
          <a:p>
            <a:pPr algn="ctr">
              <a:lnSpc>
                <a:spcPts val="4574"/>
              </a:lnSpc>
              <a:spcBef>
                <a:spcPct val="0"/>
              </a:spcBef>
            </a:pPr>
            <a:r>
              <a:rPr lang="en-US" sz="3267" u="sng">
                <a:solidFill>
                  <a:srgbClr val="040505"/>
                </a:solidFill>
                <a:latin typeface="Varela Round"/>
                <a:ea typeface="Varela Round"/>
                <a:cs typeface="Varela Round"/>
                <a:sym typeface="Varela Round"/>
              </a:rPr>
              <a:t>algorithm </a:t>
            </a:r>
            <a:r>
              <a:rPr lang="en-US" sz="3267">
                <a:solidFill>
                  <a:srgbClr val="040505"/>
                </a:solidFill>
                <a:latin typeface="Varela Round"/>
                <a:ea typeface="Varela Round"/>
                <a:cs typeface="Varela Round"/>
                <a:sym typeface="Varela Round"/>
              </a:rPr>
              <a:t>is used for AES key generation</a:t>
            </a:r>
          </a:p>
        </p:txBody>
      </p:sp>
      <p:sp>
        <p:nvSpPr>
          <p:cNvPr name="Freeform 7" id="7"/>
          <p:cNvSpPr/>
          <p:nvPr/>
        </p:nvSpPr>
        <p:spPr>
          <a:xfrm flipH="false" flipV="false" rot="0">
            <a:off x="11541076" y="2654573"/>
            <a:ext cx="5082449" cy="6603727"/>
          </a:xfrm>
          <a:custGeom>
            <a:avLst/>
            <a:gdLst/>
            <a:ahLst/>
            <a:cxnLst/>
            <a:rect r="r" b="b" t="t" l="l"/>
            <a:pathLst>
              <a:path h="6603727" w="5082449">
                <a:moveTo>
                  <a:pt x="0" y="0"/>
                </a:moveTo>
                <a:lnTo>
                  <a:pt x="5082449" y="0"/>
                </a:lnTo>
                <a:lnTo>
                  <a:pt x="5082449" y="6603727"/>
                </a:lnTo>
                <a:lnTo>
                  <a:pt x="0" y="6603727"/>
                </a:lnTo>
                <a:lnTo>
                  <a:pt x="0" y="0"/>
                </a:lnTo>
                <a:close/>
              </a:path>
            </a:pathLst>
          </a:custGeom>
          <a:blipFill>
            <a:blip r:embed="rId2"/>
            <a:stretch>
              <a:fillRect l="-123369" t="-35608" r="-142095" b="-58118"/>
            </a:stretch>
          </a:blipFill>
        </p:spPr>
      </p:sp>
    </p:spTree>
  </p:cSld>
  <p:clrMapOvr>
    <a:masterClrMapping/>
  </p:clrMapOvr>
</p:sld>
</file>

<file path=ppt/slides/slide4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18986" y="2452958"/>
            <a:ext cx="15459435" cy="7153358"/>
            <a:chOff x="0" y="0"/>
            <a:chExt cx="4071621" cy="1884012"/>
          </a:xfrm>
        </p:grpSpPr>
        <p:sp>
          <p:nvSpPr>
            <p:cNvPr name="Freeform 3" id="3"/>
            <p:cNvSpPr/>
            <p:nvPr/>
          </p:nvSpPr>
          <p:spPr>
            <a:xfrm flipH="false" flipV="false" rot="0">
              <a:off x="0" y="0"/>
              <a:ext cx="4071620" cy="1884012"/>
            </a:xfrm>
            <a:custGeom>
              <a:avLst/>
              <a:gdLst/>
              <a:ahLst/>
              <a:cxnLst/>
              <a:rect r="r" b="b" t="t" l="l"/>
              <a:pathLst>
                <a:path h="1884012" w="4071620">
                  <a:moveTo>
                    <a:pt x="50079" y="0"/>
                  </a:moveTo>
                  <a:lnTo>
                    <a:pt x="4021541" y="0"/>
                  </a:lnTo>
                  <a:cubicBezTo>
                    <a:pt x="4049199" y="0"/>
                    <a:pt x="4071620" y="22421"/>
                    <a:pt x="4071620" y="50079"/>
                  </a:cubicBezTo>
                  <a:lnTo>
                    <a:pt x="4071620" y="1833933"/>
                  </a:lnTo>
                  <a:cubicBezTo>
                    <a:pt x="4071620" y="1861591"/>
                    <a:pt x="4049199" y="1884012"/>
                    <a:pt x="4021541" y="1884012"/>
                  </a:cubicBezTo>
                  <a:lnTo>
                    <a:pt x="50079" y="1884012"/>
                  </a:lnTo>
                  <a:cubicBezTo>
                    <a:pt x="22421" y="1884012"/>
                    <a:pt x="0" y="1861591"/>
                    <a:pt x="0" y="1833933"/>
                  </a:cubicBezTo>
                  <a:lnTo>
                    <a:pt x="0" y="50079"/>
                  </a:lnTo>
                  <a:cubicBezTo>
                    <a:pt x="0" y="22421"/>
                    <a:pt x="22421" y="0"/>
                    <a:pt x="50079" y="0"/>
                  </a:cubicBezTo>
                  <a:close/>
                </a:path>
              </a:pathLst>
            </a:custGeom>
            <a:solidFill>
              <a:srgbClr val="FFFFFF"/>
            </a:solidFill>
          </p:spPr>
        </p:sp>
        <p:sp>
          <p:nvSpPr>
            <p:cNvPr name="TextBox 4" id="4"/>
            <p:cNvSpPr txBox="true"/>
            <p:nvPr/>
          </p:nvSpPr>
          <p:spPr>
            <a:xfrm>
              <a:off x="0" y="-38100"/>
              <a:ext cx="4071621" cy="192211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488609" y="3692814"/>
            <a:ext cx="13310782" cy="4673646"/>
            <a:chOff x="0" y="0"/>
            <a:chExt cx="3505720" cy="1230919"/>
          </a:xfrm>
        </p:grpSpPr>
        <p:sp>
          <p:nvSpPr>
            <p:cNvPr name="Freeform 12" id="12"/>
            <p:cNvSpPr/>
            <p:nvPr/>
          </p:nvSpPr>
          <p:spPr>
            <a:xfrm flipH="false" flipV="false" rot="0">
              <a:off x="0" y="0"/>
              <a:ext cx="3505721" cy="1230919"/>
            </a:xfrm>
            <a:custGeom>
              <a:avLst/>
              <a:gdLst/>
              <a:ahLst/>
              <a:cxnLst/>
              <a:rect r="r" b="b" t="t" l="l"/>
              <a:pathLst>
                <a:path h="1230919" w="3505721">
                  <a:moveTo>
                    <a:pt x="58163" y="0"/>
                  </a:moveTo>
                  <a:lnTo>
                    <a:pt x="3447558" y="0"/>
                  </a:lnTo>
                  <a:cubicBezTo>
                    <a:pt x="3462984" y="0"/>
                    <a:pt x="3477777" y="6128"/>
                    <a:pt x="3488685" y="17035"/>
                  </a:cubicBezTo>
                  <a:cubicBezTo>
                    <a:pt x="3499593" y="27943"/>
                    <a:pt x="3505721" y="42737"/>
                    <a:pt x="3505721" y="58163"/>
                  </a:cubicBezTo>
                  <a:lnTo>
                    <a:pt x="3505721" y="1172756"/>
                  </a:lnTo>
                  <a:cubicBezTo>
                    <a:pt x="3505721" y="1188182"/>
                    <a:pt x="3499593" y="1202976"/>
                    <a:pt x="3488685" y="1213884"/>
                  </a:cubicBezTo>
                  <a:cubicBezTo>
                    <a:pt x="3477777" y="1224791"/>
                    <a:pt x="3462984" y="1230919"/>
                    <a:pt x="3447558" y="1230919"/>
                  </a:cubicBezTo>
                  <a:lnTo>
                    <a:pt x="58163" y="1230919"/>
                  </a:lnTo>
                  <a:cubicBezTo>
                    <a:pt x="42737" y="1230919"/>
                    <a:pt x="27943" y="1224791"/>
                    <a:pt x="17035" y="1213884"/>
                  </a:cubicBezTo>
                  <a:cubicBezTo>
                    <a:pt x="6128" y="1202976"/>
                    <a:pt x="0" y="1188182"/>
                    <a:pt x="0" y="1172756"/>
                  </a:cubicBezTo>
                  <a:lnTo>
                    <a:pt x="0" y="58163"/>
                  </a:lnTo>
                  <a:cubicBezTo>
                    <a:pt x="0" y="42737"/>
                    <a:pt x="6128" y="27943"/>
                    <a:pt x="17035" y="17035"/>
                  </a:cubicBezTo>
                  <a:cubicBezTo>
                    <a:pt x="27943" y="6128"/>
                    <a:pt x="42737" y="0"/>
                    <a:pt x="58163" y="0"/>
                  </a:cubicBezTo>
                  <a:close/>
                </a:path>
              </a:pathLst>
            </a:custGeom>
            <a:solidFill>
              <a:srgbClr val="737373"/>
            </a:solidFill>
            <a:ln cap="rnd">
              <a:noFill/>
              <a:prstDash val="solid"/>
              <a:round/>
            </a:ln>
          </p:spPr>
        </p:sp>
        <p:sp>
          <p:nvSpPr>
            <p:cNvPr name="TextBox 13" id="13"/>
            <p:cNvSpPr txBox="true"/>
            <p:nvPr/>
          </p:nvSpPr>
          <p:spPr>
            <a:xfrm>
              <a:off x="0" y="-38100"/>
              <a:ext cx="3505720" cy="126901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3367528" y="4230522"/>
            <a:ext cx="11552944" cy="3598230"/>
            <a:chOff x="0" y="0"/>
            <a:chExt cx="3042751" cy="947682"/>
          </a:xfrm>
        </p:grpSpPr>
        <p:sp>
          <p:nvSpPr>
            <p:cNvPr name="Freeform 15" id="15"/>
            <p:cNvSpPr/>
            <p:nvPr/>
          </p:nvSpPr>
          <p:spPr>
            <a:xfrm flipH="false" flipV="false" rot="0">
              <a:off x="0" y="0"/>
              <a:ext cx="3042751" cy="947682"/>
            </a:xfrm>
            <a:custGeom>
              <a:avLst/>
              <a:gdLst/>
              <a:ahLst/>
              <a:cxnLst/>
              <a:rect r="r" b="b" t="t" l="l"/>
              <a:pathLst>
                <a:path h="947682" w="3042751">
                  <a:moveTo>
                    <a:pt x="67013" y="0"/>
                  </a:moveTo>
                  <a:lnTo>
                    <a:pt x="2975738" y="0"/>
                  </a:lnTo>
                  <a:cubicBezTo>
                    <a:pt x="3012748" y="0"/>
                    <a:pt x="3042751" y="30003"/>
                    <a:pt x="3042751" y="67013"/>
                  </a:cubicBezTo>
                  <a:lnTo>
                    <a:pt x="3042751" y="880670"/>
                  </a:lnTo>
                  <a:cubicBezTo>
                    <a:pt x="3042751" y="917679"/>
                    <a:pt x="3012748" y="947682"/>
                    <a:pt x="2975738" y="947682"/>
                  </a:cubicBezTo>
                  <a:lnTo>
                    <a:pt x="67013" y="947682"/>
                  </a:lnTo>
                  <a:cubicBezTo>
                    <a:pt x="30003" y="947682"/>
                    <a:pt x="0" y="917679"/>
                    <a:pt x="0" y="880670"/>
                  </a:cubicBezTo>
                  <a:lnTo>
                    <a:pt x="0" y="67013"/>
                  </a:lnTo>
                  <a:cubicBezTo>
                    <a:pt x="0" y="30003"/>
                    <a:pt x="30003" y="0"/>
                    <a:pt x="67013" y="0"/>
                  </a:cubicBezTo>
                  <a:close/>
                </a:path>
              </a:pathLst>
            </a:custGeom>
            <a:solidFill>
              <a:srgbClr val="FFC61A"/>
            </a:solidFill>
          </p:spPr>
        </p:sp>
        <p:sp>
          <p:nvSpPr>
            <p:cNvPr name="TextBox 16" id="16"/>
            <p:cNvSpPr txBox="true"/>
            <p:nvPr/>
          </p:nvSpPr>
          <p:spPr>
            <a:xfrm>
              <a:off x="0" y="-38100"/>
              <a:ext cx="3042751" cy="98578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4216009" y="4966950"/>
            <a:ext cx="9855982" cy="1915822"/>
          </a:xfrm>
          <a:prstGeom prst="rect">
            <a:avLst/>
          </a:prstGeom>
        </p:spPr>
        <p:txBody>
          <a:bodyPr anchor="t" rtlCol="false" tIns="0" lIns="0" bIns="0" rIns="0">
            <a:spAutoFit/>
          </a:bodyPr>
          <a:lstStyle/>
          <a:p>
            <a:pPr algn="ctr">
              <a:lnSpc>
                <a:spcPts val="15678"/>
              </a:lnSpc>
              <a:spcBef>
                <a:spcPct val="0"/>
              </a:spcBef>
            </a:pPr>
            <a:r>
              <a:rPr lang="en-US" sz="11198">
                <a:solidFill>
                  <a:srgbClr val="FFFFFF"/>
                </a:solidFill>
                <a:latin typeface="Varela Round"/>
                <a:ea typeface="Varela Round"/>
                <a:cs typeface="Varela Round"/>
                <a:sym typeface="Varela Round"/>
              </a:rPr>
              <a:t>Static Analysis</a:t>
            </a:r>
          </a:p>
        </p:txBody>
      </p:sp>
      <p:sp>
        <p:nvSpPr>
          <p:cNvPr name="TextBox 18" id="18"/>
          <p:cNvSpPr txBox="true"/>
          <p:nvPr/>
        </p:nvSpPr>
        <p:spPr>
          <a:xfrm rot="0">
            <a:off x="4633035" y="870797"/>
            <a:ext cx="9631337" cy="1694631"/>
          </a:xfrm>
          <a:prstGeom prst="rect">
            <a:avLst/>
          </a:prstGeom>
        </p:spPr>
        <p:txBody>
          <a:bodyPr anchor="t" rtlCol="false" tIns="0" lIns="0" bIns="0" rIns="0">
            <a:spAutoFit/>
          </a:bodyPr>
          <a:lstStyle/>
          <a:p>
            <a:pPr algn="ctr">
              <a:lnSpc>
                <a:spcPts val="11837"/>
              </a:lnSpc>
            </a:pPr>
            <a:r>
              <a:rPr lang="en-US" sz="14796">
                <a:solidFill>
                  <a:srgbClr val="737373"/>
                </a:solidFill>
                <a:latin typeface="Squada One"/>
                <a:ea typeface="Squada One"/>
                <a:cs typeface="Squada One"/>
                <a:sym typeface="Squada One"/>
              </a:rPr>
              <a:t>Ransomware</a:t>
            </a:r>
            <a:r>
              <a:rPr lang="en-US" sz="14796">
                <a:solidFill>
                  <a:srgbClr val="737373"/>
                </a:solidFill>
                <a:latin typeface="Squada One"/>
                <a:ea typeface="Squada One"/>
                <a:cs typeface="Squada One"/>
                <a:sym typeface="Squada One"/>
              </a:rPr>
              <a:t> </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602200" y="4632586"/>
            <a:ext cx="4079441" cy="407944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050741" y="102870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317535" y="1870144"/>
            <a:ext cx="9525635" cy="7736171"/>
            <a:chOff x="0" y="0"/>
            <a:chExt cx="2508809" cy="2037510"/>
          </a:xfrm>
        </p:grpSpPr>
        <p:sp>
          <p:nvSpPr>
            <p:cNvPr name="Freeform 9" id="9"/>
            <p:cNvSpPr/>
            <p:nvPr/>
          </p:nvSpPr>
          <p:spPr>
            <a:xfrm flipH="false" flipV="false" rot="0">
              <a:off x="0" y="0"/>
              <a:ext cx="2508809" cy="2037510"/>
            </a:xfrm>
            <a:custGeom>
              <a:avLst/>
              <a:gdLst/>
              <a:ahLst/>
              <a:cxnLst/>
              <a:rect r="r" b="b" t="t" l="l"/>
              <a:pathLst>
                <a:path h="2037510" w="2508809">
                  <a:moveTo>
                    <a:pt x="81275" y="0"/>
                  </a:moveTo>
                  <a:lnTo>
                    <a:pt x="2427535" y="0"/>
                  </a:lnTo>
                  <a:cubicBezTo>
                    <a:pt x="2449090" y="0"/>
                    <a:pt x="2469762" y="8563"/>
                    <a:pt x="2485004" y="23805"/>
                  </a:cubicBezTo>
                  <a:cubicBezTo>
                    <a:pt x="2500246" y="39047"/>
                    <a:pt x="2508809" y="59719"/>
                    <a:pt x="2508809" y="81275"/>
                  </a:cubicBezTo>
                  <a:lnTo>
                    <a:pt x="2508809" y="1956236"/>
                  </a:lnTo>
                  <a:cubicBezTo>
                    <a:pt x="2508809" y="1977791"/>
                    <a:pt x="2500246" y="1998463"/>
                    <a:pt x="2485004" y="2013705"/>
                  </a:cubicBezTo>
                  <a:cubicBezTo>
                    <a:pt x="2469762" y="2028947"/>
                    <a:pt x="2449090" y="2037510"/>
                    <a:pt x="2427535" y="2037510"/>
                  </a:cubicBezTo>
                  <a:lnTo>
                    <a:pt x="81275" y="2037510"/>
                  </a:lnTo>
                  <a:cubicBezTo>
                    <a:pt x="59719" y="2037510"/>
                    <a:pt x="39047" y="2028947"/>
                    <a:pt x="23805" y="2013705"/>
                  </a:cubicBezTo>
                  <a:cubicBezTo>
                    <a:pt x="8563" y="1998463"/>
                    <a:pt x="0" y="1977791"/>
                    <a:pt x="0" y="1956236"/>
                  </a:cubicBezTo>
                  <a:lnTo>
                    <a:pt x="0" y="81275"/>
                  </a:lnTo>
                  <a:cubicBezTo>
                    <a:pt x="0" y="59719"/>
                    <a:pt x="8563" y="39047"/>
                    <a:pt x="23805" y="23805"/>
                  </a:cubicBezTo>
                  <a:cubicBezTo>
                    <a:pt x="39047" y="8563"/>
                    <a:pt x="59719" y="0"/>
                    <a:pt x="81275" y="0"/>
                  </a:cubicBezTo>
                  <a:close/>
                </a:path>
              </a:pathLst>
            </a:custGeom>
            <a:solidFill>
              <a:srgbClr val="FFFFFF"/>
            </a:solidFill>
          </p:spPr>
        </p:sp>
        <p:sp>
          <p:nvSpPr>
            <p:cNvPr name="TextBox 10" id="10"/>
            <p:cNvSpPr txBox="true"/>
            <p:nvPr/>
          </p:nvSpPr>
          <p:spPr>
            <a:xfrm>
              <a:off x="0" y="-38100"/>
              <a:ext cx="2508809" cy="207561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5971505" y="2166198"/>
            <a:ext cx="6235838" cy="7144063"/>
          </a:xfrm>
          <a:custGeom>
            <a:avLst/>
            <a:gdLst/>
            <a:ahLst/>
            <a:cxnLst/>
            <a:rect r="r" b="b" t="t" l="l"/>
            <a:pathLst>
              <a:path h="7144063" w="6235838">
                <a:moveTo>
                  <a:pt x="0" y="0"/>
                </a:moveTo>
                <a:lnTo>
                  <a:pt x="6235838" y="0"/>
                </a:lnTo>
                <a:lnTo>
                  <a:pt x="6235838" y="7144064"/>
                </a:lnTo>
                <a:lnTo>
                  <a:pt x="0" y="7144064"/>
                </a:lnTo>
                <a:lnTo>
                  <a:pt x="0" y="0"/>
                </a:lnTo>
                <a:close/>
              </a:path>
            </a:pathLst>
          </a:custGeom>
          <a:blipFill>
            <a:blip r:embed="rId2"/>
            <a:stretch>
              <a:fillRect l="-375" t="-13537" r="-1089" b="-11643"/>
            </a:stretch>
          </a:blipFill>
        </p:spPr>
      </p:sp>
      <p:sp>
        <p:nvSpPr>
          <p:cNvPr name="TextBox 12" id="12"/>
          <p:cNvSpPr txBox="true"/>
          <p:nvPr/>
        </p:nvSpPr>
        <p:spPr>
          <a:xfrm rot="0">
            <a:off x="5482863" y="596831"/>
            <a:ext cx="7213122" cy="1273314"/>
          </a:xfrm>
          <a:prstGeom prst="rect">
            <a:avLst/>
          </a:prstGeom>
        </p:spPr>
        <p:txBody>
          <a:bodyPr anchor="t" rtlCol="false" tIns="0" lIns="0" bIns="0" rIns="0">
            <a:spAutoFit/>
          </a:bodyPr>
          <a:lstStyle/>
          <a:p>
            <a:pPr algn="ctr">
              <a:lnSpc>
                <a:spcPts val="8865"/>
              </a:lnSpc>
            </a:pPr>
            <a:r>
              <a:rPr lang="en-US" sz="11081">
                <a:solidFill>
                  <a:srgbClr val="737373"/>
                </a:solidFill>
                <a:latin typeface="Squada One"/>
                <a:ea typeface="Squada One"/>
                <a:cs typeface="Squada One"/>
                <a:sym typeface="Squada One"/>
              </a:rPr>
              <a:t>Attack Chain</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482863" y="596831"/>
            <a:ext cx="8271294" cy="1273314"/>
          </a:xfrm>
          <a:prstGeom prst="rect">
            <a:avLst/>
          </a:prstGeom>
        </p:spPr>
        <p:txBody>
          <a:bodyPr anchor="t" rtlCol="false" tIns="0" lIns="0" bIns="0" rIns="0">
            <a:spAutoFit/>
          </a:bodyPr>
          <a:lstStyle/>
          <a:p>
            <a:pPr algn="ctr">
              <a:lnSpc>
                <a:spcPts val="8865"/>
              </a:lnSpc>
            </a:pPr>
            <a:r>
              <a:rPr lang="en-US" sz="11081">
                <a:solidFill>
                  <a:srgbClr val="737373"/>
                </a:solidFill>
                <a:latin typeface="Squada One"/>
                <a:ea typeface="Squada One"/>
                <a:cs typeface="Squada One"/>
                <a:sym typeface="Squada One"/>
              </a:rPr>
              <a:t>Diamond Model</a:t>
            </a:r>
          </a:p>
        </p:txBody>
      </p:sp>
      <p:grpSp>
        <p:nvGrpSpPr>
          <p:cNvPr name="Group 3" id="3"/>
          <p:cNvGrpSpPr/>
          <p:nvPr/>
        </p:nvGrpSpPr>
        <p:grpSpPr>
          <a:xfrm rot="0">
            <a:off x="4317535" y="1870144"/>
            <a:ext cx="9525635" cy="7736171"/>
            <a:chOff x="0" y="0"/>
            <a:chExt cx="2508809" cy="2037510"/>
          </a:xfrm>
        </p:grpSpPr>
        <p:sp>
          <p:nvSpPr>
            <p:cNvPr name="Freeform 4" id="4"/>
            <p:cNvSpPr/>
            <p:nvPr/>
          </p:nvSpPr>
          <p:spPr>
            <a:xfrm flipH="false" flipV="false" rot="0">
              <a:off x="0" y="0"/>
              <a:ext cx="2508809" cy="2037510"/>
            </a:xfrm>
            <a:custGeom>
              <a:avLst/>
              <a:gdLst/>
              <a:ahLst/>
              <a:cxnLst/>
              <a:rect r="r" b="b" t="t" l="l"/>
              <a:pathLst>
                <a:path h="2037510" w="2508809">
                  <a:moveTo>
                    <a:pt x="81275" y="0"/>
                  </a:moveTo>
                  <a:lnTo>
                    <a:pt x="2427535" y="0"/>
                  </a:lnTo>
                  <a:cubicBezTo>
                    <a:pt x="2449090" y="0"/>
                    <a:pt x="2469762" y="8563"/>
                    <a:pt x="2485004" y="23805"/>
                  </a:cubicBezTo>
                  <a:cubicBezTo>
                    <a:pt x="2500246" y="39047"/>
                    <a:pt x="2508809" y="59719"/>
                    <a:pt x="2508809" y="81275"/>
                  </a:cubicBezTo>
                  <a:lnTo>
                    <a:pt x="2508809" y="1956236"/>
                  </a:lnTo>
                  <a:cubicBezTo>
                    <a:pt x="2508809" y="1977791"/>
                    <a:pt x="2500246" y="1998463"/>
                    <a:pt x="2485004" y="2013705"/>
                  </a:cubicBezTo>
                  <a:cubicBezTo>
                    <a:pt x="2469762" y="2028947"/>
                    <a:pt x="2449090" y="2037510"/>
                    <a:pt x="2427535" y="2037510"/>
                  </a:cubicBezTo>
                  <a:lnTo>
                    <a:pt x="81275" y="2037510"/>
                  </a:lnTo>
                  <a:cubicBezTo>
                    <a:pt x="59719" y="2037510"/>
                    <a:pt x="39047" y="2028947"/>
                    <a:pt x="23805" y="2013705"/>
                  </a:cubicBezTo>
                  <a:cubicBezTo>
                    <a:pt x="8563" y="1998463"/>
                    <a:pt x="0" y="1977791"/>
                    <a:pt x="0" y="1956236"/>
                  </a:cubicBezTo>
                  <a:lnTo>
                    <a:pt x="0" y="81275"/>
                  </a:lnTo>
                  <a:cubicBezTo>
                    <a:pt x="0" y="59719"/>
                    <a:pt x="8563" y="39047"/>
                    <a:pt x="23805" y="23805"/>
                  </a:cubicBezTo>
                  <a:cubicBezTo>
                    <a:pt x="39047" y="8563"/>
                    <a:pt x="59719" y="0"/>
                    <a:pt x="81275" y="0"/>
                  </a:cubicBezTo>
                  <a:close/>
                </a:path>
              </a:pathLst>
            </a:custGeom>
            <a:solidFill>
              <a:srgbClr val="FFFFFF"/>
            </a:solidFill>
          </p:spPr>
        </p:sp>
        <p:sp>
          <p:nvSpPr>
            <p:cNvPr name="TextBox 5" id="5"/>
            <p:cNvSpPr txBox="true"/>
            <p:nvPr/>
          </p:nvSpPr>
          <p:spPr>
            <a:xfrm>
              <a:off x="0" y="-38100"/>
              <a:ext cx="2508809" cy="207561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053771" y="2300698"/>
            <a:ext cx="8180457" cy="6875065"/>
          </a:xfrm>
          <a:custGeom>
            <a:avLst/>
            <a:gdLst/>
            <a:ahLst/>
            <a:cxnLst/>
            <a:rect r="r" b="b" t="t" l="l"/>
            <a:pathLst>
              <a:path h="6875065" w="8180457">
                <a:moveTo>
                  <a:pt x="0" y="0"/>
                </a:moveTo>
                <a:lnTo>
                  <a:pt x="8180458" y="0"/>
                </a:lnTo>
                <a:lnTo>
                  <a:pt x="8180458" y="6875065"/>
                </a:lnTo>
                <a:lnTo>
                  <a:pt x="0" y="6875065"/>
                </a:lnTo>
                <a:lnTo>
                  <a:pt x="0" y="0"/>
                </a:lnTo>
                <a:close/>
              </a:path>
            </a:pathLst>
          </a:custGeom>
          <a:blipFill>
            <a:blip r:embed="rId2"/>
            <a:stretch>
              <a:fillRect l="-1070" t="-29453" r="-1042" b="-42279"/>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092395" y="1352550"/>
            <a:ext cx="11864491" cy="964375"/>
          </a:xfrm>
          <a:prstGeom prst="rect">
            <a:avLst/>
          </a:prstGeom>
        </p:spPr>
        <p:txBody>
          <a:bodyPr anchor="t" rtlCol="false" tIns="0" lIns="0" bIns="0" rIns="0">
            <a:spAutoFit/>
          </a:bodyPr>
          <a:lstStyle/>
          <a:p>
            <a:pPr algn="ctr">
              <a:lnSpc>
                <a:spcPts val="6798"/>
              </a:lnSpc>
            </a:pPr>
            <a:r>
              <a:rPr lang="en-US" sz="8497">
                <a:solidFill>
                  <a:srgbClr val="737373"/>
                </a:solidFill>
                <a:latin typeface="Squada One"/>
                <a:ea typeface="Squada One"/>
                <a:cs typeface="Squada One"/>
                <a:sym typeface="Squada One"/>
              </a:rPr>
              <a:t>Basic Characteristics</a:t>
            </a:r>
          </a:p>
        </p:txBody>
      </p:sp>
      <p:grpSp>
        <p:nvGrpSpPr>
          <p:cNvPr name="Group 3" id="3"/>
          <p:cNvGrpSpPr/>
          <p:nvPr/>
        </p:nvGrpSpPr>
        <p:grpSpPr>
          <a:xfrm rot="0">
            <a:off x="2870920" y="2513084"/>
            <a:ext cx="12726940" cy="7093231"/>
            <a:chOff x="0" y="0"/>
            <a:chExt cx="3351951" cy="1868176"/>
          </a:xfrm>
        </p:grpSpPr>
        <p:sp>
          <p:nvSpPr>
            <p:cNvPr name="Freeform 4" id="4"/>
            <p:cNvSpPr/>
            <p:nvPr/>
          </p:nvSpPr>
          <p:spPr>
            <a:xfrm flipH="false" flipV="false" rot="0">
              <a:off x="0" y="0"/>
              <a:ext cx="3351951" cy="1868176"/>
            </a:xfrm>
            <a:custGeom>
              <a:avLst/>
              <a:gdLst/>
              <a:ahLst/>
              <a:cxnLst/>
              <a:rect r="r" b="b" t="t" l="l"/>
              <a:pathLst>
                <a:path h="1868176" w="3351951">
                  <a:moveTo>
                    <a:pt x="60831" y="0"/>
                  </a:moveTo>
                  <a:lnTo>
                    <a:pt x="3291120" y="0"/>
                  </a:lnTo>
                  <a:cubicBezTo>
                    <a:pt x="3324716" y="0"/>
                    <a:pt x="3351951" y="27235"/>
                    <a:pt x="3351951" y="60831"/>
                  </a:cubicBezTo>
                  <a:lnTo>
                    <a:pt x="3351951" y="1807345"/>
                  </a:lnTo>
                  <a:cubicBezTo>
                    <a:pt x="3351951" y="1840941"/>
                    <a:pt x="3324716" y="1868176"/>
                    <a:pt x="3291120" y="1868176"/>
                  </a:cubicBezTo>
                  <a:lnTo>
                    <a:pt x="60831" y="1868176"/>
                  </a:lnTo>
                  <a:cubicBezTo>
                    <a:pt x="27235" y="1868176"/>
                    <a:pt x="0" y="1840941"/>
                    <a:pt x="0" y="1807345"/>
                  </a:cubicBezTo>
                  <a:lnTo>
                    <a:pt x="0" y="60831"/>
                  </a:lnTo>
                  <a:cubicBezTo>
                    <a:pt x="0" y="27235"/>
                    <a:pt x="27235" y="0"/>
                    <a:pt x="60831" y="0"/>
                  </a:cubicBezTo>
                  <a:close/>
                </a:path>
              </a:pathLst>
            </a:custGeom>
            <a:solidFill>
              <a:srgbClr val="FFFFFF"/>
            </a:solidFill>
          </p:spPr>
        </p:sp>
        <p:sp>
          <p:nvSpPr>
            <p:cNvPr name="TextBox 5" id="5"/>
            <p:cNvSpPr txBox="true"/>
            <p:nvPr/>
          </p:nvSpPr>
          <p:spPr>
            <a:xfrm>
              <a:off x="0" y="-38100"/>
              <a:ext cx="3351951" cy="190627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493371" y="2990098"/>
            <a:ext cx="11301259" cy="6032047"/>
          </a:xfrm>
          <a:custGeom>
            <a:avLst/>
            <a:gdLst/>
            <a:ahLst/>
            <a:cxnLst/>
            <a:rect r="r" b="b" t="t" l="l"/>
            <a:pathLst>
              <a:path h="6032047" w="11301259">
                <a:moveTo>
                  <a:pt x="0" y="0"/>
                </a:moveTo>
                <a:lnTo>
                  <a:pt x="11301258" y="0"/>
                </a:lnTo>
                <a:lnTo>
                  <a:pt x="11301258" y="6032047"/>
                </a:lnTo>
                <a:lnTo>
                  <a:pt x="0" y="6032047"/>
                </a:lnTo>
                <a:lnTo>
                  <a:pt x="0" y="0"/>
                </a:lnTo>
                <a:close/>
              </a:path>
            </a:pathLst>
          </a:custGeom>
          <a:blipFill>
            <a:blip r:embed="rId2"/>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496507" y="2325912"/>
            <a:ext cx="7762793" cy="7280403"/>
            <a:chOff x="0" y="0"/>
            <a:chExt cx="2044522" cy="1917473"/>
          </a:xfrm>
        </p:grpSpPr>
        <p:sp>
          <p:nvSpPr>
            <p:cNvPr name="Freeform 3" id="3"/>
            <p:cNvSpPr/>
            <p:nvPr/>
          </p:nvSpPr>
          <p:spPr>
            <a:xfrm flipH="false" flipV="false" rot="0">
              <a:off x="0" y="0"/>
              <a:ext cx="2044522" cy="1917472"/>
            </a:xfrm>
            <a:custGeom>
              <a:avLst/>
              <a:gdLst/>
              <a:ahLst/>
              <a:cxnLst/>
              <a:rect r="r" b="b" t="t" l="l"/>
              <a:pathLst>
                <a:path h="1917472" w="2044522">
                  <a:moveTo>
                    <a:pt x="99731" y="0"/>
                  </a:moveTo>
                  <a:lnTo>
                    <a:pt x="1944790" y="0"/>
                  </a:lnTo>
                  <a:cubicBezTo>
                    <a:pt x="1971241" y="0"/>
                    <a:pt x="1996608" y="10507"/>
                    <a:pt x="2015311" y="29211"/>
                  </a:cubicBezTo>
                  <a:cubicBezTo>
                    <a:pt x="2034014" y="47914"/>
                    <a:pt x="2044522" y="73281"/>
                    <a:pt x="2044522" y="99731"/>
                  </a:cubicBezTo>
                  <a:lnTo>
                    <a:pt x="2044522" y="1817741"/>
                  </a:lnTo>
                  <a:cubicBezTo>
                    <a:pt x="2044522" y="1872821"/>
                    <a:pt x="1999870" y="1917472"/>
                    <a:pt x="1944790" y="1917472"/>
                  </a:cubicBezTo>
                  <a:lnTo>
                    <a:pt x="99731" y="1917472"/>
                  </a:lnTo>
                  <a:cubicBezTo>
                    <a:pt x="73281" y="1917472"/>
                    <a:pt x="47914" y="1906965"/>
                    <a:pt x="29211" y="1888262"/>
                  </a:cubicBezTo>
                  <a:cubicBezTo>
                    <a:pt x="10507" y="1869559"/>
                    <a:pt x="0" y="1844192"/>
                    <a:pt x="0" y="1817741"/>
                  </a:cubicBezTo>
                  <a:lnTo>
                    <a:pt x="0" y="99731"/>
                  </a:lnTo>
                  <a:cubicBezTo>
                    <a:pt x="0" y="44651"/>
                    <a:pt x="44651" y="0"/>
                    <a:pt x="99731" y="0"/>
                  </a:cubicBezTo>
                  <a:close/>
                </a:path>
              </a:pathLst>
            </a:custGeom>
            <a:solidFill>
              <a:srgbClr val="FFFFFF"/>
            </a:solidFill>
          </p:spPr>
        </p:sp>
        <p:sp>
          <p:nvSpPr>
            <p:cNvPr name="TextBox 4" id="4"/>
            <p:cNvSpPr txBox="true"/>
            <p:nvPr/>
          </p:nvSpPr>
          <p:spPr>
            <a:xfrm>
              <a:off x="0" y="-38100"/>
              <a:ext cx="2044522" cy="195557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9725556" y="2726995"/>
            <a:ext cx="7304694" cy="6290852"/>
          </a:xfrm>
          <a:custGeom>
            <a:avLst/>
            <a:gdLst/>
            <a:ahLst/>
            <a:cxnLst/>
            <a:rect r="r" b="b" t="t" l="l"/>
            <a:pathLst>
              <a:path h="6290852" w="7304694">
                <a:moveTo>
                  <a:pt x="0" y="0"/>
                </a:moveTo>
                <a:lnTo>
                  <a:pt x="7304695" y="0"/>
                </a:lnTo>
                <a:lnTo>
                  <a:pt x="7304695" y="6290852"/>
                </a:lnTo>
                <a:lnTo>
                  <a:pt x="0" y="6290852"/>
                </a:lnTo>
                <a:lnTo>
                  <a:pt x="0" y="0"/>
                </a:lnTo>
                <a:close/>
              </a:path>
            </a:pathLst>
          </a:custGeom>
          <a:blipFill>
            <a:blip r:embed="rId2"/>
            <a:stretch>
              <a:fillRect l="-240" t="0" r="-444" b="-105"/>
            </a:stretch>
          </a:blipFill>
        </p:spPr>
      </p:sp>
      <p:sp>
        <p:nvSpPr>
          <p:cNvPr name="TextBox 6" id="6"/>
          <p:cNvSpPr txBox="true"/>
          <p:nvPr/>
        </p:nvSpPr>
        <p:spPr>
          <a:xfrm rot="0">
            <a:off x="3124506" y="696055"/>
            <a:ext cx="11622194" cy="1522349"/>
          </a:xfrm>
          <a:prstGeom prst="rect">
            <a:avLst/>
          </a:prstGeom>
        </p:spPr>
        <p:txBody>
          <a:bodyPr anchor="t" rtlCol="false" tIns="0" lIns="0" bIns="0" rIns="0">
            <a:spAutoFit/>
          </a:bodyPr>
          <a:lstStyle/>
          <a:p>
            <a:pPr algn="ctr">
              <a:lnSpc>
                <a:spcPts val="10678"/>
              </a:lnSpc>
            </a:pPr>
            <a:r>
              <a:rPr lang="en-US" sz="13348">
                <a:solidFill>
                  <a:srgbClr val="737373"/>
                </a:solidFill>
                <a:latin typeface="Squada One"/>
                <a:ea typeface="Squada One"/>
                <a:cs typeface="Squada One"/>
                <a:sym typeface="Squada One"/>
              </a:rPr>
              <a:t>Malware Analysis</a:t>
            </a:r>
          </a:p>
        </p:txBody>
      </p:sp>
      <p:grpSp>
        <p:nvGrpSpPr>
          <p:cNvPr name="Group 7" id="7"/>
          <p:cNvGrpSpPr/>
          <p:nvPr/>
        </p:nvGrpSpPr>
        <p:grpSpPr>
          <a:xfrm rot="0">
            <a:off x="1461928" y="3777197"/>
            <a:ext cx="7397414" cy="3881854"/>
            <a:chOff x="0" y="0"/>
            <a:chExt cx="1948290" cy="1022381"/>
          </a:xfrm>
        </p:grpSpPr>
        <p:sp>
          <p:nvSpPr>
            <p:cNvPr name="Freeform 8" id="8"/>
            <p:cNvSpPr/>
            <p:nvPr/>
          </p:nvSpPr>
          <p:spPr>
            <a:xfrm flipH="false" flipV="false" rot="0">
              <a:off x="0" y="0"/>
              <a:ext cx="1948290" cy="1022381"/>
            </a:xfrm>
            <a:custGeom>
              <a:avLst/>
              <a:gdLst/>
              <a:ahLst/>
              <a:cxnLst/>
              <a:rect r="r" b="b" t="t" l="l"/>
              <a:pathLst>
                <a:path h="1022381" w="1948290">
                  <a:moveTo>
                    <a:pt x="104657" y="0"/>
                  </a:moveTo>
                  <a:lnTo>
                    <a:pt x="1843633" y="0"/>
                  </a:lnTo>
                  <a:cubicBezTo>
                    <a:pt x="1901433" y="0"/>
                    <a:pt x="1948290" y="46857"/>
                    <a:pt x="1948290" y="104657"/>
                  </a:cubicBezTo>
                  <a:lnTo>
                    <a:pt x="1948290" y="917724"/>
                  </a:lnTo>
                  <a:cubicBezTo>
                    <a:pt x="1948290" y="975525"/>
                    <a:pt x="1901433" y="1022381"/>
                    <a:pt x="1843633" y="1022381"/>
                  </a:cubicBezTo>
                  <a:lnTo>
                    <a:pt x="104657" y="1022381"/>
                  </a:lnTo>
                  <a:cubicBezTo>
                    <a:pt x="46857" y="1022381"/>
                    <a:pt x="0" y="975525"/>
                    <a:pt x="0" y="917724"/>
                  </a:cubicBezTo>
                  <a:lnTo>
                    <a:pt x="0" y="104657"/>
                  </a:lnTo>
                  <a:cubicBezTo>
                    <a:pt x="0" y="46857"/>
                    <a:pt x="46857" y="0"/>
                    <a:pt x="104657" y="0"/>
                  </a:cubicBezTo>
                  <a:close/>
                </a:path>
              </a:pathLst>
            </a:custGeom>
            <a:solidFill>
              <a:srgbClr val="FFFFFF"/>
            </a:solidFill>
          </p:spPr>
        </p:sp>
        <p:sp>
          <p:nvSpPr>
            <p:cNvPr name="TextBox 9" id="9"/>
            <p:cNvSpPr txBox="true"/>
            <p:nvPr/>
          </p:nvSpPr>
          <p:spPr>
            <a:xfrm>
              <a:off x="0" y="-38100"/>
              <a:ext cx="1948290" cy="1060481"/>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728603" y="4353150"/>
            <a:ext cx="6864064" cy="2609397"/>
          </a:xfrm>
          <a:custGeom>
            <a:avLst/>
            <a:gdLst/>
            <a:ahLst/>
            <a:cxnLst/>
            <a:rect r="r" b="b" t="t" l="l"/>
            <a:pathLst>
              <a:path h="2609397" w="6864064">
                <a:moveTo>
                  <a:pt x="0" y="0"/>
                </a:moveTo>
                <a:lnTo>
                  <a:pt x="6864064" y="0"/>
                </a:lnTo>
                <a:lnTo>
                  <a:pt x="6864064" y="2609397"/>
                </a:lnTo>
                <a:lnTo>
                  <a:pt x="0" y="2609397"/>
                </a:lnTo>
                <a:lnTo>
                  <a:pt x="0" y="0"/>
                </a:lnTo>
                <a:close/>
              </a:path>
            </a:pathLst>
          </a:custGeom>
          <a:blipFill>
            <a:blip r:embed="rId3"/>
            <a:stretch>
              <a:fillRect l="0" t="0" r="-923" b="-1214"/>
            </a:stretch>
          </a:blipFill>
        </p:spPr>
      </p:sp>
    </p:spTree>
  </p:cSld>
  <p:clrMapOvr>
    <a:masterClrMapping/>
  </p:clrMapOvr>
</p:sld>
</file>

<file path=ppt/slides/slide4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259300" y="6029637"/>
            <a:ext cx="4079441" cy="407944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787164" y="-142060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18986" y="2452958"/>
            <a:ext cx="15459435" cy="7153358"/>
            <a:chOff x="0" y="0"/>
            <a:chExt cx="4071621" cy="1884012"/>
          </a:xfrm>
        </p:grpSpPr>
        <p:sp>
          <p:nvSpPr>
            <p:cNvPr name="Freeform 9" id="9"/>
            <p:cNvSpPr/>
            <p:nvPr/>
          </p:nvSpPr>
          <p:spPr>
            <a:xfrm flipH="false" flipV="false" rot="0">
              <a:off x="0" y="0"/>
              <a:ext cx="4071620" cy="1884012"/>
            </a:xfrm>
            <a:custGeom>
              <a:avLst/>
              <a:gdLst/>
              <a:ahLst/>
              <a:cxnLst/>
              <a:rect r="r" b="b" t="t" l="l"/>
              <a:pathLst>
                <a:path h="1884012" w="4071620">
                  <a:moveTo>
                    <a:pt x="50079" y="0"/>
                  </a:moveTo>
                  <a:lnTo>
                    <a:pt x="4021541" y="0"/>
                  </a:lnTo>
                  <a:cubicBezTo>
                    <a:pt x="4049199" y="0"/>
                    <a:pt x="4071620" y="22421"/>
                    <a:pt x="4071620" y="50079"/>
                  </a:cubicBezTo>
                  <a:lnTo>
                    <a:pt x="4071620" y="1833933"/>
                  </a:lnTo>
                  <a:cubicBezTo>
                    <a:pt x="4071620" y="1861591"/>
                    <a:pt x="4049199" y="1884012"/>
                    <a:pt x="4021541" y="1884012"/>
                  </a:cubicBezTo>
                  <a:lnTo>
                    <a:pt x="50079" y="1884012"/>
                  </a:lnTo>
                  <a:cubicBezTo>
                    <a:pt x="22421" y="1884012"/>
                    <a:pt x="0" y="1861591"/>
                    <a:pt x="0" y="1833933"/>
                  </a:cubicBezTo>
                  <a:lnTo>
                    <a:pt x="0" y="50079"/>
                  </a:lnTo>
                  <a:cubicBezTo>
                    <a:pt x="0" y="22421"/>
                    <a:pt x="22421" y="0"/>
                    <a:pt x="50079" y="0"/>
                  </a:cubicBezTo>
                  <a:close/>
                </a:path>
              </a:pathLst>
            </a:custGeom>
            <a:solidFill>
              <a:srgbClr val="FFFFFF"/>
            </a:solidFill>
          </p:spPr>
        </p:sp>
        <p:sp>
          <p:nvSpPr>
            <p:cNvPr name="TextBox 10" id="10"/>
            <p:cNvSpPr txBox="true"/>
            <p:nvPr/>
          </p:nvSpPr>
          <p:spPr>
            <a:xfrm>
              <a:off x="0" y="-38100"/>
              <a:ext cx="4071621" cy="192211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488609" y="3692814"/>
            <a:ext cx="13310782" cy="4673646"/>
            <a:chOff x="0" y="0"/>
            <a:chExt cx="3505720" cy="1230919"/>
          </a:xfrm>
        </p:grpSpPr>
        <p:sp>
          <p:nvSpPr>
            <p:cNvPr name="Freeform 12" id="12"/>
            <p:cNvSpPr/>
            <p:nvPr/>
          </p:nvSpPr>
          <p:spPr>
            <a:xfrm flipH="false" flipV="false" rot="0">
              <a:off x="0" y="0"/>
              <a:ext cx="3505721" cy="1230919"/>
            </a:xfrm>
            <a:custGeom>
              <a:avLst/>
              <a:gdLst/>
              <a:ahLst/>
              <a:cxnLst/>
              <a:rect r="r" b="b" t="t" l="l"/>
              <a:pathLst>
                <a:path h="1230919" w="3505721">
                  <a:moveTo>
                    <a:pt x="58163" y="0"/>
                  </a:moveTo>
                  <a:lnTo>
                    <a:pt x="3447558" y="0"/>
                  </a:lnTo>
                  <a:cubicBezTo>
                    <a:pt x="3462984" y="0"/>
                    <a:pt x="3477777" y="6128"/>
                    <a:pt x="3488685" y="17035"/>
                  </a:cubicBezTo>
                  <a:cubicBezTo>
                    <a:pt x="3499593" y="27943"/>
                    <a:pt x="3505721" y="42737"/>
                    <a:pt x="3505721" y="58163"/>
                  </a:cubicBezTo>
                  <a:lnTo>
                    <a:pt x="3505721" y="1172756"/>
                  </a:lnTo>
                  <a:cubicBezTo>
                    <a:pt x="3505721" y="1188182"/>
                    <a:pt x="3499593" y="1202976"/>
                    <a:pt x="3488685" y="1213884"/>
                  </a:cubicBezTo>
                  <a:cubicBezTo>
                    <a:pt x="3477777" y="1224791"/>
                    <a:pt x="3462984" y="1230919"/>
                    <a:pt x="3447558" y="1230919"/>
                  </a:cubicBezTo>
                  <a:lnTo>
                    <a:pt x="58163" y="1230919"/>
                  </a:lnTo>
                  <a:cubicBezTo>
                    <a:pt x="42737" y="1230919"/>
                    <a:pt x="27943" y="1224791"/>
                    <a:pt x="17035" y="1213884"/>
                  </a:cubicBezTo>
                  <a:cubicBezTo>
                    <a:pt x="6128" y="1202976"/>
                    <a:pt x="0" y="1188182"/>
                    <a:pt x="0" y="1172756"/>
                  </a:cubicBezTo>
                  <a:lnTo>
                    <a:pt x="0" y="58163"/>
                  </a:lnTo>
                  <a:cubicBezTo>
                    <a:pt x="0" y="42737"/>
                    <a:pt x="6128" y="27943"/>
                    <a:pt x="17035" y="17035"/>
                  </a:cubicBezTo>
                  <a:cubicBezTo>
                    <a:pt x="27943" y="6128"/>
                    <a:pt x="42737" y="0"/>
                    <a:pt x="58163" y="0"/>
                  </a:cubicBezTo>
                  <a:close/>
                </a:path>
              </a:pathLst>
            </a:custGeom>
            <a:solidFill>
              <a:srgbClr val="737373"/>
            </a:solidFill>
            <a:ln cap="rnd">
              <a:noFill/>
              <a:prstDash val="solid"/>
              <a:round/>
            </a:ln>
          </p:spPr>
        </p:sp>
        <p:sp>
          <p:nvSpPr>
            <p:cNvPr name="TextBox 13" id="13"/>
            <p:cNvSpPr txBox="true"/>
            <p:nvPr/>
          </p:nvSpPr>
          <p:spPr>
            <a:xfrm>
              <a:off x="0" y="-38100"/>
              <a:ext cx="3505720" cy="126901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3367528" y="4230522"/>
            <a:ext cx="11552944" cy="3598230"/>
            <a:chOff x="0" y="0"/>
            <a:chExt cx="3042751" cy="947682"/>
          </a:xfrm>
        </p:grpSpPr>
        <p:sp>
          <p:nvSpPr>
            <p:cNvPr name="Freeform 15" id="15"/>
            <p:cNvSpPr/>
            <p:nvPr/>
          </p:nvSpPr>
          <p:spPr>
            <a:xfrm flipH="false" flipV="false" rot="0">
              <a:off x="0" y="0"/>
              <a:ext cx="3042751" cy="947682"/>
            </a:xfrm>
            <a:custGeom>
              <a:avLst/>
              <a:gdLst/>
              <a:ahLst/>
              <a:cxnLst/>
              <a:rect r="r" b="b" t="t" l="l"/>
              <a:pathLst>
                <a:path h="947682" w="3042751">
                  <a:moveTo>
                    <a:pt x="67013" y="0"/>
                  </a:moveTo>
                  <a:lnTo>
                    <a:pt x="2975738" y="0"/>
                  </a:lnTo>
                  <a:cubicBezTo>
                    <a:pt x="3012748" y="0"/>
                    <a:pt x="3042751" y="30003"/>
                    <a:pt x="3042751" y="67013"/>
                  </a:cubicBezTo>
                  <a:lnTo>
                    <a:pt x="3042751" y="880670"/>
                  </a:lnTo>
                  <a:cubicBezTo>
                    <a:pt x="3042751" y="917679"/>
                    <a:pt x="3012748" y="947682"/>
                    <a:pt x="2975738" y="947682"/>
                  </a:cubicBezTo>
                  <a:lnTo>
                    <a:pt x="67013" y="947682"/>
                  </a:lnTo>
                  <a:cubicBezTo>
                    <a:pt x="30003" y="947682"/>
                    <a:pt x="0" y="917679"/>
                    <a:pt x="0" y="880670"/>
                  </a:cubicBezTo>
                  <a:lnTo>
                    <a:pt x="0" y="67013"/>
                  </a:lnTo>
                  <a:cubicBezTo>
                    <a:pt x="0" y="30003"/>
                    <a:pt x="30003" y="0"/>
                    <a:pt x="67013" y="0"/>
                  </a:cubicBezTo>
                  <a:close/>
                </a:path>
              </a:pathLst>
            </a:custGeom>
            <a:solidFill>
              <a:srgbClr val="FFC61A"/>
            </a:solidFill>
          </p:spPr>
        </p:sp>
        <p:sp>
          <p:nvSpPr>
            <p:cNvPr name="TextBox 16" id="16"/>
            <p:cNvSpPr txBox="true"/>
            <p:nvPr/>
          </p:nvSpPr>
          <p:spPr>
            <a:xfrm>
              <a:off x="0" y="-38100"/>
              <a:ext cx="3042751" cy="98578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3791768" y="5096812"/>
            <a:ext cx="10704463" cy="1675148"/>
          </a:xfrm>
          <a:prstGeom prst="rect">
            <a:avLst/>
          </a:prstGeom>
        </p:spPr>
        <p:txBody>
          <a:bodyPr anchor="t" rtlCol="false" tIns="0" lIns="0" bIns="0" rIns="0">
            <a:spAutoFit/>
          </a:bodyPr>
          <a:lstStyle/>
          <a:p>
            <a:pPr algn="ctr">
              <a:lnSpc>
                <a:spcPts val="13718"/>
              </a:lnSpc>
              <a:spcBef>
                <a:spcPct val="0"/>
              </a:spcBef>
            </a:pPr>
            <a:r>
              <a:rPr lang="en-US" sz="9799">
                <a:solidFill>
                  <a:srgbClr val="FFFFFF"/>
                </a:solidFill>
                <a:latin typeface="Varela Round"/>
                <a:ea typeface="Varela Round"/>
                <a:cs typeface="Varela Round"/>
                <a:sym typeface="Varela Round"/>
              </a:rPr>
              <a:t>Dynamic Analysis</a:t>
            </a:r>
          </a:p>
        </p:txBody>
      </p:sp>
      <p:sp>
        <p:nvSpPr>
          <p:cNvPr name="TextBox 18" id="18"/>
          <p:cNvSpPr txBox="true"/>
          <p:nvPr/>
        </p:nvSpPr>
        <p:spPr>
          <a:xfrm rot="0">
            <a:off x="4633035" y="870797"/>
            <a:ext cx="9631337" cy="1694631"/>
          </a:xfrm>
          <a:prstGeom prst="rect">
            <a:avLst/>
          </a:prstGeom>
        </p:spPr>
        <p:txBody>
          <a:bodyPr anchor="t" rtlCol="false" tIns="0" lIns="0" bIns="0" rIns="0">
            <a:spAutoFit/>
          </a:bodyPr>
          <a:lstStyle/>
          <a:p>
            <a:pPr algn="ctr">
              <a:lnSpc>
                <a:spcPts val="11837"/>
              </a:lnSpc>
            </a:pPr>
            <a:r>
              <a:rPr lang="en-US" sz="14796">
                <a:solidFill>
                  <a:srgbClr val="737373"/>
                </a:solidFill>
                <a:latin typeface="Squada One"/>
                <a:ea typeface="Squada One"/>
                <a:cs typeface="Squada One"/>
                <a:sym typeface="Squada One"/>
              </a:rPr>
              <a:t>Ransomware</a:t>
            </a:r>
            <a:r>
              <a:rPr lang="en-US" sz="14796">
                <a:solidFill>
                  <a:srgbClr val="737373"/>
                </a:solidFill>
                <a:latin typeface="Squada One"/>
                <a:ea typeface="Squada One"/>
                <a:cs typeface="Squada One"/>
                <a:sym typeface="Squada One"/>
              </a:rPr>
              <a:t> </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87718" y="1972091"/>
            <a:ext cx="13082027" cy="8174917"/>
            <a:chOff x="0" y="0"/>
            <a:chExt cx="3445472" cy="2153065"/>
          </a:xfrm>
        </p:grpSpPr>
        <p:sp>
          <p:nvSpPr>
            <p:cNvPr name="Freeform 3" id="3"/>
            <p:cNvSpPr/>
            <p:nvPr/>
          </p:nvSpPr>
          <p:spPr>
            <a:xfrm flipH="false" flipV="false" rot="0">
              <a:off x="0" y="0"/>
              <a:ext cx="3445472" cy="2153065"/>
            </a:xfrm>
            <a:custGeom>
              <a:avLst/>
              <a:gdLst/>
              <a:ahLst/>
              <a:cxnLst/>
              <a:rect r="r" b="b" t="t" l="l"/>
              <a:pathLst>
                <a:path h="2153065" w="3445472">
                  <a:moveTo>
                    <a:pt x="59180" y="0"/>
                  </a:moveTo>
                  <a:lnTo>
                    <a:pt x="3386293" y="0"/>
                  </a:lnTo>
                  <a:cubicBezTo>
                    <a:pt x="3401988" y="0"/>
                    <a:pt x="3417041" y="6235"/>
                    <a:pt x="3428139" y="17333"/>
                  </a:cubicBezTo>
                  <a:cubicBezTo>
                    <a:pt x="3439237" y="28432"/>
                    <a:pt x="3445472" y="43484"/>
                    <a:pt x="3445472" y="59180"/>
                  </a:cubicBezTo>
                  <a:lnTo>
                    <a:pt x="3445472" y="2093885"/>
                  </a:lnTo>
                  <a:cubicBezTo>
                    <a:pt x="3445472" y="2126569"/>
                    <a:pt x="3418977" y="2153065"/>
                    <a:pt x="3386293" y="2153065"/>
                  </a:cubicBezTo>
                  <a:lnTo>
                    <a:pt x="59180" y="2153065"/>
                  </a:lnTo>
                  <a:cubicBezTo>
                    <a:pt x="43484" y="2153065"/>
                    <a:pt x="28432" y="2146829"/>
                    <a:pt x="17333" y="2135731"/>
                  </a:cubicBezTo>
                  <a:cubicBezTo>
                    <a:pt x="6235" y="2124633"/>
                    <a:pt x="0" y="2109580"/>
                    <a:pt x="0" y="2093885"/>
                  </a:cubicBezTo>
                  <a:lnTo>
                    <a:pt x="0" y="59180"/>
                  </a:lnTo>
                  <a:cubicBezTo>
                    <a:pt x="0" y="43484"/>
                    <a:pt x="6235" y="28432"/>
                    <a:pt x="17333" y="17333"/>
                  </a:cubicBezTo>
                  <a:cubicBezTo>
                    <a:pt x="28432" y="6235"/>
                    <a:pt x="43484" y="0"/>
                    <a:pt x="59180" y="0"/>
                  </a:cubicBezTo>
                  <a:close/>
                </a:path>
              </a:pathLst>
            </a:custGeom>
            <a:solidFill>
              <a:srgbClr val="FFFFFF"/>
            </a:solidFill>
          </p:spPr>
        </p:sp>
        <p:sp>
          <p:nvSpPr>
            <p:cNvPr name="TextBox 4" id="4"/>
            <p:cNvSpPr txBox="true"/>
            <p:nvPr/>
          </p:nvSpPr>
          <p:spPr>
            <a:xfrm>
              <a:off x="0" y="-38100"/>
              <a:ext cx="3445472" cy="2191165"/>
            </a:xfrm>
            <a:prstGeom prst="rect">
              <a:avLst/>
            </a:prstGeom>
          </p:spPr>
          <p:txBody>
            <a:bodyPr anchor="ctr" rtlCol="false" tIns="50800" lIns="50800" bIns="50800" rIns="50800"/>
            <a:lstStyle/>
            <a:p>
              <a:pPr algn="ctr">
                <a:lnSpc>
                  <a:spcPts val="2799"/>
                </a:lnSpc>
                <a:spcBef>
                  <a:spcPct val="0"/>
                </a:spcBef>
              </a:pPr>
            </a:p>
          </p:txBody>
        </p:sp>
      </p:grpSp>
      <p:grpSp>
        <p:nvGrpSpPr>
          <p:cNvPr name="Group 5" id="5"/>
          <p:cNvGrpSpPr/>
          <p:nvPr/>
        </p:nvGrpSpPr>
        <p:grpSpPr>
          <a:xfrm rot="0">
            <a:off x="17602200" y="4632586"/>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50741" y="1028700"/>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4528772" y="2139708"/>
            <a:ext cx="8199920" cy="4532599"/>
          </a:xfrm>
          <a:custGeom>
            <a:avLst/>
            <a:gdLst/>
            <a:ahLst/>
            <a:cxnLst/>
            <a:rect r="r" b="b" t="t" l="l"/>
            <a:pathLst>
              <a:path h="4532599" w="8199920">
                <a:moveTo>
                  <a:pt x="0" y="0"/>
                </a:moveTo>
                <a:lnTo>
                  <a:pt x="8199919" y="0"/>
                </a:lnTo>
                <a:lnTo>
                  <a:pt x="8199919" y="4532599"/>
                </a:lnTo>
                <a:lnTo>
                  <a:pt x="0" y="4532599"/>
                </a:lnTo>
                <a:lnTo>
                  <a:pt x="0" y="0"/>
                </a:lnTo>
                <a:close/>
              </a:path>
            </a:pathLst>
          </a:custGeom>
          <a:blipFill>
            <a:blip r:embed="rId2"/>
            <a:stretch>
              <a:fillRect l="-10902" t="0" r="-1049" b="0"/>
            </a:stretch>
          </a:blipFill>
        </p:spPr>
      </p:sp>
      <p:sp>
        <p:nvSpPr>
          <p:cNvPr name="TextBox 12" id="12"/>
          <p:cNvSpPr txBox="true"/>
          <p:nvPr/>
        </p:nvSpPr>
        <p:spPr>
          <a:xfrm rot="0">
            <a:off x="4314411" y="447675"/>
            <a:ext cx="10647899" cy="1381125"/>
          </a:xfrm>
          <a:prstGeom prst="rect">
            <a:avLst/>
          </a:prstGeom>
        </p:spPr>
        <p:txBody>
          <a:bodyPr anchor="t" rtlCol="false" tIns="0" lIns="0" bIns="0" rIns="0">
            <a:spAutoFit/>
          </a:bodyPr>
          <a:lstStyle/>
          <a:p>
            <a:pPr algn="ctr">
              <a:lnSpc>
                <a:spcPts val="9600"/>
              </a:lnSpc>
            </a:pPr>
            <a:r>
              <a:rPr lang="en-US" sz="12000">
                <a:solidFill>
                  <a:srgbClr val="737373"/>
                </a:solidFill>
                <a:latin typeface="Squada One"/>
                <a:ea typeface="Squada One"/>
                <a:cs typeface="Squada One"/>
                <a:sym typeface="Squada One"/>
              </a:rPr>
              <a:t>Execution Phases</a:t>
            </a:r>
          </a:p>
        </p:txBody>
      </p:sp>
      <p:sp>
        <p:nvSpPr>
          <p:cNvPr name="TextBox 13" id="13"/>
          <p:cNvSpPr txBox="true"/>
          <p:nvPr/>
        </p:nvSpPr>
        <p:spPr>
          <a:xfrm rot="0">
            <a:off x="7987824" y="4962842"/>
            <a:ext cx="2312352"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Varela Round"/>
                <a:ea typeface="Varela Round"/>
                <a:cs typeface="Varela Round"/>
                <a:sym typeface="Varela Round"/>
              </a:rPr>
              <a:t>Your paragraph text</a:t>
            </a:r>
          </a:p>
        </p:txBody>
      </p:sp>
      <p:sp>
        <p:nvSpPr>
          <p:cNvPr name="TextBox 14" id="14"/>
          <p:cNvSpPr txBox="true"/>
          <p:nvPr/>
        </p:nvSpPr>
        <p:spPr>
          <a:xfrm rot="0">
            <a:off x="3042477" y="6605632"/>
            <a:ext cx="14973421" cy="3071047"/>
          </a:xfrm>
          <a:prstGeom prst="rect">
            <a:avLst/>
          </a:prstGeom>
        </p:spPr>
        <p:txBody>
          <a:bodyPr anchor="t" rtlCol="false" tIns="0" lIns="0" bIns="0" rIns="0">
            <a:spAutoFit/>
          </a:bodyPr>
          <a:lstStyle/>
          <a:p>
            <a:pPr algn="l">
              <a:lnSpc>
                <a:spcPts val="4759"/>
              </a:lnSpc>
            </a:pPr>
          </a:p>
          <a:p>
            <a:pPr algn="l">
              <a:lnSpc>
                <a:spcPts val="3199"/>
              </a:lnSpc>
            </a:pPr>
            <a:r>
              <a:rPr lang="en-US" sz="2285">
                <a:solidFill>
                  <a:srgbClr val="000000"/>
                </a:solidFill>
                <a:latin typeface="Varela Round"/>
                <a:ea typeface="Varela Round"/>
                <a:cs typeface="Varela Round"/>
                <a:sym typeface="Varela Round"/>
              </a:rPr>
              <a:t>            </a:t>
            </a:r>
            <a:r>
              <a:rPr lang="en-US" sz="2285">
                <a:solidFill>
                  <a:srgbClr val="000000"/>
                </a:solidFill>
                <a:latin typeface="Varela Round"/>
                <a:ea typeface="Varela Round"/>
                <a:cs typeface="Varela Round"/>
                <a:sym typeface="Varela Round"/>
              </a:rPr>
              <a:t>Writes BMP file to $HOME\AppData\Temp directory and sets as background.</a:t>
            </a:r>
          </a:p>
          <a:p>
            <a:pPr algn="l">
              <a:lnSpc>
                <a:spcPts val="4879"/>
              </a:lnSpc>
            </a:pPr>
          </a:p>
          <a:p>
            <a:pPr algn="l">
              <a:lnSpc>
                <a:spcPts val="3619"/>
              </a:lnSpc>
            </a:pPr>
            <a:r>
              <a:rPr lang="en-US" sz="2585">
                <a:solidFill>
                  <a:srgbClr val="000000"/>
                </a:solidFill>
                <a:latin typeface="Varela Round"/>
                <a:ea typeface="Varela Round"/>
                <a:cs typeface="Varela Round"/>
                <a:sym typeface="Varela Round"/>
              </a:rPr>
              <a:t>           </a:t>
            </a:r>
            <a:r>
              <a:rPr lang="en-US" sz="2585">
                <a:solidFill>
                  <a:srgbClr val="000000"/>
                </a:solidFill>
                <a:latin typeface="Varela Round"/>
                <a:ea typeface="Varela Round"/>
                <a:cs typeface="Varela Round"/>
                <a:sym typeface="Varela Round"/>
              </a:rPr>
              <a:t>Creates time.dat file with a 5-hour timer.</a:t>
            </a:r>
          </a:p>
          <a:p>
            <a:pPr algn="l">
              <a:lnSpc>
                <a:spcPts val="4759"/>
              </a:lnSpc>
            </a:pPr>
          </a:p>
          <a:p>
            <a:pPr algn="l">
              <a:lnSpc>
                <a:spcPts val="3199"/>
              </a:lnSpc>
            </a:pPr>
            <a:r>
              <a:rPr lang="en-US" sz="2285">
                <a:solidFill>
                  <a:srgbClr val="000000"/>
                </a:solidFill>
                <a:latin typeface="Varela Round"/>
                <a:ea typeface="Varela Round"/>
                <a:cs typeface="Varela Round"/>
                <a:sym typeface="Varela Round"/>
              </a:rPr>
              <a:t>             </a:t>
            </a:r>
            <a:r>
              <a:rPr lang="en-US" sz="2285">
                <a:solidFill>
                  <a:srgbClr val="000000"/>
                </a:solidFill>
                <a:latin typeface="Varela Round"/>
                <a:ea typeface="Varela Round"/>
                <a:cs typeface="Varela Round"/>
                <a:sym typeface="Varela Round"/>
              </a:rPr>
              <a:t>Encrypts files in $HOME directory, deletes unencrypted files.</a:t>
            </a:r>
          </a:p>
        </p:txBody>
      </p:sp>
      <p:sp>
        <p:nvSpPr>
          <p:cNvPr name="TextBox 15" id="15"/>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6" id="16"/>
          <p:cNvSpPr txBox="true"/>
          <p:nvPr/>
        </p:nvSpPr>
        <p:spPr>
          <a:xfrm rot="0">
            <a:off x="2844249" y="6638432"/>
            <a:ext cx="2735263" cy="538079"/>
          </a:xfrm>
          <a:prstGeom prst="rect">
            <a:avLst/>
          </a:prstGeom>
        </p:spPr>
        <p:txBody>
          <a:bodyPr anchor="t" rtlCol="false" tIns="0" lIns="0" bIns="0" rIns="0">
            <a:spAutoFit/>
          </a:bodyPr>
          <a:lstStyle/>
          <a:p>
            <a:pPr algn="ctr">
              <a:lnSpc>
                <a:spcPts val="4467"/>
              </a:lnSpc>
            </a:pPr>
            <a:r>
              <a:rPr lang="en-US" sz="3190" b="true">
                <a:solidFill>
                  <a:srgbClr val="004AAD"/>
                </a:solidFill>
                <a:latin typeface="Canva Sans Bold"/>
                <a:ea typeface="Canva Sans Bold"/>
                <a:cs typeface="Canva Sans Bold"/>
                <a:sym typeface="Canva Sans Bold"/>
              </a:rPr>
              <a:t>BMP Creation</a:t>
            </a:r>
          </a:p>
        </p:txBody>
      </p:sp>
      <p:sp>
        <p:nvSpPr>
          <p:cNvPr name="TextBox 17" id="17"/>
          <p:cNvSpPr txBox="true"/>
          <p:nvPr/>
        </p:nvSpPr>
        <p:spPr>
          <a:xfrm rot="0">
            <a:off x="2844249" y="7635392"/>
            <a:ext cx="2376964" cy="539101"/>
          </a:xfrm>
          <a:prstGeom prst="rect">
            <a:avLst/>
          </a:prstGeom>
        </p:spPr>
        <p:txBody>
          <a:bodyPr anchor="t" rtlCol="false" tIns="0" lIns="0" bIns="0" rIns="0">
            <a:spAutoFit/>
          </a:bodyPr>
          <a:lstStyle/>
          <a:p>
            <a:pPr algn="ctr">
              <a:lnSpc>
                <a:spcPts val="4410"/>
              </a:lnSpc>
            </a:pPr>
            <a:r>
              <a:rPr lang="en-US" sz="3150" b="true">
                <a:solidFill>
                  <a:srgbClr val="004AAD"/>
                </a:solidFill>
                <a:latin typeface="Canva Sans Bold"/>
                <a:ea typeface="Canva Sans Bold"/>
                <a:cs typeface="Canva Sans Bold"/>
                <a:sym typeface="Canva Sans Bold"/>
              </a:rPr>
              <a:t>Timer Setup</a:t>
            </a:r>
          </a:p>
        </p:txBody>
      </p:sp>
      <p:sp>
        <p:nvSpPr>
          <p:cNvPr name="TextBox 18" id="18"/>
          <p:cNvSpPr txBox="true"/>
          <p:nvPr/>
        </p:nvSpPr>
        <p:spPr>
          <a:xfrm rot="0">
            <a:off x="2844249" y="8641218"/>
            <a:ext cx="3841700" cy="538079"/>
          </a:xfrm>
          <a:prstGeom prst="rect">
            <a:avLst/>
          </a:prstGeom>
        </p:spPr>
        <p:txBody>
          <a:bodyPr anchor="t" rtlCol="false" tIns="0" lIns="0" bIns="0" rIns="0">
            <a:spAutoFit/>
          </a:bodyPr>
          <a:lstStyle/>
          <a:p>
            <a:pPr algn="ctr">
              <a:lnSpc>
                <a:spcPts val="4467"/>
              </a:lnSpc>
            </a:pPr>
            <a:r>
              <a:rPr lang="en-US" sz="3190" b="true">
                <a:solidFill>
                  <a:srgbClr val="004AAD"/>
                </a:solidFill>
                <a:latin typeface="Canva Sans Bold"/>
                <a:ea typeface="Canva Sans Bold"/>
                <a:cs typeface="Canva Sans Bold"/>
                <a:sym typeface="Canva Sans Bold"/>
              </a:rPr>
              <a:t>Encryption Process</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960824" y="704304"/>
            <a:ext cx="12366352" cy="1518121"/>
          </a:xfrm>
          <a:prstGeom prst="rect">
            <a:avLst/>
          </a:prstGeom>
        </p:spPr>
        <p:txBody>
          <a:bodyPr anchor="t" rtlCol="false" tIns="0" lIns="0" bIns="0" rIns="0">
            <a:spAutoFit/>
          </a:bodyPr>
          <a:lstStyle/>
          <a:p>
            <a:pPr algn="ctr">
              <a:lnSpc>
                <a:spcPts val="10557"/>
              </a:lnSpc>
            </a:pPr>
            <a:r>
              <a:rPr lang="en-US" sz="13196">
                <a:solidFill>
                  <a:srgbClr val="737373"/>
                </a:solidFill>
                <a:latin typeface="Squada One"/>
                <a:ea typeface="Squada One"/>
                <a:cs typeface="Squada One"/>
                <a:sym typeface="Squada One"/>
              </a:rPr>
              <a:t>Behavioral Analysis</a:t>
            </a:r>
          </a:p>
        </p:txBody>
      </p:sp>
      <p:grpSp>
        <p:nvGrpSpPr>
          <p:cNvPr name="Group 3" id="3"/>
          <p:cNvGrpSpPr/>
          <p:nvPr/>
        </p:nvGrpSpPr>
        <p:grpSpPr>
          <a:xfrm rot="0">
            <a:off x="440184" y="2479133"/>
            <a:ext cx="17520095" cy="7587508"/>
            <a:chOff x="0" y="0"/>
            <a:chExt cx="4614346" cy="1998356"/>
          </a:xfrm>
        </p:grpSpPr>
        <p:sp>
          <p:nvSpPr>
            <p:cNvPr name="Freeform 4" id="4"/>
            <p:cNvSpPr/>
            <p:nvPr/>
          </p:nvSpPr>
          <p:spPr>
            <a:xfrm flipH="false" flipV="false" rot="0">
              <a:off x="0" y="0"/>
              <a:ext cx="4614346" cy="1998356"/>
            </a:xfrm>
            <a:custGeom>
              <a:avLst/>
              <a:gdLst/>
              <a:ahLst/>
              <a:cxnLst/>
              <a:rect r="r" b="b" t="t" l="l"/>
              <a:pathLst>
                <a:path h="1998356" w="4614346">
                  <a:moveTo>
                    <a:pt x="44189" y="0"/>
                  </a:moveTo>
                  <a:lnTo>
                    <a:pt x="4570157" y="0"/>
                  </a:lnTo>
                  <a:cubicBezTo>
                    <a:pt x="4581877" y="0"/>
                    <a:pt x="4593116" y="4656"/>
                    <a:pt x="4601403" y="12943"/>
                  </a:cubicBezTo>
                  <a:cubicBezTo>
                    <a:pt x="4609690" y="21230"/>
                    <a:pt x="4614346" y="32469"/>
                    <a:pt x="4614346" y="44189"/>
                  </a:cubicBezTo>
                  <a:lnTo>
                    <a:pt x="4614346" y="1954167"/>
                  </a:lnTo>
                  <a:cubicBezTo>
                    <a:pt x="4614346" y="1965887"/>
                    <a:pt x="4609690" y="1977126"/>
                    <a:pt x="4601403" y="1985413"/>
                  </a:cubicBezTo>
                  <a:cubicBezTo>
                    <a:pt x="4593116" y="1993700"/>
                    <a:pt x="4581877" y="1998356"/>
                    <a:pt x="4570157" y="1998356"/>
                  </a:cubicBezTo>
                  <a:lnTo>
                    <a:pt x="44189" y="1998356"/>
                  </a:lnTo>
                  <a:cubicBezTo>
                    <a:pt x="32469" y="1998356"/>
                    <a:pt x="21230" y="1993700"/>
                    <a:pt x="12943" y="1985413"/>
                  </a:cubicBezTo>
                  <a:cubicBezTo>
                    <a:pt x="4656" y="1977126"/>
                    <a:pt x="0" y="1965887"/>
                    <a:pt x="0" y="1954167"/>
                  </a:cubicBezTo>
                  <a:lnTo>
                    <a:pt x="0" y="44189"/>
                  </a:lnTo>
                  <a:cubicBezTo>
                    <a:pt x="0" y="32469"/>
                    <a:pt x="4656" y="21230"/>
                    <a:pt x="12943" y="12943"/>
                  </a:cubicBezTo>
                  <a:cubicBezTo>
                    <a:pt x="21230" y="4656"/>
                    <a:pt x="32469" y="0"/>
                    <a:pt x="44189" y="0"/>
                  </a:cubicBezTo>
                  <a:close/>
                </a:path>
              </a:pathLst>
            </a:custGeom>
            <a:solidFill>
              <a:srgbClr val="FFFFFF"/>
            </a:solidFill>
          </p:spPr>
        </p:sp>
        <p:sp>
          <p:nvSpPr>
            <p:cNvPr name="TextBox 5" id="5"/>
            <p:cNvSpPr txBox="true"/>
            <p:nvPr/>
          </p:nvSpPr>
          <p:spPr>
            <a:xfrm>
              <a:off x="0" y="-38100"/>
              <a:ext cx="4614346" cy="2036456"/>
            </a:xfrm>
            <a:prstGeom prst="rect">
              <a:avLst/>
            </a:prstGeom>
          </p:spPr>
          <p:txBody>
            <a:bodyPr anchor="ctr" rtlCol="false" tIns="50800" lIns="50800" bIns="50800" rIns="50800"/>
            <a:lstStyle/>
            <a:p>
              <a:pPr algn="ctr">
                <a:lnSpc>
                  <a:spcPts val="2799"/>
                </a:lnSpc>
                <a:spcBef>
                  <a:spcPct val="0"/>
                </a:spcBef>
              </a:pPr>
            </a:p>
          </p:txBody>
        </p:sp>
      </p:grpSp>
      <p:sp>
        <p:nvSpPr>
          <p:cNvPr name="Freeform 6" id="6"/>
          <p:cNvSpPr/>
          <p:nvPr/>
        </p:nvSpPr>
        <p:spPr>
          <a:xfrm flipH="false" flipV="false" rot="0">
            <a:off x="935920" y="2922560"/>
            <a:ext cx="16416161" cy="6602092"/>
          </a:xfrm>
          <a:custGeom>
            <a:avLst/>
            <a:gdLst/>
            <a:ahLst/>
            <a:cxnLst/>
            <a:rect r="r" b="b" t="t" l="l"/>
            <a:pathLst>
              <a:path h="6602092" w="16416161">
                <a:moveTo>
                  <a:pt x="0" y="0"/>
                </a:moveTo>
                <a:lnTo>
                  <a:pt x="16416160" y="0"/>
                </a:lnTo>
                <a:lnTo>
                  <a:pt x="16416160" y="6602092"/>
                </a:lnTo>
                <a:lnTo>
                  <a:pt x="0" y="6602092"/>
                </a:lnTo>
                <a:lnTo>
                  <a:pt x="0" y="0"/>
                </a:lnTo>
                <a:close/>
              </a:path>
            </a:pathLst>
          </a:custGeom>
          <a:blipFill>
            <a:blip r:embed="rId2"/>
            <a:stretch>
              <a:fillRect l="0" t="-2682" r="0" b="-2682"/>
            </a:stretch>
          </a:blipFill>
        </p:spPr>
      </p:sp>
    </p:spTree>
  </p:cSld>
  <p:clrMapOvr>
    <a:masterClrMapping/>
  </p:clrMapOvr>
</p:sld>
</file>

<file path=ppt/slides/slide4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896027" y="3339666"/>
            <a:ext cx="17391973" cy="5240021"/>
          </a:xfrm>
          <a:prstGeom prst="rect">
            <a:avLst/>
          </a:prstGeom>
        </p:spPr>
        <p:txBody>
          <a:bodyPr anchor="t" rtlCol="false" tIns="0" lIns="0" bIns="0" rIns="0">
            <a:spAutoFit/>
          </a:bodyPr>
          <a:lstStyle/>
          <a:p>
            <a:pPr algn="l">
              <a:lnSpc>
                <a:spcPts val="5179"/>
              </a:lnSpc>
              <a:spcBef>
                <a:spcPct val="0"/>
              </a:spcBef>
            </a:pPr>
            <a:r>
              <a:rPr lang="en-US" sz="3699">
                <a:solidFill>
                  <a:srgbClr val="FFFFFF"/>
                </a:solidFill>
                <a:latin typeface="Varela Round"/>
                <a:ea typeface="Varela Round"/>
                <a:cs typeface="Varela Round"/>
                <a:sym typeface="Varela Round"/>
              </a:rPr>
              <a:t>After creating the time.dat file, it starts encryption from the first directory of</a:t>
            </a:r>
          </a:p>
          <a:p>
            <a:pPr algn="l">
              <a:lnSpc>
                <a:spcPts val="5179"/>
              </a:lnSpc>
              <a:spcBef>
                <a:spcPct val="0"/>
              </a:spcBef>
            </a:pPr>
            <a:r>
              <a:rPr lang="en-US" sz="3699">
                <a:solidFill>
                  <a:srgbClr val="FFFFFF"/>
                </a:solidFill>
                <a:latin typeface="Varela Round"/>
                <a:ea typeface="Varela Round"/>
                <a:cs typeface="Varela Round"/>
                <a:sym typeface="Varela Round"/>
              </a:rPr>
              <a:t>the $HOME directory.</a:t>
            </a:r>
          </a:p>
          <a:p>
            <a:pPr algn="l">
              <a:lnSpc>
                <a:spcPts val="5179"/>
              </a:lnSpc>
              <a:spcBef>
                <a:spcPct val="0"/>
              </a:spcBef>
            </a:pPr>
          </a:p>
          <a:p>
            <a:pPr algn="l">
              <a:lnSpc>
                <a:spcPts val="5179"/>
              </a:lnSpc>
              <a:spcBef>
                <a:spcPct val="0"/>
              </a:spcBef>
            </a:pPr>
            <a:r>
              <a:rPr lang="en-US" sz="3699">
                <a:solidFill>
                  <a:srgbClr val="FFFFFF"/>
                </a:solidFill>
                <a:latin typeface="Varela Round"/>
                <a:ea typeface="Varela Round"/>
                <a:cs typeface="Varela Round"/>
                <a:sym typeface="Varela Round"/>
              </a:rPr>
              <a:t> Firstly, it creates a file with .CyberVolk extension and then encrypts it by reading the contents of the file, then writes the encrypted data into the file with .CyberVolk extension. </a:t>
            </a:r>
          </a:p>
          <a:p>
            <a:pPr algn="l">
              <a:lnSpc>
                <a:spcPts val="5179"/>
              </a:lnSpc>
              <a:spcBef>
                <a:spcPct val="0"/>
              </a:spcBef>
            </a:pPr>
          </a:p>
          <a:p>
            <a:pPr algn="l">
              <a:lnSpc>
                <a:spcPts val="5179"/>
              </a:lnSpc>
              <a:spcBef>
                <a:spcPct val="0"/>
              </a:spcBef>
            </a:pPr>
            <a:r>
              <a:rPr lang="en-US" sz="3699">
                <a:solidFill>
                  <a:srgbClr val="FFFFFF"/>
                </a:solidFill>
                <a:latin typeface="Varela Round"/>
                <a:ea typeface="Varela Round"/>
                <a:cs typeface="Varela Round"/>
                <a:sym typeface="Varela Round"/>
              </a:rPr>
              <a:t>Then it deletes the unencrypted file from the system.</a:t>
            </a:r>
          </a:p>
        </p:txBody>
      </p:sp>
      <p:sp>
        <p:nvSpPr>
          <p:cNvPr name="TextBox 3" id="3"/>
          <p:cNvSpPr txBox="true"/>
          <p:nvPr/>
        </p:nvSpPr>
        <p:spPr>
          <a:xfrm rot="0">
            <a:off x="3495903" y="1006656"/>
            <a:ext cx="10647899" cy="1381125"/>
          </a:xfrm>
          <a:prstGeom prst="rect">
            <a:avLst/>
          </a:prstGeom>
        </p:spPr>
        <p:txBody>
          <a:bodyPr anchor="t" rtlCol="false" tIns="0" lIns="0" bIns="0" rIns="0">
            <a:spAutoFit/>
          </a:bodyPr>
          <a:lstStyle/>
          <a:p>
            <a:pPr algn="ctr">
              <a:lnSpc>
                <a:spcPts val="9600"/>
              </a:lnSpc>
            </a:pPr>
            <a:r>
              <a:rPr lang="en-US" sz="12000">
                <a:solidFill>
                  <a:srgbClr val="737373"/>
                </a:solidFill>
                <a:latin typeface="Squada One"/>
                <a:ea typeface="Squada One"/>
                <a:cs typeface="Squada One"/>
                <a:sym typeface="Squada One"/>
              </a:rPr>
              <a:t>Encryption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6716" y="5143500"/>
            <a:ext cx="15797228" cy="7128295"/>
            <a:chOff x="0" y="0"/>
            <a:chExt cx="4160587" cy="1877411"/>
          </a:xfrm>
        </p:grpSpPr>
        <p:sp>
          <p:nvSpPr>
            <p:cNvPr name="Freeform 3" id="3"/>
            <p:cNvSpPr/>
            <p:nvPr/>
          </p:nvSpPr>
          <p:spPr>
            <a:xfrm flipH="false" flipV="false" rot="0">
              <a:off x="0" y="0"/>
              <a:ext cx="4160587" cy="1877411"/>
            </a:xfrm>
            <a:custGeom>
              <a:avLst/>
              <a:gdLst/>
              <a:ahLst/>
              <a:cxnLst/>
              <a:rect r="r" b="b" t="t" l="l"/>
              <a:pathLst>
                <a:path h="1877411" w="4160587">
                  <a:moveTo>
                    <a:pt x="49008" y="0"/>
                  </a:moveTo>
                  <a:lnTo>
                    <a:pt x="4111578" y="0"/>
                  </a:lnTo>
                  <a:cubicBezTo>
                    <a:pt x="4124577" y="0"/>
                    <a:pt x="4137042" y="5163"/>
                    <a:pt x="4146233" y="14354"/>
                  </a:cubicBezTo>
                  <a:cubicBezTo>
                    <a:pt x="4155423" y="23545"/>
                    <a:pt x="4160587" y="36010"/>
                    <a:pt x="4160587" y="49008"/>
                  </a:cubicBezTo>
                  <a:lnTo>
                    <a:pt x="4160587" y="1828403"/>
                  </a:lnTo>
                  <a:cubicBezTo>
                    <a:pt x="4160587" y="1841401"/>
                    <a:pt x="4155423" y="1853866"/>
                    <a:pt x="4146233" y="1863057"/>
                  </a:cubicBezTo>
                  <a:cubicBezTo>
                    <a:pt x="4137042" y="1872248"/>
                    <a:pt x="4124577" y="1877411"/>
                    <a:pt x="4111578" y="1877411"/>
                  </a:cubicBezTo>
                  <a:lnTo>
                    <a:pt x="49008" y="1877411"/>
                  </a:lnTo>
                  <a:cubicBezTo>
                    <a:pt x="36010" y="1877411"/>
                    <a:pt x="23545" y="1872248"/>
                    <a:pt x="14354" y="1863057"/>
                  </a:cubicBezTo>
                  <a:cubicBezTo>
                    <a:pt x="5163" y="1853866"/>
                    <a:pt x="0" y="1841401"/>
                    <a:pt x="0" y="1828403"/>
                  </a:cubicBezTo>
                  <a:lnTo>
                    <a:pt x="0" y="49008"/>
                  </a:lnTo>
                  <a:cubicBezTo>
                    <a:pt x="0" y="36010"/>
                    <a:pt x="5163" y="23545"/>
                    <a:pt x="14354" y="14354"/>
                  </a:cubicBezTo>
                  <a:cubicBezTo>
                    <a:pt x="23545" y="5163"/>
                    <a:pt x="36010" y="0"/>
                    <a:pt x="49008" y="0"/>
                  </a:cubicBezTo>
                  <a:close/>
                </a:path>
              </a:pathLst>
            </a:custGeom>
            <a:gradFill rotWithShape="true">
              <a:gsLst>
                <a:gs pos="0">
                  <a:srgbClr val="8C52FF">
                    <a:alpha val="100000"/>
                  </a:srgbClr>
                </a:gs>
                <a:gs pos="100000">
                  <a:srgbClr val="5CE1E6">
                    <a:alpha val="100000"/>
                  </a:srgbClr>
                </a:gs>
              </a:gsLst>
              <a:lin ang="0"/>
            </a:gradFill>
          </p:spPr>
        </p:sp>
        <p:sp>
          <p:nvSpPr>
            <p:cNvPr name="TextBox 4" id="4"/>
            <p:cNvSpPr txBox="true"/>
            <p:nvPr/>
          </p:nvSpPr>
          <p:spPr>
            <a:xfrm>
              <a:off x="0" y="-38100"/>
              <a:ext cx="4160587" cy="191551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363234" y="3308903"/>
            <a:ext cx="5896066" cy="5949397"/>
            <a:chOff x="0" y="0"/>
            <a:chExt cx="7861421" cy="7932529"/>
          </a:xfrm>
        </p:grpSpPr>
        <p:pic>
          <p:nvPicPr>
            <p:cNvPr name="Picture 6" id="6"/>
            <p:cNvPicPr>
              <a:picLocks noChangeAspect="true"/>
            </p:cNvPicPr>
            <p:nvPr/>
          </p:nvPicPr>
          <p:blipFill>
            <a:blip r:embed="rId2"/>
            <a:srcRect l="448" t="0" r="448" b="0"/>
            <a:stretch>
              <a:fillRect/>
            </a:stretch>
          </p:blipFill>
          <p:spPr>
            <a:xfrm flipH="false" flipV="false">
              <a:off x="0" y="0"/>
              <a:ext cx="7861421" cy="7932529"/>
            </a:xfrm>
            <a:prstGeom prst="rect">
              <a:avLst/>
            </a:prstGeom>
          </p:spPr>
        </p:pic>
      </p:grpSp>
      <p:sp>
        <p:nvSpPr>
          <p:cNvPr name="TextBox 7" id="7"/>
          <p:cNvSpPr txBox="true"/>
          <p:nvPr/>
        </p:nvSpPr>
        <p:spPr>
          <a:xfrm rot="0">
            <a:off x="1396342" y="2028418"/>
            <a:ext cx="13374170" cy="1503697"/>
          </a:xfrm>
          <a:prstGeom prst="rect">
            <a:avLst/>
          </a:prstGeom>
        </p:spPr>
        <p:txBody>
          <a:bodyPr anchor="t" rtlCol="false" tIns="0" lIns="0" bIns="0" rIns="0">
            <a:spAutoFit/>
          </a:bodyPr>
          <a:lstStyle/>
          <a:p>
            <a:pPr algn="l">
              <a:lnSpc>
                <a:spcPts val="10480"/>
              </a:lnSpc>
            </a:pPr>
            <a:r>
              <a:rPr lang="en-US" sz="13100">
                <a:solidFill>
                  <a:srgbClr val="FFFFFF"/>
                </a:solidFill>
                <a:latin typeface="Squada One"/>
                <a:ea typeface="Squada One"/>
                <a:cs typeface="Squada One"/>
                <a:sym typeface="Squada One"/>
              </a:rPr>
              <a:t>What is a Malware?</a:t>
            </a:r>
          </a:p>
        </p:txBody>
      </p:sp>
      <p:grpSp>
        <p:nvGrpSpPr>
          <p:cNvPr name="Group 8" id="8"/>
          <p:cNvGrpSpPr/>
          <p:nvPr/>
        </p:nvGrpSpPr>
        <p:grpSpPr>
          <a:xfrm rot="0">
            <a:off x="17259300" y="9258300"/>
            <a:ext cx="1571606" cy="1623720"/>
            <a:chOff x="0" y="0"/>
            <a:chExt cx="413921" cy="427646"/>
          </a:xfrm>
        </p:grpSpPr>
        <p:sp>
          <p:nvSpPr>
            <p:cNvPr name="Freeform 9" id="9"/>
            <p:cNvSpPr/>
            <p:nvPr/>
          </p:nvSpPr>
          <p:spPr>
            <a:xfrm flipH="false" flipV="false" rot="0">
              <a:off x="0" y="0"/>
              <a:ext cx="413921" cy="427646"/>
            </a:xfrm>
            <a:custGeom>
              <a:avLst/>
              <a:gdLst/>
              <a:ahLst/>
              <a:cxnLst/>
              <a:rect r="r" b="b" t="t" l="l"/>
              <a:pathLst>
                <a:path h="427646" w="413921">
                  <a:moveTo>
                    <a:pt x="206960" y="0"/>
                  </a:moveTo>
                  <a:lnTo>
                    <a:pt x="206960" y="0"/>
                  </a:lnTo>
                  <a:cubicBezTo>
                    <a:pt x="261850" y="0"/>
                    <a:pt x="314491" y="21805"/>
                    <a:pt x="353304" y="60617"/>
                  </a:cubicBezTo>
                  <a:cubicBezTo>
                    <a:pt x="392116" y="99430"/>
                    <a:pt x="413921" y="152071"/>
                    <a:pt x="413921" y="206960"/>
                  </a:cubicBezTo>
                  <a:lnTo>
                    <a:pt x="413921" y="220686"/>
                  </a:lnTo>
                  <a:cubicBezTo>
                    <a:pt x="413921" y="275575"/>
                    <a:pt x="392116" y="328216"/>
                    <a:pt x="353304" y="367029"/>
                  </a:cubicBezTo>
                  <a:cubicBezTo>
                    <a:pt x="314491" y="405842"/>
                    <a:pt x="261850" y="427646"/>
                    <a:pt x="206960" y="427646"/>
                  </a:cubicBezTo>
                  <a:lnTo>
                    <a:pt x="206960" y="427646"/>
                  </a:lnTo>
                  <a:cubicBezTo>
                    <a:pt x="152071" y="427646"/>
                    <a:pt x="99430" y="405842"/>
                    <a:pt x="60617" y="367029"/>
                  </a:cubicBezTo>
                  <a:cubicBezTo>
                    <a:pt x="21805" y="328216"/>
                    <a:pt x="0" y="275575"/>
                    <a:pt x="0" y="220686"/>
                  </a:cubicBezTo>
                  <a:lnTo>
                    <a:pt x="0" y="206960"/>
                  </a:lnTo>
                  <a:cubicBezTo>
                    <a:pt x="0" y="152071"/>
                    <a:pt x="21805" y="99430"/>
                    <a:pt x="60617" y="60617"/>
                  </a:cubicBezTo>
                  <a:cubicBezTo>
                    <a:pt x="99430" y="21805"/>
                    <a:pt x="152071" y="0"/>
                    <a:pt x="206960" y="0"/>
                  </a:cubicBezTo>
                  <a:close/>
                </a:path>
              </a:pathLst>
            </a:custGeom>
            <a:solidFill>
              <a:srgbClr val="FFFFFF"/>
            </a:solidFill>
          </p:spPr>
        </p:sp>
        <p:sp>
          <p:nvSpPr>
            <p:cNvPr name="TextBox 10" id="10"/>
            <p:cNvSpPr txBox="true"/>
            <p:nvPr/>
          </p:nvSpPr>
          <p:spPr>
            <a:xfrm>
              <a:off x="0" y="-38100"/>
              <a:ext cx="413921" cy="46574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60084" y="1263015"/>
            <a:ext cx="2388784" cy="3301386"/>
            <a:chOff x="0" y="0"/>
            <a:chExt cx="629145" cy="869501"/>
          </a:xfrm>
        </p:grpSpPr>
        <p:sp>
          <p:nvSpPr>
            <p:cNvPr name="Freeform 12" id="12"/>
            <p:cNvSpPr/>
            <p:nvPr/>
          </p:nvSpPr>
          <p:spPr>
            <a:xfrm flipH="false" flipV="false" rot="0">
              <a:off x="0" y="0"/>
              <a:ext cx="629145" cy="869501"/>
            </a:xfrm>
            <a:custGeom>
              <a:avLst/>
              <a:gdLst/>
              <a:ahLst/>
              <a:cxnLst/>
              <a:rect r="r" b="b" t="t" l="l"/>
              <a:pathLst>
                <a:path h="869501" w="629145">
                  <a:moveTo>
                    <a:pt x="129638" y="0"/>
                  </a:moveTo>
                  <a:lnTo>
                    <a:pt x="499507" y="0"/>
                  </a:lnTo>
                  <a:cubicBezTo>
                    <a:pt x="571104" y="0"/>
                    <a:pt x="629145" y="58041"/>
                    <a:pt x="629145" y="129638"/>
                  </a:cubicBezTo>
                  <a:lnTo>
                    <a:pt x="629145" y="739863"/>
                  </a:lnTo>
                  <a:cubicBezTo>
                    <a:pt x="629145" y="774245"/>
                    <a:pt x="615487" y="807219"/>
                    <a:pt x="591175" y="831531"/>
                  </a:cubicBezTo>
                  <a:cubicBezTo>
                    <a:pt x="566863" y="855843"/>
                    <a:pt x="533889" y="869501"/>
                    <a:pt x="499507" y="869501"/>
                  </a:cubicBezTo>
                  <a:lnTo>
                    <a:pt x="129638" y="869501"/>
                  </a:lnTo>
                  <a:cubicBezTo>
                    <a:pt x="58041" y="869501"/>
                    <a:pt x="0" y="811460"/>
                    <a:pt x="0" y="739863"/>
                  </a:cubicBezTo>
                  <a:lnTo>
                    <a:pt x="0" y="129638"/>
                  </a:lnTo>
                  <a:cubicBezTo>
                    <a:pt x="0" y="95256"/>
                    <a:pt x="13658" y="62282"/>
                    <a:pt x="37970" y="37970"/>
                  </a:cubicBezTo>
                  <a:cubicBezTo>
                    <a:pt x="62282" y="13658"/>
                    <a:pt x="95256" y="0"/>
                    <a:pt x="129638" y="0"/>
                  </a:cubicBezTo>
                  <a:close/>
                </a:path>
              </a:pathLst>
            </a:custGeom>
            <a:solidFill>
              <a:srgbClr val="FFC61A"/>
            </a:solidFill>
          </p:spPr>
        </p:sp>
        <p:sp>
          <p:nvSpPr>
            <p:cNvPr name="TextBox 13" id="13"/>
            <p:cNvSpPr txBox="true"/>
            <p:nvPr/>
          </p:nvSpPr>
          <p:spPr>
            <a:xfrm>
              <a:off x="0" y="-38100"/>
              <a:ext cx="629145" cy="907601"/>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259300" y="-280035"/>
            <a:ext cx="1543050" cy="154305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396342" y="6197877"/>
            <a:ext cx="9724656" cy="2656205"/>
          </a:xfrm>
          <a:prstGeom prst="rect">
            <a:avLst/>
          </a:prstGeom>
        </p:spPr>
        <p:txBody>
          <a:bodyPr anchor="t" rtlCol="false" tIns="0" lIns="0" bIns="0" rIns="0">
            <a:spAutoFit/>
          </a:bodyPr>
          <a:lstStyle/>
          <a:p>
            <a:pPr algn="just">
              <a:lnSpc>
                <a:spcPts val="5319"/>
              </a:lnSpc>
            </a:pPr>
            <a:r>
              <a:rPr lang="en-US" sz="3799">
                <a:solidFill>
                  <a:srgbClr val="FFFFFF"/>
                </a:solidFill>
                <a:latin typeface="Varela Round"/>
                <a:ea typeface="Varela Round"/>
                <a:cs typeface="Varela Round"/>
                <a:sym typeface="Varela Round"/>
              </a:rPr>
              <a:t>Malware (</a:t>
            </a:r>
            <a:r>
              <a:rPr lang="en-US" sz="3799" u="sng">
                <a:solidFill>
                  <a:srgbClr val="FFFFFF"/>
                </a:solidFill>
                <a:latin typeface="Varela Round"/>
                <a:ea typeface="Varela Round"/>
                <a:cs typeface="Varela Round"/>
                <a:sym typeface="Varela Round"/>
              </a:rPr>
              <a:t>malicious software</a:t>
            </a:r>
            <a:r>
              <a:rPr lang="en-US" sz="3799">
                <a:solidFill>
                  <a:srgbClr val="FFFFFF"/>
                </a:solidFill>
                <a:latin typeface="Varela Round"/>
                <a:ea typeface="Varela Round"/>
                <a:cs typeface="Varela Round"/>
                <a:sym typeface="Varela Round"/>
              </a:rPr>
              <a:t>) refers to any software intentionally designed to cause damage, exploit, or infiltrate systems, networks, and devices.</a:t>
            </a:r>
          </a:p>
        </p:txBody>
      </p:sp>
    </p:spTree>
  </p:cSld>
  <p:clrMapOvr>
    <a:masterClrMapping/>
  </p:clrMapOvr>
</p:sld>
</file>

<file path=ppt/slides/slide5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314411" y="447675"/>
            <a:ext cx="10647899" cy="2600325"/>
          </a:xfrm>
          <a:prstGeom prst="rect">
            <a:avLst/>
          </a:prstGeom>
        </p:spPr>
        <p:txBody>
          <a:bodyPr anchor="t" rtlCol="false" tIns="0" lIns="0" bIns="0" rIns="0">
            <a:spAutoFit/>
          </a:bodyPr>
          <a:lstStyle/>
          <a:p>
            <a:pPr algn="ctr">
              <a:lnSpc>
                <a:spcPts val="9600"/>
              </a:lnSpc>
            </a:pPr>
            <a:r>
              <a:rPr lang="en-US" sz="12000">
                <a:solidFill>
                  <a:srgbClr val="737373"/>
                </a:solidFill>
                <a:latin typeface="Squada One"/>
                <a:ea typeface="Squada One"/>
                <a:cs typeface="Squada One"/>
                <a:sym typeface="Squada One"/>
              </a:rPr>
              <a:t>Identified Vulnerabilities</a:t>
            </a:r>
          </a:p>
        </p:txBody>
      </p:sp>
      <p:sp>
        <p:nvSpPr>
          <p:cNvPr name="TextBox 3" id="3"/>
          <p:cNvSpPr txBox="true"/>
          <p:nvPr/>
        </p:nvSpPr>
        <p:spPr>
          <a:xfrm rot="0">
            <a:off x="308494" y="3027545"/>
            <a:ext cx="7301865" cy="647466"/>
          </a:xfrm>
          <a:prstGeom prst="rect">
            <a:avLst/>
          </a:prstGeom>
        </p:spPr>
        <p:txBody>
          <a:bodyPr anchor="t" rtlCol="false" tIns="0" lIns="0" bIns="0" rIns="0">
            <a:spAutoFit/>
          </a:bodyPr>
          <a:lstStyle/>
          <a:p>
            <a:pPr algn="ctr">
              <a:lnSpc>
                <a:spcPts val="5262"/>
              </a:lnSpc>
              <a:spcBef>
                <a:spcPct val="0"/>
              </a:spcBef>
            </a:pPr>
            <a:r>
              <a:rPr lang="en-US" sz="3759">
                <a:solidFill>
                  <a:srgbClr val="FFC61A"/>
                </a:solidFill>
                <a:latin typeface="Varela Round"/>
                <a:ea typeface="Varela Round"/>
                <a:cs typeface="Varela Round"/>
                <a:sym typeface="Varela Round"/>
              </a:rPr>
              <a:t>PowerShell Process Termination</a:t>
            </a:r>
          </a:p>
        </p:txBody>
      </p:sp>
      <p:sp>
        <p:nvSpPr>
          <p:cNvPr name="TextBox 4" id="4"/>
          <p:cNvSpPr txBox="true"/>
          <p:nvPr/>
        </p:nvSpPr>
        <p:spPr>
          <a:xfrm rot="0">
            <a:off x="308494" y="3881555"/>
            <a:ext cx="18288000" cy="1171633"/>
          </a:xfrm>
          <a:prstGeom prst="rect">
            <a:avLst/>
          </a:prstGeom>
        </p:spPr>
        <p:txBody>
          <a:bodyPr anchor="t" rtlCol="false" tIns="0" lIns="0" bIns="0" rIns="0">
            <a:spAutoFit/>
          </a:bodyPr>
          <a:lstStyle/>
          <a:p>
            <a:pPr algn="l">
              <a:lnSpc>
                <a:spcPts val="4721"/>
              </a:lnSpc>
              <a:spcBef>
                <a:spcPct val="0"/>
              </a:spcBef>
            </a:pPr>
            <a:r>
              <a:rPr lang="en-US" sz="3372">
                <a:solidFill>
                  <a:srgbClr val="737373"/>
                </a:solidFill>
                <a:latin typeface="Varela Round"/>
                <a:ea typeface="Varela Round"/>
                <a:cs typeface="Varela Round"/>
                <a:sym typeface="Varela Round"/>
              </a:rPr>
              <a:t>The ransomware can be terminated using PowerShell commands, indicating a potential point of intervention.</a:t>
            </a:r>
          </a:p>
        </p:txBody>
      </p:sp>
      <p:sp>
        <p:nvSpPr>
          <p:cNvPr name="TextBox 5" id="5"/>
          <p:cNvSpPr txBox="true"/>
          <p:nvPr/>
        </p:nvSpPr>
        <p:spPr>
          <a:xfrm rot="0">
            <a:off x="308494" y="5250206"/>
            <a:ext cx="6428497" cy="656141"/>
          </a:xfrm>
          <a:prstGeom prst="rect">
            <a:avLst/>
          </a:prstGeom>
        </p:spPr>
        <p:txBody>
          <a:bodyPr anchor="t" rtlCol="false" tIns="0" lIns="0" bIns="0" rIns="0">
            <a:spAutoFit/>
          </a:bodyPr>
          <a:lstStyle/>
          <a:p>
            <a:pPr algn="l">
              <a:lnSpc>
                <a:spcPts val="5309"/>
              </a:lnSpc>
              <a:spcBef>
                <a:spcPct val="0"/>
              </a:spcBef>
            </a:pPr>
            <a:r>
              <a:rPr lang="en-US" sz="3792">
                <a:solidFill>
                  <a:srgbClr val="FFC61A"/>
                </a:solidFill>
                <a:latin typeface="Varela Round"/>
                <a:ea typeface="Varela Round"/>
                <a:cs typeface="Varela Round"/>
                <a:sym typeface="Varela Round"/>
              </a:rPr>
              <a:t>Lack of Persistence</a:t>
            </a:r>
          </a:p>
        </p:txBody>
      </p:sp>
      <p:sp>
        <p:nvSpPr>
          <p:cNvPr name="TextBox 6" id="6"/>
          <p:cNvSpPr txBox="true"/>
          <p:nvPr/>
        </p:nvSpPr>
        <p:spPr>
          <a:xfrm rot="0">
            <a:off x="361199" y="5935875"/>
            <a:ext cx="17565603" cy="1144906"/>
          </a:xfrm>
          <a:prstGeom prst="rect">
            <a:avLst/>
          </a:prstGeom>
        </p:spPr>
        <p:txBody>
          <a:bodyPr anchor="t" rtlCol="false" tIns="0" lIns="0" bIns="0" rIns="0">
            <a:spAutoFit/>
          </a:bodyPr>
          <a:lstStyle/>
          <a:p>
            <a:pPr algn="l">
              <a:lnSpc>
                <a:spcPts val="4619"/>
              </a:lnSpc>
              <a:spcBef>
                <a:spcPct val="0"/>
              </a:spcBef>
            </a:pPr>
            <a:r>
              <a:rPr lang="en-US" sz="3299">
                <a:solidFill>
                  <a:srgbClr val="737373"/>
                </a:solidFill>
                <a:latin typeface="Varela Round"/>
                <a:ea typeface="Varela Round"/>
                <a:cs typeface="Varela Round"/>
                <a:sym typeface="Varela Round"/>
              </a:rPr>
              <a:t>The ransomware does not maintain its re-encryption capabilities after a system restart, limiting its long-term impact.</a:t>
            </a:r>
          </a:p>
        </p:txBody>
      </p:sp>
      <p:sp>
        <p:nvSpPr>
          <p:cNvPr name="TextBox 7" id="7"/>
          <p:cNvSpPr txBox="true"/>
          <p:nvPr/>
        </p:nvSpPr>
        <p:spPr>
          <a:xfrm rot="0">
            <a:off x="361199" y="7272602"/>
            <a:ext cx="6370516" cy="639446"/>
          </a:xfrm>
          <a:prstGeom prst="rect">
            <a:avLst/>
          </a:prstGeom>
        </p:spPr>
        <p:txBody>
          <a:bodyPr anchor="t" rtlCol="false" tIns="0" lIns="0" bIns="0" rIns="0">
            <a:spAutoFit/>
          </a:bodyPr>
          <a:lstStyle/>
          <a:p>
            <a:pPr algn="l">
              <a:lnSpc>
                <a:spcPts val="5179"/>
              </a:lnSpc>
              <a:spcBef>
                <a:spcPct val="0"/>
              </a:spcBef>
            </a:pPr>
            <a:r>
              <a:rPr lang="en-US" sz="3699">
                <a:solidFill>
                  <a:srgbClr val="FFC61A"/>
                </a:solidFill>
                <a:latin typeface="Varela Round"/>
                <a:ea typeface="Varela Round"/>
                <a:cs typeface="Varela Round"/>
                <a:sym typeface="Varela Round"/>
              </a:rPr>
              <a:t>Modification of Countdown</a:t>
            </a:r>
          </a:p>
        </p:txBody>
      </p:sp>
      <p:sp>
        <p:nvSpPr>
          <p:cNvPr name="TextBox 8" id="8"/>
          <p:cNvSpPr txBox="true"/>
          <p:nvPr/>
        </p:nvSpPr>
        <p:spPr>
          <a:xfrm rot="0">
            <a:off x="361199" y="8113394"/>
            <a:ext cx="17926801" cy="1144906"/>
          </a:xfrm>
          <a:prstGeom prst="rect">
            <a:avLst/>
          </a:prstGeom>
        </p:spPr>
        <p:txBody>
          <a:bodyPr anchor="t" rtlCol="false" tIns="0" lIns="0" bIns="0" rIns="0">
            <a:spAutoFit/>
          </a:bodyPr>
          <a:lstStyle/>
          <a:p>
            <a:pPr algn="l">
              <a:lnSpc>
                <a:spcPts val="4619"/>
              </a:lnSpc>
              <a:spcBef>
                <a:spcPct val="0"/>
              </a:spcBef>
            </a:pPr>
            <a:r>
              <a:rPr lang="en-US" sz="3299">
                <a:solidFill>
                  <a:srgbClr val="737373"/>
                </a:solidFill>
                <a:latin typeface="Varela Round"/>
                <a:ea typeface="Varela Round"/>
                <a:cs typeface="Varela Round"/>
                <a:sym typeface="Varela Round"/>
              </a:rPr>
              <a:t>Altering 'time.dat' allows users to extend the ransomware countdown, providing additional time for recovery efforts.</a:t>
            </a:r>
          </a:p>
        </p:txBody>
      </p:sp>
    </p:spTree>
  </p:cSld>
  <p:clrMapOvr>
    <a:masterClrMapping/>
  </p:clrMapOvr>
</p:sld>
</file>

<file path=ppt/slides/slide5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18986" y="2452958"/>
            <a:ext cx="15459435" cy="7153358"/>
            <a:chOff x="0" y="0"/>
            <a:chExt cx="4071621" cy="1884012"/>
          </a:xfrm>
        </p:grpSpPr>
        <p:sp>
          <p:nvSpPr>
            <p:cNvPr name="Freeform 3" id="3"/>
            <p:cNvSpPr/>
            <p:nvPr/>
          </p:nvSpPr>
          <p:spPr>
            <a:xfrm flipH="false" flipV="false" rot="0">
              <a:off x="0" y="0"/>
              <a:ext cx="4071620" cy="1884012"/>
            </a:xfrm>
            <a:custGeom>
              <a:avLst/>
              <a:gdLst/>
              <a:ahLst/>
              <a:cxnLst/>
              <a:rect r="r" b="b" t="t" l="l"/>
              <a:pathLst>
                <a:path h="1884012" w="4071620">
                  <a:moveTo>
                    <a:pt x="50079" y="0"/>
                  </a:moveTo>
                  <a:lnTo>
                    <a:pt x="4021541" y="0"/>
                  </a:lnTo>
                  <a:cubicBezTo>
                    <a:pt x="4049199" y="0"/>
                    <a:pt x="4071620" y="22421"/>
                    <a:pt x="4071620" y="50079"/>
                  </a:cubicBezTo>
                  <a:lnTo>
                    <a:pt x="4071620" y="1833933"/>
                  </a:lnTo>
                  <a:cubicBezTo>
                    <a:pt x="4071620" y="1861591"/>
                    <a:pt x="4049199" y="1884012"/>
                    <a:pt x="4021541" y="1884012"/>
                  </a:cubicBezTo>
                  <a:lnTo>
                    <a:pt x="50079" y="1884012"/>
                  </a:lnTo>
                  <a:cubicBezTo>
                    <a:pt x="22421" y="1884012"/>
                    <a:pt x="0" y="1861591"/>
                    <a:pt x="0" y="1833933"/>
                  </a:cubicBezTo>
                  <a:lnTo>
                    <a:pt x="0" y="50079"/>
                  </a:lnTo>
                  <a:cubicBezTo>
                    <a:pt x="0" y="22421"/>
                    <a:pt x="22421" y="0"/>
                    <a:pt x="50079" y="0"/>
                  </a:cubicBezTo>
                  <a:close/>
                </a:path>
              </a:pathLst>
            </a:custGeom>
            <a:solidFill>
              <a:srgbClr val="FFFFFF"/>
            </a:solidFill>
          </p:spPr>
        </p:sp>
        <p:sp>
          <p:nvSpPr>
            <p:cNvPr name="TextBox 4" id="4"/>
            <p:cNvSpPr txBox="true"/>
            <p:nvPr/>
          </p:nvSpPr>
          <p:spPr>
            <a:xfrm>
              <a:off x="0" y="-38100"/>
              <a:ext cx="4071621" cy="192211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59300" y="6029637"/>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787164" y="-1420607"/>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488609" y="3692814"/>
            <a:ext cx="13310782" cy="4673646"/>
            <a:chOff x="0" y="0"/>
            <a:chExt cx="3505720" cy="1230919"/>
          </a:xfrm>
        </p:grpSpPr>
        <p:sp>
          <p:nvSpPr>
            <p:cNvPr name="Freeform 12" id="12"/>
            <p:cNvSpPr/>
            <p:nvPr/>
          </p:nvSpPr>
          <p:spPr>
            <a:xfrm flipH="false" flipV="false" rot="0">
              <a:off x="0" y="0"/>
              <a:ext cx="3505721" cy="1230919"/>
            </a:xfrm>
            <a:custGeom>
              <a:avLst/>
              <a:gdLst/>
              <a:ahLst/>
              <a:cxnLst/>
              <a:rect r="r" b="b" t="t" l="l"/>
              <a:pathLst>
                <a:path h="1230919" w="3505721">
                  <a:moveTo>
                    <a:pt x="58163" y="0"/>
                  </a:moveTo>
                  <a:lnTo>
                    <a:pt x="3447558" y="0"/>
                  </a:lnTo>
                  <a:cubicBezTo>
                    <a:pt x="3462984" y="0"/>
                    <a:pt x="3477777" y="6128"/>
                    <a:pt x="3488685" y="17035"/>
                  </a:cubicBezTo>
                  <a:cubicBezTo>
                    <a:pt x="3499593" y="27943"/>
                    <a:pt x="3505721" y="42737"/>
                    <a:pt x="3505721" y="58163"/>
                  </a:cubicBezTo>
                  <a:lnTo>
                    <a:pt x="3505721" y="1172756"/>
                  </a:lnTo>
                  <a:cubicBezTo>
                    <a:pt x="3505721" y="1188182"/>
                    <a:pt x="3499593" y="1202976"/>
                    <a:pt x="3488685" y="1213884"/>
                  </a:cubicBezTo>
                  <a:cubicBezTo>
                    <a:pt x="3477777" y="1224791"/>
                    <a:pt x="3462984" y="1230919"/>
                    <a:pt x="3447558" y="1230919"/>
                  </a:cubicBezTo>
                  <a:lnTo>
                    <a:pt x="58163" y="1230919"/>
                  </a:lnTo>
                  <a:cubicBezTo>
                    <a:pt x="42737" y="1230919"/>
                    <a:pt x="27943" y="1224791"/>
                    <a:pt x="17035" y="1213884"/>
                  </a:cubicBezTo>
                  <a:cubicBezTo>
                    <a:pt x="6128" y="1202976"/>
                    <a:pt x="0" y="1188182"/>
                    <a:pt x="0" y="1172756"/>
                  </a:cubicBezTo>
                  <a:lnTo>
                    <a:pt x="0" y="58163"/>
                  </a:lnTo>
                  <a:cubicBezTo>
                    <a:pt x="0" y="42737"/>
                    <a:pt x="6128" y="27943"/>
                    <a:pt x="17035" y="17035"/>
                  </a:cubicBezTo>
                  <a:cubicBezTo>
                    <a:pt x="27943" y="6128"/>
                    <a:pt x="42737" y="0"/>
                    <a:pt x="58163" y="0"/>
                  </a:cubicBezTo>
                  <a:close/>
                </a:path>
              </a:pathLst>
            </a:custGeom>
            <a:solidFill>
              <a:srgbClr val="FF3131"/>
            </a:solidFill>
            <a:ln cap="rnd">
              <a:noFill/>
              <a:prstDash val="solid"/>
              <a:round/>
            </a:ln>
          </p:spPr>
        </p:sp>
        <p:sp>
          <p:nvSpPr>
            <p:cNvPr name="TextBox 13" id="13"/>
            <p:cNvSpPr txBox="true"/>
            <p:nvPr/>
          </p:nvSpPr>
          <p:spPr>
            <a:xfrm>
              <a:off x="0" y="-38100"/>
              <a:ext cx="3505720" cy="126901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3367528" y="4230522"/>
            <a:ext cx="11552944" cy="3598230"/>
            <a:chOff x="0" y="0"/>
            <a:chExt cx="3042751" cy="947682"/>
          </a:xfrm>
        </p:grpSpPr>
        <p:sp>
          <p:nvSpPr>
            <p:cNvPr name="Freeform 15" id="15"/>
            <p:cNvSpPr/>
            <p:nvPr/>
          </p:nvSpPr>
          <p:spPr>
            <a:xfrm flipH="false" flipV="false" rot="0">
              <a:off x="0" y="0"/>
              <a:ext cx="3042751" cy="947682"/>
            </a:xfrm>
            <a:custGeom>
              <a:avLst/>
              <a:gdLst/>
              <a:ahLst/>
              <a:cxnLst/>
              <a:rect r="r" b="b" t="t" l="l"/>
              <a:pathLst>
                <a:path h="947682" w="3042751">
                  <a:moveTo>
                    <a:pt x="67013" y="0"/>
                  </a:moveTo>
                  <a:lnTo>
                    <a:pt x="2975738" y="0"/>
                  </a:lnTo>
                  <a:cubicBezTo>
                    <a:pt x="3012748" y="0"/>
                    <a:pt x="3042751" y="30003"/>
                    <a:pt x="3042751" y="67013"/>
                  </a:cubicBezTo>
                  <a:lnTo>
                    <a:pt x="3042751" y="880670"/>
                  </a:lnTo>
                  <a:cubicBezTo>
                    <a:pt x="3042751" y="917679"/>
                    <a:pt x="3012748" y="947682"/>
                    <a:pt x="2975738" y="947682"/>
                  </a:cubicBezTo>
                  <a:lnTo>
                    <a:pt x="67013" y="947682"/>
                  </a:lnTo>
                  <a:cubicBezTo>
                    <a:pt x="30003" y="947682"/>
                    <a:pt x="0" y="917679"/>
                    <a:pt x="0" y="880670"/>
                  </a:cubicBezTo>
                  <a:lnTo>
                    <a:pt x="0" y="67013"/>
                  </a:lnTo>
                  <a:cubicBezTo>
                    <a:pt x="0" y="30003"/>
                    <a:pt x="30003" y="0"/>
                    <a:pt x="67013" y="0"/>
                  </a:cubicBezTo>
                  <a:close/>
                </a:path>
              </a:pathLst>
            </a:custGeom>
            <a:solidFill>
              <a:srgbClr val="FFC61A"/>
            </a:solidFill>
          </p:spPr>
        </p:sp>
        <p:sp>
          <p:nvSpPr>
            <p:cNvPr name="TextBox 16" id="16"/>
            <p:cNvSpPr txBox="true"/>
            <p:nvPr/>
          </p:nvSpPr>
          <p:spPr>
            <a:xfrm>
              <a:off x="0" y="-38100"/>
              <a:ext cx="3042751" cy="98578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4216009" y="4966950"/>
            <a:ext cx="9855982" cy="1915822"/>
          </a:xfrm>
          <a:prstGeom prst="rect">
            <a:avLst/>
          </a:prstGeom>
        </p:spPr>
        <p:txBody>
          <a:bodyPr anchor="t" rtlCol="false" tIns="0" lIns="0" bIns="0" rIns="0">
            <a:spAutoFit/>
          </a:bodyPr>
          <a:lstStyle/>
          <a:p>
            <a:pPr algn="ctr">
              <a:lnSpc>
                <a:spcPts val="15678"/>
              </a:lnSpc>
              <a:spcBef>
                <a:spcPct val="0"/>
              </a:spcBef>
            </a:pPr>
            <a:r>
              <a:rPr lang="en-US" sz="11198">
                <a:solidFill>
                  <a:srgbClr val="FFFFFF"/>
                </a:solidFill>
                <a:latin typeface="Varela Round"/>
                <a:ea typeface="Varela Round"/>
                <a:cs typeface="Varela Round"/>
                <a:sym typeface="Varela Round"/>
              </a:rPr>
              <a:t>Trojan</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180000" y="3068421"/>
            <a:ext cx="9116344" cy="1703861"/>
            <a:chOff x="0" y="0"/>
            <a:chExt cx="2401012" cy="448754"/>
          </a:xfrm>
        </p:grpSpPr>
        <p:sp>
          <p:nvSpPr>
            <p:cNvPr name="Freeform 12" id="12"/>
            <p:cNvSpPr/>
            <p:nvPr/>
          </p:nvSpPr>
          <p:spPr>
            <a:xfrm flipH="false" flipV="false" rot="0">
              <a:off x="0" y="0"/>
              <a:ext cx="2401012" cy="448754"/>
            </a:xfrm>
            <a:custGeom>
              <a:avLst/>
              <a:gdLst/>
              <a:ahLst/>
              <a:cxnLst/>
              <a:rect r="r" b="b" t="t" l="l"/>
              <a:pathLst>
                <a:path h="448754" w="2401012">
                  <a:moveTo>
                    <a:pt x="84924" y="0"/>
                  </a:moveTo>
                  <a:lnTo>
                    <a:pt x="2316089" y="0"/>
                  </a:lnTo>
                  <a:cubicBezTo>
                    <a:pt x="2338612" y="0"/>
                    <a:pt x="2360213" y="8947"/>
                    <a:pt x="2376139" y="24874"/>
                  </a:cubicBezTo>
                  <a:cubicBezTo>
                    <a:pt x="2392065" y="40800"/>
                    <a:pt x="2401012" y="62400"/>
                    <a:pt x="2401012" y="84924"/>
                  </a:cubicBezTo>
                  <a:lnTo>
                    <a:pt x="2401012" y="363830"/>
                  </a:lnTo>
                  <a:cubicBezTo>
                    <a:pt x="2401012" y="386353"/>
                    <a:pt x="2392065" y="407954"/>
                    <a:pt x="2376139" y="423880"/>
                  </a:cubicBezTo>
                  <a:cubicBezTo>
                    <a:pt x="2360213" y="439806"/>
                    <a:pt x="2338612" y="448754"/>
                    <a:pt x="2316089" y="448754"/>
                  </a:cubicBezTo>
                  <a:lnTo>
                    <a:pt x="84924" y="448754"/>
                  </a:lnTo>
                  <a:cubicBezTo>
                    <a:pt x="62400" y="448754"/>
                    <a:pt x="40800" y="439806"/>
                    <a:pt x="24874" y="423880"/>
                  </a:cubicBezTo>
                  <a:cubicBezTo>
                    <a:pt x="8947" y="407954"/>
                    <a:pt x="0" y="386353"/>
                    <a:pt x="0" y="363830"/>
                  </a:cubicBezTo>
                  <a:lnTo>
                    <a:pt x="0" y="84924"/>
                  </a:lnTo>
                  <a:cubicBezTo>
                    <a:pt x="0" y="62400"/>
                    <a:pt x="8947" y="40800"/>
                    <a:pt x="24874" y="24874"/>
                  </a:cubicBezTo>
                  <a:cubicBezTo>
                    <a:pt x="40800" y="8947"/>
                    <a:pt x="62400" y="0"/>
                    <a:pt x="84924" y="0"/>
                  </a:cubicBezTo>
                  <a:close/>
                </a:path>
              </a:pathLst>
            </a:custGeom>
            <a:solidFill>
              <a:srgbClr val="FF3131"/>
            </a:solidFill>
          </p:spPr>
        </p:sp>
        <p:sp>
          <p:nvSpPr>
            <p:cNvPr name="TextBox 13" id="13"/>
            <p:cNvSpPr txBox="true"/>
            <p:nvPr/>
          </p:nvSpPr>
          <p:spPr>
            <a:xfrm>
              <a:off x="0" y="-38100"/>
              <a:ext cx="2401012" cy="486854"/>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2432869" y="3208116"/>
            <a:ext cx="8675008" cy="1424470"/>
            <a:chOff x="0" y="0"/>
            <a:chExt cx="2284776" cy="375169"/>
          </a:xfrm>
        </p:grpSpPr>
        <p:sp>
          <p:nvSpPr>
            <p:cNvPr name="Freeform 15" id="15"/>
            <p:cNvSpPr/>
            <p:nvPr/>
          </p:nvSpPr>
          <p:spPr>
            <a:xfrm flipH="false" flipV="false" rot="0">
              <a:off x="0" y="0"/>
              <a:ext cx="2284776" cy="375169"/>
            </a:xfrm>
            <a:custGeom>
              <a:avLst/>
              <a:gdLst/>
              <a:ahLst/>
              <a:cxnLst/>
              <a:rect r="r" b="b" t="t" l="l"/>
              <a:pathLst>
                <a:path h="375169" w="2284776">
                  <a:moveTo>
                    <a:pt x="89244" y="0"/>
                  </a:moveTo>
                  <a:lnTo>
                    <a:pt x="2195532" y="0"/>
                  </a:lnTo>
                  <a:cubicBezTo>
                    <a:pt x="2244820" y="0"/>
                    <a:pt x="2284776" y="39956"/>
                    <a:pt x="2284776" y="89244"/>
                  </a:cubicBezTo>
                  <a:lnTo>
                    <a:pt x="2284776" y="285925"/>
                  </a:lnTo>
                  <a:cubicBezTo>
                    <a:pt x="2284776" y="335213"/>
                    <a:pt x="2244820" y="375169"/>
                    <a:pt x="2195532" y="375169"/>
                  </a:cubicBezTo>
                  <a:lnTo>
                    <a:pt x="89244" y="375169"/>
                  </a:lnTo>
                  <a:cubicBezTo>
                    <a:pt x="39956" y="375169"/>
                    <a:pt x="0" y="335213"/>
                    <a:pt x="0" y="285925"/>
                  </a:cubicBezTo>
                  <a:lnTo>
                    <a:pt x="0" y="89244"/>
                  </a:lnTo>
                  <a:cubicBezTo>
                    <a:pt x="0" y="39956"/>
                    <a:pt x="39956" y="0"/>
                    <a:pt x="89244" y="0"/>
                  </a:cubicBezTo>
                  <a:close/>
                </a:path>
              </a:pathLst>
            </a:custGeom>
            <a:solidFill>
              <a:srgbClr val="FFC61A"/>
            </a:solidFill>
          </p:spPr>
        </p:sp>
        <p:sp>
          <p:nvSpPr>
            <p:cNvPr name="TextBox 16" id="16"/>
            <p:cNvSpPr txBox="true"/>
            <p:nvPr/>
          </p:nvSpPr>
          <p:spPr>
            <a:xfrm>
              <a:off x="0" y="-38100"/>
              <a:ext cx="2284776" cy="413269"/>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1853979" y="3208116"/>
            <a:ext cx="4847686" cy="5844908"/>
          </a:xfrm>
          <a:custGeom>
            <a:avLst/>
            <a:gdLst/>
            <a:ahLst/>
            <a:cxnLst/>
            <a:rect r="r" b="b" t="t" l="l"/>
            <a:pathLst>
              <a:path h="5844908" w="4847686">
                <a:moveTo>
                  <a:pt x="0" y="0"/>
                </a:moveTo>
                <a:lnTo>
                  <a:pt x="4847686" y="0"/>
                </a:lnTo>
                <a:lnTo>
                  <a:pt x="4847686" y="5844908"/>
                </a:lnTo>
                <a:lnTo>
                  <a:pt x="0" y="5844908"/>
                </a:lnTo>
                <a:lnTo>
                  <a:pt x="0" y="0"/>
                </a:lnTo>
                <a:close/>
              </a:path>
            </a:pathLst>
          </a:custGeom>
          <a:blipFill>
            <a:blip r:embed="rId2"/>
            <a:stretch>
              <a:fillRect l="-9679" t="0" r="-10891" b="0"/>
            </a:stretch>
          </a:blipFill>
        </p:spPr>
      </p:sp>
      <p:sp>
        <p:nvSpPr>
          <p:cNvPr name="TextBox 18" id="18"/>
          <p:cNvSpPr txBox="true"/>
          <p:nvPr/>
        </p:nvSpPr>
        <p:spPr>
          <a:xfrm rot="0">
            <a:off x="4328332" y="552450"/>
            <a:ext cx="9631337" cy="1694631"/>
          </a:xfrm>
          <a:prstGeom prst="rect">
            <a:avLst/>
          </a:prstGeom>
        </p:spPr>
        <p:txBody>
          <a:bodyPr anchor="t" rtlCol="false" tIns="0" lIns="0" bIns="0" rIns="0">
            <a:spAutoFit/>
          </a:bodyPr>
          <a:lstStyle/>
          <a:p>
            <a:pPr algn="ctr">
              <a:lnSpc>
                <a:spcPts val="11837"/>
              </a:lnSpc>
            </a:pPr>
            <a:r>
              <a:rPr lang="en-US" sz="14796">
                <a:solidFill>
                  <a:srgbClr val="FF3131"/>
                </a:solidFill>
                <a:latin typeface="Squada One"/>
                <a:ea typeface="Squada One"/>
                <a:cs typeface="Squada One"/>
                <a:sym typeface="Squada One"/>
              </a:rPr>
              <a:t>Trojan</a:t>
            </a:r>
          </a:p>
        </p:txBody>
      </p:sp>
      <p:sp>
        <p:nvSpPr>
          <p:cNvPr name="TextBox 19" id="19"/>
          <p:cNvSpPr txBox="true"/>
          <p:nvPr/>
        </p:nvSpPr>
        <p:spPr>
          <a:xfrm rot="0">
            <a:off x="2658662" y="3399650"/>
            <a:ext cx="8159020" cy="936627"/>
          </a:xfrm>
          <a:prstGeom prst="rect">
            <a:avLst/>
          </a:prstGeom>
        </p:spPr>
        <p:txBody>
          <a:bodyPr anchor="t" rtlCol="false" tIns="0" lIns="0" bIns="0" rIns="0">
            <a:spAutoFit/>
          </a:bodyPr>
          <a:lstStyle/>
          <a:p>
            <a:pPr algn="ctr">
              <a:lnSpc>
                <a:spcPts val="7699"/>
              </a:lnSpc>
              <a:spcBef>
                <a:spcPct val="0"/>
              </a:spcBef>
            </a:pPr>
            <a:r>
              <a:rPr lang="en-US" sz="5499">
                <a:solidFill>
                  <a:srgbClr val="FFFFFF"/>
                </a:solidFill>
                <a:latin typeface="Varela Round"/>
                <a:ea typeface="Varela Round"/>
                <a:cs typeface="Varela Round"/>
                <a:sym typeface="Varela Round"/>
              </a:rPr>
              <a:t>Emotet Malware</a:t>
            </a:r>
          </a:p>
        </p:txBody>
      </p:sp>
      <p:sp>
        <p:nvSpPr>
          <p:cNvPr name="TextBox 20" id="20"/>
          <p:cNvSpPr txBox="true"/>
          <p:nvPr/>
        </p:nvSpPr>
        <p:spPr>
          <a:xfrm rot="0">
            <a:off x="2180000" y="5268594"/>
            <a:ext cx="9229799" cy="3989706"/>
          </a:xfrm>
          <a:prstGeom prst="rect">
            <a:avLst/>
          </a:prstGeom>
        </p:spPr>
        <p:txBody>
          <a:bodyPr anchor="t" rtlCol="false" tIns="0" lIns="0" bIns="0" rIns="0">
            <a:spAutoFit/>
          </a:bodyPr>
          <a:lstStyle/>
          <a:p>
            <a:pPr algn="ctr">
              <a:lnSpc>
                <a:spcPts val="5319"/>
              </a:lnSpc>
              <a:spcBef>
                <a:spcPct val="0"/>
              </a:spcBef>
            </a:pPr>
            <a:r>
              <a:rPr lang="en-US" sz="3799">
                <a:solidFill>
                  <a:srgbClr val="FF3131"/>
                </a:solidFill>
                <a:latin typeface="Varela Round"/>
                <a:ea typeface="Varela Round"/>
                <a:cs typeface="Varela Round"/>
                <a:sym typeface="Varela Round"/>
              </a:rPr>
              <a:t>MUMMY SPIDER</a:t>
            </a:r>
            <a:r>
              <a:rPr lang="en-US" sz="3799">
                <a:solidFill>
                  <a:srgbClr val="000000"/>
                </a:solidFill>
                <a:latin typeface="Varela Round"/>
                <a:ea typeface="Varela Round"/>
                <a:cs typeface="Varela Round"/>
                <a:sym typeface="Varela Round"/>
              </a:rPr>
              <a:t> is a criminal entity linked to the core development of the malware most commonly known as </a:t>
            </a:r>
            <a:r>
              <a:rPr lang="en-US" sz="3799" u="sng">
                <a:solidFill>
                  <a:srgbClr val="000000"/>
                </a:solidFill>
                <a:latin typeface="Varela Round"/>
                <a:ea typeface="Varela Round"/>
                <a:cs typeface="Varela Round"/>
                <a:sym typeface="Varela Round"/>
              </a:rPr>
              <a:t>Emotet </a:t>
            </a:r>
            <a:r>
              <a:rPr lang="en-US" sz="3799">
                <a:solidFill>
                  <a:srgbClr val="000000"/>
                </a:solidFill>
                <a:latin typeface="Varela Round"/>
                <a:ea typeface="Varela Round"/>
                <a:cs typeface="Varela Round"/>
                <a:sym typeface="Varela Round"/>
              </a:rPr>
              <a:t>or </a:t>
            </a:r>
            <a:r>
              <a:rPr lang="en-US" sz="3799" u="sng">
                <a:solidFill>
                  <a:srgbClr val="000000"/>
                </a:solidFill>
                <a:latin typeface="Varela Round"/>
                <a:ea typeface="Varela Round"/>
                <a:cs typeface="Varela Round"/>
                <a:sym typeface="Varela Round"/>
              </a:rPr>
              <a:t>Geodo</a:t>
            </a:r>
            <a:r>
              <a:rPr lang="en-US" sz="3799">
                <a:solidFill>
                  <a:srgbClr val="000000"/>
                </a:solidFill>
                <a:latin typeface="Varela Round"/>
                <a:ea typeface="Varela Round"/>
                <a:cs typeface="Varela Round"/>
                <a:sym typeface="Varela Round"/>
              </a:rPr>
              <a:t>. First observed in mid-2014, this malware shared code with the Bugat (aka Feodo) banking Trojan.</a:t>
            </a:r>
            <a:r>
              <a:rPr lang="en-US" sz="3799">
                <a:solidFill>
                  <a:srgbClr val="000000"/>
                </a:solidFill>
                <a:latin typeface="Varela Round"/>
                <a:ea typeface="Varela Round"/>
                <a:cs typeface="Varela Round"/>
                <a:sym typeface="Varela Round"/>
              </a:rPr>
              <a:t> </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Characteristics of Emotet</a:t>
            </a:r>
          </a:p>
        </p:txBody>
      </p:sp>
      <p:sp>
        <p:nvSpPr>
          <p:cNvPr name="TextBox 12" id="12"/>
          <p:cNvSpPr txBox="true"/>
          <p:nvPr/>
        </p:nvSpPr>
        <p:spPr>
          <a:xfrm rot="0">
            <a:off x="1622839" y="3337526"/>
            <a:ext cx="9805314" cy="5715498"/>
          </a:xfrm>
          <a:prstGeom prst="rect">
            <a:avLst/>
          </a:prstGeom>
        </p:spPr>
        <p:txBody>
          <a:bodyPr anchor="t" rtlCol="false" tIns="0" lIns="0" bIns="0" rIns="0">
            <a:spAutoFit/>
          </a:bodyPr>
          <a:lstStyle/>
          <a:p>
            <a:pPr algn="l" marL="580871" indent="-290435" lvl="1">
              <a:lnSpc>
                <a:spcPts val="3766"/>
              </a:lnSpc>
              <a:buFont typeface="Arial"/>
              <a:buChar char="•"/>
            </a:pPr>
            <a:r>
              <a:rPr lang="en-US" sz="2690">
                <a:solidFill>
                  <a:srgbClr val="E71224"/>
                </a:solidFill>
                <a:latin typeface="Varela Round"/>
                <a:ea typeface="Varela Round"/>
                <a:cs typeface="Varela Round"/>
                <a:sym typeface="Varela Round"/>
              </a:rPr>
              <a:t>MITRE ATT&amp;CK ID:</a:t>
            </a:r>
            <a:r>
              <a:rPr lang="en-US" sz="2690">
                <a:solidFill>
                  <a:srgbClr val="000000"/>
                </a:solidFill>
                <a:latin typeface="Varela Round"/>
                <a:ea typeface="Varela Round"/>
                <a:cs typeface="Varela Round"/>
                <a:sym typeface="Varela Round"/>
              </a:rPr>
              <a:t> S0367</a:t>
            </a:r>
          </a:p>
          <a:p>
            <a:pPr algn="l" marL="580871" indent="-290435" lvl="1">
              <a:lnSpc>
                <a:spcPts val="3766"/>
              </a:lnSpc>
              <a:buFont typeface="Arial"/>
              <a:buChar char="•"/>
            </a:pPr>
            <a:r>
              <a:rPr lang="en-US" sz="2690">
                <a:solidFill>
                  <a:srgbClr val="D42127"/>
                </a:solidFill>
                <a:latin typeface="Varela Round"/>
                <a:ea typeface="Varela Round"/>
                <a:cs typeface="Varela Round"/>
                <a:sym typeface="Varela Round"/>
              </a:rPr>
              <a:t>Role in Cybercrime</a:t>
            </a:r>
            <a:r>
              <a:rPr lang="en-US" sz="2690">
                <a:solidFill>
                  <a:srgbClr val="000000"/>
                </a:solidFill>
                <a:latin typeface="Varela Round"/>
                <a:ea typeface="Varela Round"/>
                <a:cs typeface="Varela Round"/>
                <a:sym typeface="Varela Round"/>
              </a:rPr>
              <a:t>: Core of a vast cybercriminal network</a:t>
            </a:r>
          </a:p>
          <a:p>
            <a:pPr algn="l" marL="580871" indent="-290435" lvl="1">
              <a:lnSpc>
                <a:spcPts val="3766"/>
              </a:lnSpc>
              <a:buFont typeface="Arial"/>
              <a:buChar char="•"/>
            </a:pPr>
            <a:r>
              <a:rPr lang="en-US" sz="2690">
                <a:solidFill>
                  <a:srgbClr val="D42127"/>
                </a:solidFill>
                <a:latin typeface="Varela Round"/>
                <a:ea typeface="Varela Round"/>
                <a:cs typeface="Varela Round"/>
                <a:sym typeface="Varela Round"/>
              </a:rPr>
              <a:t>Delivery Methods:</a:t>
            </a:r>
          </a:p>
          <a:p>
            <a:pPr algn="l" marL="1161742" indent="-387247" lvl="2">
              <a:lnSpc>
                <a:spcPts val="3766"/>
              </a:lnSpc>
              <a:buFont typeface="Arial"/>
              <a:buChar char="⚬"/>
            </a:pPr>
            <a:r>
              <a:rPr lang="en-US" sz="2690">
                <a:solidFill>
                  <a:srgbClr val="000000"/>
                </a:solidFill>
                <a:latin typeface="Varela Round"/>
                <a:ea typeface="Varela Round"/>
                <a:cs typeface="Varela Round"/>
                <a:sym typeface="Varela Round"/>
              </a:rPr>
              <a:t>Phishing emails (common)</a:t>
            </a:r>
          </a:p>
          <a:p>
            <a:pPr algn="l" marL="1161742" indent="-387247" lvl="2">
              <a:lnSpc>
                <a:spcPts val="3766"/>
              </a:lnSpc>
              <a:buFont typeface="Arial"/>
              <a:buChar char="⚬"/>
            </a:pPr>
            <a:r>
              <a:rPr lang="en-US" sz="2690">
                <a:solidFill>
                  <a:srgbClr val="000000"/>
                </a:solidFill>
                <a:latin typeface="Varela Round"/>
                <a:ea typeface="Varela Round"/>
                <a:cs typeface="Varela Round"/>
                <a:sym typeface="Varela Round"/>
              </a:rPr>
              <a:t>Vulnerabilities and brute force attacks</a:t>
            </a:r>
          </a:p>
          <a:p>
            <a:pPr algn="l" marL="580871" indent="-290435" lvl="1">
              <a:lnSpc>
                <a:spcPts val="3766"/>
              </a:lnSpc>
              <a:buFont typeface="Arial"/>
              <a:buChar char="•"/>
            </a:pPr>
            <a:r>
              <a:rPr lang="en-US" sz="2690">
                <a:solidFill>
                  <a:srgbClr val="D42127"/>
                </a:solidFill>
                <a:latin typeface="Varela Round"/>
                <a:ea typeface="Varela Round"/>
                <a:cs typeface="Varela Round"/>
                <a:sym typeface="Varela Round"/>
              </a:rPr>
              <a:t>Botnet</a:t>
            </a:r>
            <a:r>
              <a:rPr lang="en-US" sz="2690">
                <a:solidFill>
                  <a:srgbClr val="000000"/>
                </a:solidFill>
                <a:latin typeface="Varela Round"/>
                <a:ea typeface="Varela Round"/>
                <a:cs typeface="Varela Round"/>
                <a:sym typeface="Varela Round"/>
              </a:rPr>
              <a:t>: Infrastructure-as-a-Service (IaaS)</a:t>
            </a:r>
          </a:p>
          <a:p>
            <a:pPr algn="l" marL="580871" indent="-290435" lvl="1">
              <a:lnSpc>
                <a:spcPts val="3766"/>
              </a:lnSpc>
              <a:buFont typeface="Arial"/>
              <a:buChar char="•"/>
            </a:pPr>
            <a:r>
              <a:rPr lang="en-US" sz="2690">
                <a:solidFill>
                  <a:srgbClr val="D42127"/>
                </a:solidFill>
                <a:latin typeface="Varela Round"/>
                <a:ea typeface="Varela Round"/>
                <a:cs typeface="Varela Round"/>
                <a:sym typeface="Varela Round"/>
              </a:rPr>
              <a:t>Capabilities</a:t>
            </a:r>
            <a:r>
              <a:rPr lang="en-US" sz="2690">
                <a:solidFill>
                  <a:srgbClr val="000000"/>
                </a:solidFill>
                <a:latin typeface="Varela Round"/>
                <a:ea typeface="Varela Round"/>
                <a:cs typeface="Varela Round"/>
                <a:sym typeface="Varela Round"/>
              </a:rPr>
              <a:t>:</a:t>
            </a:r>
          </a:p>
          <a:p>
            <a:pPr algn="l" marL="1161742" indent="-387247" lvl="2">
              <a:lnSpc>
                <a:spcPts val="3766"/>
              </a:lnSpc>
              <a:buFont typeface="Arial"/>
              <a:buChar char="⚬"/>
            </a:pPr>
            <a:r>
              <a:rPr lang="en-US" sz="2690">
                <a:solidFill>
                  <a:srgbClr val="000000"/>
                </a:solidFill>
                <a:latin typeface="Varela Round"/>
                <a:ea typeface="Varela Round"/>
                <a:cs typeface="Varela Round"/>
                <a:sym typeface="Varela Round"/>
              </a:rPr>
              <a:t>Infection, persistence, lateral movement</a:t>
            </a:r>
          </a:p>
          <a:p>
            <a:pPr algn="l" marL="1161742" indent="-387247" lvl="2">
              <a:lnSpc>
                <a:spcPts val="3766"/>
              </a:lnSpc>
              <a:buFont typeface="Arial"/>
              <a:buChar char="⚬"/>
            </a:pPr>
            <a:r>
              <a:rPr lang="en-US" sz="2690">
                <a:solidFill>
                  <a:srgbClr val="000000"/>
                </a:solidFill>
                <a:latin typeface="Varela Round"/>
                <a:ea typeface="Varela Round"/>
                <a:cs typeface="Varela Round"/>
                <a:sym typeface="Varela Round"/>
              </a:rPr>
              <a:t>Data exfiltration (traffic capture, credential theft)</a:t>
            </a:r>
          </a:p>
          <a:p>
            <a:pPr algn="l" marL="1161742" indent="-387247" lvl="2">
              <a:lnSpc>
                <a:spcPts val="3766"/>
              </a:lnSpc>
              <a:buFont typeface="Arial"/>
              <a:buChar char="⚬"/>
            </a:pPr>
            <a:r>
              <a:rPr lang="en-US" sz="2690">
                <a:solidFill>
                  <a:srgbClr val="000000"/>
                </a:solidFill>
                <a:latin typeface="Varela Round"/>
                <a:ea typeface="Varela Round"/>
                <a:cs typeface="Varela Round"/>
                <a:sym typeface="Varela Round"/>
              </a:rPr>
              <a:t>Dropping additional malware like TrickBot, Qbot, and ransomware (Ryuk, Bitpaymer)</a:t>
            </a:r>
          </a:p>
          <a:p>
            <a:pPr algn="l">
              <a:lnSpc>
                <a:spcPts val="3766"/>
              </a:lnSpc>
              <a:spcBef>
                <a:spcPct val="0"/>
              </a:spcBef>
            </a:pPr>
          </a:p>
        </p:txBody>
      </p:sp>
      <p:sp>
        <p:nvSpPr>
          <p:cNvPr name="Freeform 13" id="13"/>
          <p:cNvSpPr/>
          <p:nvPr/>
        </p:nvSpPr>
        <p:spPr>
          <a:xfrm flipH="false" flipV="false" rot="0">
            <a:off x="11853979" y="3208116"/>
            <a:ext cx="4847686" cy="5844908"/>
          </a:xfrm>
          <a:custGeom>
            <a:avLst/>
            <a:gdLst/>
            <a:ahLst/>
            <a:cxnLst/>
            <a:rect r="r" b="b" t="t" l="l"/>
            <a:pathLst>
              <a:path h="5844908" w="4847686">
                <a:moveTo>
                  <a:pt x="0" y="0"/>
                </a:moveTo>
                <a:lnTo>
                  <a:pt x="4847686" y="0"/>
                </a:lnTo>
                <a:lnTo>
                  <a:pt x="4847686" y="5844908"/>
                </a:lnTo>
                <a:lnTo>
                  <a:pt x="0" y="5844908"/>
                </a:lnTo>
                <a:lnTo>
                  <a:pt x="0" y="0"/>
                </a:lnTo>
                <a:close/>
              </a:path>
            </a:pathLst>
          </a:custGeom>
          <a:blipFill>
            <a:blip r:embed="rId2"/>
            <a:stretch>
              <a:fillRect l="-9679" t="0" r="-10891" b="0"/>
            </a:stretch>
          </a:blipFill>
        </p:spPr>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Functionality of Emotet</a:t>
            </a:r>
          </a:p>
        </p:txBody>
      </p:sp>
      <p:sp>
        <p:nvSpPr>
          <p:cNvPr name="Freeform 12" id="12"/>
          <p:cNvSpPr/>
          <p:nvPr/>
        </p:nvSpPr>
        <p:spPr>
          <a:xfrm flipH="false" flipV="false" rot="0">
            <a:off x="3689424" y="2519806"/>
            <a:ext cx="10676290" cy="7019661"/>
          </a:xfrm>
          <a:custGeom>
            <a:avLst/>
            <a:gdLst/>
            <a:ahLst/>
            <a:cxnLst/>
            <a:rect r="r" b="b" t="t" l="l"/>
            <a:pathLst>
              <a:path h="7019661" w="10676290">
                <a:moveTo>
                  <a:pt x="0" y="0"/>
                </a:moveTo>
                <a:lnTo>
                  <a:pt x="10676290" y="0"/>
                </a:lnTo>
                <a:lnTo>
                  <a:pt x="10676290" y="7019661"/>
                </a:lnTo>
                <a:lnTo>
                  <a:pt x="0" y="7019661"/>
                </a:lnTo>
                <a:lnTo>
                  <a:pt x="0" y="0"/>
                </a:lnTo>
                <a:close/>
              </a:path>
            </a:pathLst>
          </a:custGeom>
          <a:blipFill>
            <a:blip r:embed="rId2"/>
            <a:stretch>
              <a:fillRect l="0" t="0" r="0" b="0"/>
            </a:stretch>
          </a:blipFill>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107543" y="3730372"/>
            <a:ext cx="12028335" cy="2846368"/>
          </a:xfrm>
          <a:custGeom>
            <a:avLst/>
            <a:gdLst/>
            <a:ahLst/>
            <a:cxnLst/>
            <a:rect r="r" b="b" t="t" l="l"/>
            <a:pathLst>
              <a:path h="2846368" w="12028335">
                <a:moveTo>
                  <a:pt x="0" y="0"/>
                </a:moveTo>
                <a:lnTo>
                  <a:pt x="12028335" y="0"/>
                </a:lnTo>
                <a:lnTo>
                  <a:pt x="12028335" y="2846368"/>
                </a:lnTo>
                <a:lnTo>
                  <a:pt x="0" y="2846368"/>
                </a:lnTo>
                <a:lnTo>
                  <a:pt x="0" y="0"/>
                </a:lnTo>
                <a:close/>
              </a:path>
            </a:pathLst>
          </a:custGeom>
          <a:blipFill>
            <a:blip r:embed="rId2"/>
            <a:stretch>
              <a:fillRect l="-420" t="-2204" r="-790" b="-18087"/>
            </a:stretch>
          </a:blipFill>
        </p:spPr>
      </p:sp>
      <p:sp>
        <p:nvSpPr>
          <p:cNvPr name="Freeform 12" id="12"/>
          <p:cNvSpPr/>
          <p:nvPr/>
        </p:nvSpPr>
        <p:spPr>
          <a:xfrm flipH="false" flipV="false" rot="0">
            <a:off x="10625189" y="6790901"/>
            <a:ext cx="4383163" cy="2295681"/>
          </a:xfrm>
          <a:custGeom>
            <a:avLst/>
            <a:gdLst/>
            <a:ahLst/>
            <a:cxnLst/>
            <a:rect r="r" b="b" t="t" l="l"/>
            <a:pathLst>
              <a:path h="2295681" w="4383163">
                <a:moveTo>
                  <a:pt x="0" y="0"/>
                </a:moveTo>
                <a:lnTo>
                  <a:pt x="4383163" y="0"/>
                </a:lnTo>
                <a:lnTo>
                  <a:pt x="4383163" y="2295682"/>
                </a:lnTo>
                <a:lnTo>
                  <a:pt x="0" y="2295682"/>
                </a:lnTo>
                <a:lnTo>
                  <a:pt x="0" y="0"/>
                </a:lnTo>
                <a:close/>
              </a:path>
            </a:pathLst>
          </a:custGeom>
          <a:blipFill>
            <a:blip r:embed="rId3"/>
            <a:stretch>
              <a:fillRect l="0" t="0" r="0" b="0"/>
            </a:stretch>
          </a:blipFill>
          <a:ln w="19050" cap="rnd">
            <a:solidFill>
              <a:srgbClr val="000000"/>
            </a:solidFill>
            <a:prstDash val="solid"/>
            <a:round/>
          </a:ln>
        </p:spPr>
      </p:sp>
      <p:sp>
        <p:nvSpPr>
          <p:cNvPr name="TextBox 13" id="13"/>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Initial Access</a:t>
            </a:r>
          </a:p>
        </p:txBody>
      </p:sp>
      <p:sp>
        <p:nvSpPr>
          <p:cNvPr name="TextBox 14" id="14"/>
          <p:cNvSpPr txBox="true"/>
          <p:nvPr/>
        </p:nvSpPr>
        <p:spPr>
          <a:xfrm rot="0">
            <a:off x="3279648" y="2907366"/>
            <a:ext cx="11728704" cy="425677"/>
          </a:xfrm>
          <a:prstGeom prst="rect">
            <a:avLst/>
          </a:prstGeom>
        </p:spPr>
        <p:txBody>
          <a:bodyPr anchor="t" rtlCol="false" tIns="0" lIns="0" bIns="0" rIns="0">
            <a:spAutoFit/>
          </a:bodyPr>
          <a:lstStyle/>
          <a:p>
            <a:pPr algn="ctr">
              <a:lnSpc>
                <a:spcPts val="3527"/>
              </a:lnSpc>
              <a:spcBef>
                <a:spcPct val="0"/>
              </a:spcBef>
            </a:pPr>
            <a:r>
              <a:rPr lang="en-US" sz="2519">
                <a:solidFill>
                  <a:srgbClr val="2F353F"/>
                </a:solidFill>
                <a:latin typeface="Varela Round"/>
                <a:ea typeface="Varela Round"/>
                <a:cs typeface="Varela Round"/>
                <a:sym typeface="Varela Round"/>
              </a:rPr>
              <a:t>Emotet follows a simple and common chain of steps for initial infection:</a:t>
            </a:r>
          </a:p>
        </p:txBody>
      </p:sp>
      <p:sp>
        <p:nvSpPr>
          <p:cNvPr name="TextBox 15" id="15"/>
          <p:cNvSpPr txBox="true"/>
          <p:nvPr/>
        </p:nvSpPr>
        <p:spPr>
          <a:xfrm rot="0">
            <a:off x="3107543" y="6864574"/>
            <a:ext cx="7241519" cy="2222009"/>
          </a:xfrm>
          <a:prstGeom prst="rect">
            <a:avLst/>
          </a:prstGeom>
        </p:spPr>
        <p:txBody>
          <a:bodyPr anchor="t" rtlCol="false" tIns="0" lIns="0" bIns="0" rIns="0">
            <a:spAutoFit/>
          </a:bodyPr>
          <a:lstStyle/>
          <a:p>
            <a:pPr algn="l">
              <a:lnSpc>
                <a:spcPts val="3527"/>
              </a:lnSpc>
              <a:spcBef>
                <a:spcPct val="0"/>
              </a:spcBef>
            </a:pPr>
            <a:r>
              <a:rPr lang="en-US" sz="2519">
                <a:solidFill>
                  <a:srgbClr val="FF3131"/>
                </a:solidFill>
                <a:latin typeface="Varela Round"/>
                <a:ea typeface="Varela Round"/>
                <a:cs typeface="Varela Round"/>
                <a:sym typeface="Varela Round"/>
              </a:rPr>
              <a:t>Emotet as First Stage:</a:t>
            </a:r>
          </a:p>
          <a:p>
            <a:pPr algn="l" marL="543922" indent="-271961" lvl="1">
              <a:lnSpc>
                <a:spcPts val="3527"/>
              </a:lnSpc>
              <a:spcBef>
                <a:spcPct val="0"/>
              </a:spcBef>
              <a:buFont typeface="Arial"/>
              <a:buChar char="•"/>
            </a:pPr>
            <a:r>
              <a:rPr lang="en-US" sz="2519">
                <a:solidFill>
                  <a:srgbClr val="2F353F"/>
                </a:solidFill>
                <a:latin typeface="Varela Round"/>
                <a:ea typeface="Varela Round"/>
                <a:cs typeface="Varela Round"/>
                <a:sym typeface="Varela Round"/>
              </a:rPr>
              <a:t>Dropping Malware: Often drops malware like </a:t>
            </a:r>
            <a:r>
              <a:rPr lang="en-US" sz="2519" u="sng">
                <a:solidFill>
                  <a:srgbClr val="FF914D"/>
                </a:solidFill>
                <a:latin typeface="Varela Round"/>
                <a:ea typeface="Varela Round"/>
                <a:cs typeface="Varela Round"/>
                <a:sym typeface="Varela Round"/>
              </a:rPr>
              <a:t>TrickBot</a:t>
            </a:r>
            <a:r>
              <a:rPr lang="en-US" sz="2519">
                <a:solidFill>
                  <a:srgbClr val="2F353F"/>
                </a:solidFill>
                <a:latin typeface="Varela Round"/>
                <a:ea typeface="Varela Round"/>
                <a:cs typeface="Varela Round"/>
                <a:sym typeface="Varela Round"/>
              </a:rPr>
              <a:t>, which further escalates the attack.</a:t>
            </a:r>
          </a:p>
          <a:p>
            <a:pPr algn="ctr">
              <a:lnSpc>
                <a:spcPts val="3527"/>
              </a:lnSpc>
              <a:spcBef>
                <a:spcPct val="0"/>
              </a:spcBef>
            </a:pP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649344" y="3224003"/>
            <a:ext cx="5595503" cy="1298211"/>
            <a:chOff x="0" y="0"/>
            <a:chExt cx="1473713" cy="341916"/>
          </a:xfrm>
        </p:grpSpPr>
        <p:sp>
          <p:nvSpPr>
            <p:cNvPr name="Freeform 12" id="12"/>
            <p:cNvSpPr/>
            <p:nvPr/>
          </p:nvSpPr>
          <p:spPr>
            <a:xfrm flipH="false" flipV="false" rot="0">
              <a:off x="0" y="0"/>
              <a:ext cx="1473713" cy="341916"/>
            </a:xfrm>
            <a:custGeom>
              <a:avLst/>
              <a:gdLst/>
              <a:ahLst/>
              <a:cxnLst/>
              <a:rect r="r" b="b" t="t" l="l"/>
              <a:pathLst>
                <a:path h="341916" w="1473713">
                  <a:moveTo>
                    <a:pt x="138360" y="0"/>
                  </a:moveTo>
                  <a:lnTo>
                    <a:pt x="1335353" y="0"/>
                  </a:lnTo>
                  <a:cubicBezTo>
                    <a:pt x="1372048" y="0"/>
                    <a:pt x="1407241" y="14577"/>
                    <a:pt x="1433188" y="40525"/>
                  </a:cubicBezTo>
                  <a:cubicBezTo>
                    <a:pt x="1459136" y="66472"/>
                    <a:pt x="1473713" y="101664"/>
                    <a:pt x="1473713" y="138360"/>
                  </a:cubicBezTo>
                  <a:lnTo>
                    <a:pt x="1473713" y="203556"/>
                  </a:lnTo>
                  <a:cubicBezTo>
                    <a:pt x="1473713" y="240251"/>
                    <a:pt x="1459136" y="275444"/>
                    <a:pt x="1433188" y="301391"/>
                  </a:cubicBezTo>
                  <a:cubicBezTo>
                    <a:pt x="1407241" y="327339"/>
                    <a:pt x="1372048" y="341916"/>
                    <a:pt x="1335353" y="341916"/>
                  </a:cubicBezTo>
                  <a:lnTo>
                    <a:pt x="138360" y="341916"/>
                  </a:lnTo>
                  <a:cubicBezTo>
                    <a:pt x="101664" y="341916"/>
                    <a:pt x="66472" y="327339"/>
                    <a:pt x="40525" y="301391"/>
                  </a:cubicBezTo>
                  <a:cubicBezTo>
                    <a:pt x="14577" y="275444"/>
                    <a:pt x="0" y="240251"/>
                    <a:pt x="0" y="203556"/>
                  </a:cubicBezTo>
                  <a:lnTo>
                    <a:pt x="0" y="138360"/>
                  </a:lnTo>
                  <a:cubicBezTo>
                    <a:pt x="0" y="101664"/>
                    <a:pt x="14577" y="66472"/>
                    <a:pt x="40525" y="40525"/>
                  </a:cubicBezTo>
                  <a:cubicBezTo>
                    <a:pt x="66472" y="14577"/>
                    <a:pt x="101664" y="0"/>
                    <a:pt x="138360" y="0"/>
                  </a:cubicBezTo>
                  <a:close/>
                </a:path>
              </a:pathLst>
            </a:custGeom>
            <a:solidFill>
              <a:srgbClr val="FF3131"/>
            </a:solidFill>
            <a:ln cap="rnd">
              <a:noFill/>
              <a:prstDash val="solid"/>
              <a:round/>
            </a:ln>
          </p:spPr>
        </p:sp>
        <p:sp>
          <p:nvSpPr>
            <p:cNvPr name="TextBox 13" id="13"/>
            <p:cNvSpPr txBox="true"/>
            <p:nvPr/>
          </p:nvSpPr>
          <p:spPr>
            <a:xfrm>
              <a:off x="0" y="-38100"/>
              <a:ext cx="1473713" cy="38001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3005874" y="3286204"/>
            <a:ext cx="4882442" cy="1173810"/>
            <a:chOff x="0" y="0"/>
            <a:chExt cx="1285911" cy="309152"/>
          </a:xfrm>
        </p:grpSpPr>
        <p:sp>
          <p:nvSpPr>
            <p:cNvPr name="Freeform 15" id="15"/>
            <p:cNvSpPr/>
            <p:nvPr/>
          </p:nvSpPr>
          <p:spPr>
            <a:xfrm flipH="false" flipV="false" rot="0">
              <a:off x="0" y="0"/>
              <a:ext cx="1285911" cy="309152"/>
            </a:xfrm>
            <a:custGeom>
              <a:avLst/>
              <a:gdLst/>
              <a:ahLst/>
              <a:cxnLst/>
              <a:rect r="r" b="b" t="t" l="l"/>
              <a:pathLst>
                <a:path h="309152" w="1285911">
                  <a:moveTo>
                    <a:pt x="154576" y="0"/>
                  </a:moveTo>
                  <a:lnTo>
                    <a:pt x="1131335" y="0"/>
                  </a:lnTo>
                  <a:cubicBezTo>
                    <a:pt x="1172331" y="0"/>
                    <a:pt x="1211648" y="16286"/>
                    <a:pt x="1240637" y="45274"/>
                  </a:cubicBezTo>
                  <a:cubicBezTo>
                    <a:pt x="1269625" y="74263"/>
                    <a:pt x="1285911" y="113580"/>
                    <a:pt x="1285911" y="154576"/>
                  </a:cubicBezTo>
                  <a:lnTo>
                    <a:pt x="1285911" y="154576"/>
                  </a:lnTo>
                  <a:cubicBezTo>
                    <a:pt x="1285911" y="239946"/>
                    <a:pt x="1216705" y="309152"/>
                    <a:pt x="1131335" y="309152"/>
                  </a:cubicBezTo>
                  <a:lnTo>
                    <a:pt x="154576" y="309152"/>
                  </a:lnTo>
                  <a:cubicBezTo>
                    <a:pt x="113580" y="309152"/>
                    <a:pt x="74263" y="292866"/>
                    <a:pt x="45274" y="263877"/>
                  </a:cubicBezTo>
                  <a:cubicBezTo>
                    <a:pt x="16286" y="234889"/>
                    <a:pt x="0" y="195572"/>
                    <a:pt x="0" y="154576"/>
                  </a:cubicBezTo>
                  <a:lnTo>
                    <a:pt x="0" y="154576"/>
                  </a:lnTo>
                  <a:cubicBezTo>
                    <a:pt x="0" y="113580"/>
                    <a:pt x="16286" y="74263"/>
                    <a:pt x="45274" y="45274"/>
                  </a:cubicBezTo>
                  <a:cubicBezTo>
                    <a:pt x="74263" y="16286"/>
                    <a:pt x="113580" y="0"/>
                    <a:pt x="154576" y="0"/>
                  </a:cubicBezTo>
                  <a:close/>
                </a:path>
              </a:pathLst>
            </a:custGeom>
            <a:solidFill>
              <a:srgbClr val="FFC61A"/>
            </a:solidFill>
          </p:spPr>
        </p:sp>
        <p:sp>
          <p:nvSpPr>
            <p:cNvPr name="TextBox 16" id="16"/>
            <p:cNvSpPr txBox="true"/>
            <p:nvPr/>
          </p:nvSpPr>
          <p:spPr>
            <a:xfrm>
              <a:off x="0" y="-38100"/>
              <a:ext cx="1285911" cy="34725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346249" y="5380531"/>
            <a:ext cx="5595503" cy="1298211"/>
            <a:chOff x="0" y="0"/>
            <a:chExt cx="1473713" cy="341916"/>
          </a:xfrm>
        </p:grpSpPr>
        <p:sp>
          <p:nvSpPr>
            <p:cNvPr name="Freeform 18" id="18"/>
            <p:cNvSpPr/>
            <p:nvPr/>
          </p:nvSpPr>
          <p:spPr>
            <a:xfrm flipH="false" flipV="false" rot="0">
              <a:off x="0" y="0"/>
              <a:ext cx="1473713" cy="341916"/>
            </a:xfrm>
            <a:custGeom>
              <a:avLst/>
              <a:gdLst/>
              <a:ahLst/>
              <a:cxnLst/>
              <a:rect r="r" b="b" t="t" l="l"/>
              <a:pathLst>
                <a:path h="341916" w="1473713">
                  <a:moveTo>
                    <a:pt x="138360" y="0"/>
                  </a:moveTo>
                  <a:lnTo>
                    <a:pt x="1335353" y="0"/>
                  </a:lnTo>
                  <a:cubicBezTo>
                    <a:pt x="1372048" y="0"/>
                    <a:pt x="1407241" y="14577"/>
                    <a:pt x="1433188" y="40525"/>
                  </a:cubicBezTo>
                  <a:cubicBezTo>
                    <a:pt x="1459136" y="66472"/>
                    <a:pt x="1473713" y="101664"/>
                    <a:pt x="1473713" y="138360"/>
                  </a:cubicBezTo>
                  <a:lnTo>
                    <a:pt x="1473713" y="203556"/>
                  </a:lnTo>
                  <a:cubicBezTo>
                    <a:pt x="1473713" y="240251"/>
                    <a:pt x="1459136" y="275444"/>
                    <a:pt x="1433188" y="301391"/>
                  </a:cubicBezTo>
                  <a:cubicBezTo>
                    <a:pt x="1407241" y="327339"/>
                    <a:pt x="1372048" y="341916"/>
                    <a:pt x="1335353" y="341916"/>
                  </a:cubicBezTo>
                  <a:lnTo>
                    <a:pt x="138360" y="341916"/>
                  </a:lnTo>
                  <a:cubicBezTo>
                    <a:pt x="101664" y="341916"/>
                    <a:pt x="66472" y="327339"/>
                    <a:pt x="40525" y="301391"/>
                  </a:cubicBezTo>
                  <a:cubicBezTo>
                    <a:pt x="14577" y="275444"/>
                    <a:pt x="0" y="240251"/>
                    <a:pt x="0" y="203556"/>
                  </a:cubicBezTo>
                  <a:lnTo>
                    <a:pt x="0" y="138360"/>
                  </a:lnTo>
                  <a:cubicBezTo>
                    <a:pt x="0" y="101664"/>
                    <a:pt x="14577" y="66472"/>
                    <a:pt x="40525" y="40525"/>
                  </a:cubicBezTo>
                  <a:cubicBezTo>
                    <a:pt x="66472" y="14577"/>
                    <a:pt x="101664" y="0"/>
                    <a:pt x="138360" y="0"/>
                  </a:cubicBezTo>
                  <a:close/>
                </a:path>
              </a:pathLst>
            </a:custGeom>
            <a:solidFill>
              <a:srgbClr val="FF3131"/>
            </a:solidFill>
            <a:ln cap="rnd">
              <a:noFill/>
              <a:prstDash val="solid"/>
              <a:round/>
            </a:ln>
          </p:spPr>
        </p:sp>
        <p:sp>
          <p:nvSpPr>
            <p:cNvPr name="TextBox 19" id="19"/>
            <p:cNvSpPr txBox="true"/>
            <p:nvPr/>
          </p:nvSpPr>
          <p:spPr>
            <a:xfrm>
              <a:off x="0" y="-38100"/>
              <a:ext cx="1473713" cy="38001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0">
            <a:off x="10203888" y="7537059"/>
            <a:ext cx="5595503" cy="1298211"/>
            <a:chOff x="0" y="0"/>
            <a:chExt cx="1473713" cy="341916"/>
          </a:xfrm>
        </p:grpSpPr>
        <p:sp>
          <p:nvSpPr>
            <p:cNvPr name="Freeform 21" id="21"/>
            <p:cNvSpPr/>
            <p:nvPr/>
          </p:nvSpPr>
          <p:spPr>
            <a:xfrm flipH="false" flipV="false" rot="0">
              <a:off x="0" y="0"/>
              <a:ext cx="1473713" cy="341916"/>
            </a:xfrm>
            <a:custGeom>
              <a:avLst/>
              <a:gdLst/>
              <a:ahLst/>
              <a:cxnLst/>
              <a:rect r="r" b="b" t="t" l="l"/>
              <a:pathLst>
                <a:path h="341916" w="1473713">
                  <a:moveTo>
                    <a:pt x="138360" y="0"/>
                  </a:moveTo>
                  <a:lnTo>
                    <a:pt x="1335353" y="0"/>
                  </a:lnTo>
                  <a:cubicBezTo>
                    <a:pt x="1372048" y="0"/>
                    <a:pt x="1407241" y="14577"/>
                    <a:pt x="1433188" y="40525"/>
                  </a:cubicBezTo>
                  <a:cubicBezTo>
                    <a:pt x="1459136" y="66472"/>
                    <a:pt x="1473713" y="101664"/>
                    <a:pt x="1473713" y="138360"/>
                  </a:cubicBezTo>
                  <a:lnTo>
                    <a:pt x="1473713" y="203556"/>
                  </a:lnTo>
                  <a:cubicBezTo>
                    <a:pt x="1473713" y="240251"/>
                    <a:pt x="1459136" y="275444"/>
                    <a:pt x="1433188" y="301391"/>
                  </a:cubicBezTo>
                  <a:cubicBezTo>
                    <a:pt x="1407241" y="327339"/>
                    <a:pt x="1372048" y="341916"/>
                    <a:pt x="1335353" y="341916"/>
                  </a:cubicBezTo>
                  <a:lnTo>
                    <a:pt x="138360" y="341916"/>
                  </a:lnTo>
                  <a:cubicBezTo>
                    <a:pt x="101664" y="341916"/>
                    <a:pt x="66472" y="327339"/>
                    <a:pt x="40525" y="301391"/>
                  </a:cubicBezTo>
                  <a:cubicBezTo>
                    <a:pt x="14577" y="275444"/>
                    <a:pt x="0" y="240251"/>
                    <a:pt x="0" y="203556"/>
                  </a:cubicBezTo>
                  <a:lnTo>
                    <a:pt x="0" y="138360"/>
                  </a:lnTo>
                  <a:cubicBezTo>
                    <a:pt x="0" y="101664"/>
                    <a:pt x="14577" y="66472"/>
                    <a:pt x="40525" y="40525"/>
                  </a:cubicBezTo>
                  <a:cubicBezTo>
                    <a:pt x="66472" y="14577"/>
                    <a:pt x="101664" y="0"/>
                    <a:pt x="138360" y="0"/>
                  </a:cubicBezTo>
                  <a:close/>
                </a:path>
              </a:pathLst>
            </a:custGeom>
            <a:solidFill>
              <a:srgbClr val="FF3131"/>
            </a:solidFill>
            <a:ln cap="rnd">
              <a:noFill/>
              <a:prstDash val="solid"/>
              <a:round/>
            </a:ln>
          </p:spPr>
        </p:sp>
        <p:sp>
          <p:nvSpPr>
            <p:cNvPr name="TextBox 22" id="22"/>
            <p:cNvSpPr txBox="true"/>
            <p:nvPr/>
          </p:nvSpPr>
          <p:spPr>
            <a:xfrm>
              <a:off x="0" y="-38100"/>
              <a:ext cx="1473713" cy="38001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3" id="23"/>
          <p:cNvGrpSpPr/>
          <p:nvPr/>
        </p:nvGrpSpPr>
        <p:grpSpPr>
          <a:xfrm rot="0">
            <a:off x="6671713" y="5442731"/>
            <a:ext cx="4882442" cy="1173810"/>
            <a:chOff x="0" y="0"/>
            <a:chExt cx="1285911" cy="309152"/>
          </a:xfrm>
        </p:grpSpPr>
        <p:sp>
          <p:nvSpPr>
            <p:cNvPr name="Freeform 24" id="24"/>
            <p:cNvSpPr/>
            <p:nvPr/>
          </p:nvSpPr>
          <p:spPr>
            <a:xfrm flipH="false" flipV="false" rot="0">
              <a:off x="0" y="0"/>
              <a:ext cx="1285911" cy="309152"/>
            </a:xfrm>
            <a:custGeom>
              <a:avLst/>
              <a:gdLst/>
              <a:ahLst/>
              <a:cxnLst/>
              <a:rect r="r" b="b" t="t" l="l"/>
              <a:pathLst>
                <a:path h="309152" w="1285911">
                  <a:moveTo>
                    <a:pt x="154576" y="0"/>
                  </a:moveTo>
                  <a:lnTo>
                    <a:pt x="1131335" y="0"/>
                  </a:lnTo>
                  <a:cubicBezTo>
                    <a:pt x="1172331" y="0"/>
                    <a:pt x="1211648" y="16286"/>
                    <a:pt x="1240637" y="45274"/>
                  </a:cubicBezTo>
                  <a:cubicBezTo>
                    <a:pt x="1269625" y="74263"/>
                    <a:pt x="1285911" y="113580"/>
                    <a:pt x="1285911" y="154576"/>
                  </a:cubicBezTo>
                  <a:lnTo>
                    <a:pt x="1285911" y="154576"/>
                  </a:lnTo>
                  <a:cubicBezTo>
                    <a:pt x="1285911" y="239946"/>
                    <a:pt x="1216705" y="309152"/>
                    <a:pt x="1131335" y="309152"/>
                  </a:cubicBezTo>
                  <a:lnTo>
                    <a:pt x="154576" y="309152"/>
                  </a:lnTo>
                  <a:cubicBezTo>
                    <a:pt x="113580" y="309152"/>
                    <a:pt x="74263" y="292866"/>
                    <a:pt x="45274" y="263877"/>
                  </a:cubicBezTo>
                  <a:cubicBezTo>
                    <a:pt x="16286" y="234889"/>
                    <a:pt x="0" y="195572"/>
                    <a:pt x="0" y="154576"/>
                  </a:cubicBezTo>
                  <a:lnTo>
                    <a:pt x="0" y="154576"/>
                  </a:lnTo>
                  <a:cubicBezTo>
                    <a:pt x="0" y="113580"/>
                    <a:pt x="16286" y="74263"/>
                    <a:pt x="45274" y="45274"/>
                  </a:cubicBezTo>
                  <a:cubicBezTo>
                    <a:pt x="74263" y="16286"/>
                    <a:pt x="113580" y="0"/>
                    <a:pt x="154576" y="0"/>
                  </a:cubicBezTo>
                  <a:close/>
                </a:path>
              </a:pathLst>
            </a:custGeom>
            <a:solidFill>
              <a:srgbClr val="FFC61A"/>
            </a:solidFill>
          </p:spPr>
        </p:sp>
        <p:sp>
          <p:nvSpPr>
            <p:cNvPr name="TextBox 25" id="25"/>
            <p:cNvSpPr txBox="true"/>
            <p:nvPr/>
          </p:nvSpPr>
          <p:spPr>
            <a:xfrm>
              <a:off x="0" y="-38100"/>
              <a:ext cx="1285911" cy="347252"/>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0498288" y="7599259"/>
            <a:ext cx="4882442" cy="1173810"/>
            <a:chOff x="0" y="0"/>
            <a:chExt cx="1285911" cy="309152"/>
          </a:xfrm>
        </p:grpSpPr>
        <p:sp>
          <p:nvSpPr>
            <p:cNvPr name="Freeform 27" id="27"/>
            <p:cNvSpPr/>
            <p:nvPr/>
          </p:nvSpPr>
          <p:spPr>
            <a:xfrm flipH="false" flipV="false" rot="0">
              <a:off x="0" y="0"/>
              <a:ext cx="1285911" cy="309152"/>
            </a:xfrm>
            <a:custGeom>
              <a:avLst/>
              <a:gdLst/>
              <a:ahLst/>
              <a:cxnLst/>
              <a:rect r="r" b="b" t="t" l="l"/>
              <a:pathLst>
                <a:path h="309152" w="1285911">
                  <a:moveTo>
                    <a:pt x="154576" y="0"/>
                  </a:moveTo>
                  <a:lnTo>
                    <a:pt x="1131335" y="0"/>
                  </a:lnTo>
                  <a:cubicBezTo>
                    <a:pt x="1172331" y="0"/>
                    <a:pt x="1211648" y="16286"/>
                    <a:pt x="1240637" y="45274"/>
                  </a:cubicBezTo>
                  <a:cubicBezTo>
                    <a:pt x="1269625" y="74263"/>
                    <a:pt x="1285911" y="113580"/>
                    <a:pt x="1285911" y="154576"/>
                  </a:cubicBezTo>
                  <a:lnTo>
                    <a:pt x="1285911" y="154576"/>
                  </a:lnTo>
                  <a:cubicBezTo>
                    <a:pt x="1285911" y="239946"/>
                    <a:pt x="1216705" y="309152"/>
                    <a:pt x="1131335" y="309152"/>
                  </a:cubicBezTo>
                  <a:lnTo>
                    <a:pt x="154576" y="309152"/>
                  </a:lnTo>
                  <a:cubicBezTo>
                    <a:pt x="113580" y="309152"/>
                    <a:pt x="74263" y="292866"/>
                    <a:pt x="45274" y="263877"/>
                  </a:cubicBezTo>
                  <a:cubicBezTo>
                    <a:pt x="16286" y="234889"/>
                    <a:pt x="0" y="195572"/>
                    <a:pt x="0" y="154576"/>
                  </a:cubicBezTo>
                  <a:lnTo>
                    <a:pt x="0" y="154576"/>
                  </a:lnTo>
                  <a:cubicBezTo>
                    <a:pt x="0" y="113580"/>
                    <a:pt x="16286" y="74263"/>
                    <a:pt x="45274" y="45274"/>
                  </a:cubicBezTo>
                  <a:cubicBezTo>
                    <a:pt x="74263" y="16286"/>
                    <a:pt x="113580" y="0"/>
                    <a:pt x="154576" y="0"/>
                  </a:cubicBezTo>
                  <a:close/>
                </a:path>
              </a:pathLst>
            </a:custGeom>
            <a:solidFill>
              <a:srgbClr val="FFC61A"/>
            </a:solidFill>
          </p:spPr>
        </p:sp>
        <p:sp>
          <p:nvSpPr>
            <p:cNvPr name="TextBox 28" id="28"/>
            <p:cNvSpPr txBox="true"/>
            <p:nvPr/>
          </p:nvSpPr>
          <p:spPr>
            <a:xfrm>
              <a:off x="0" y="-38100"/>
              <a:ext cx="1285911" cy="347252"/>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8991514" y="7731524"/>
            <a:ext cx="1212374" cy="909281"/>
          </a:xfrm>
          <a:custGeom>
            <a:avLst/>
            <a:gdLst/>
            <a:ahLst/>
            <a:cxnLst/>
            <a:rect r="r" b="b" t="t" l="l"/>
            <a:pathLst>
              <a:path h="909281" w="1212374">
                <a:moveTo>
                  <a:pt x="0" y="0"/>
                </a:moveTo>
                <a:lnTo>
                  <a:pt x="1212374" y="0"/>
                </a:lnTo>
                <a:lnTo>
                  <a:pt x="1212374" y="909281"/>
                </a:lnTo>
                <a:lnTo>
                  <a:pt x="0" y="909281"/>
                </a:lnTo>
                <a:lnTo>
                  <a:pt x="0" y="0"/>
                </a:lnTo>
                <a:close/>
              </a:path>
            </a:pathLst>
          </a:custGeom>
          <a:blipFill>
            <a:blip r:embed="rId2"/>
            <a:stretch>
              <a:fillRect l="0" t="0" r="0" b="0"/>
            </a:stretch>
          </a:blipFill>
        </p:spPr>
      </p:sp>
      <p:sp>
        <p:nvSpPr>
          <p:cNvPr name="Freeform 30" id="30"/>
          <p:cNvSpPr/>
          <p:nvPr/>
        </p:nvSpPr>
        <p:spPr>
          <a:xfrm flipH="false" flipV="false" rot="0">
            <a:off x="1292277" y="3440745"/>
            <a:ext cx="1357066" cy="1019269"/>
          </a:xfrm>
          <a:custGeom>
            <a:avLst/>
            <a:gdLst/>
            <a:ahLst/>
            <a:cxnLst/>
            <a:rect r="r" b="b" t="t" l="l"/>
            <a:pathLst>
              <a:path h="1019269" w="1357066">
                <a:moveTo>
                  <a:pt x="0" y="0"/>
                </a:moveTo>
                <a:lnTo>
                  <a:pt x="1357067" y="0"/>
                </a:lnTo>
                <a:lnTo>
                  <a:pt x="1357067" y="1019269"/>
                </a:lnTo>
                <a:lnTo>
                  <a:pt x="0" y="1019269"/>
                </a:lnTo>
                <a:lnTo>
                  <a:pt x="0" y="0"/>
                </a:lnTo>
                <a:close/>
              </a:path>
            </a:pathLst>
          </a:custGeom>
          <a:blipFill>
            <a:blip r:embed="rId3"/>
            <a:stretch>
              <a:fillRect l="0" t="-17636" r="0" b="-15504"/>
            </a:stretch>
          </a:blipFill>
        </p:spPr>
      </p:sp>
      <p:sp>
        <p:nvSpPr>
          <p:cNvPr name="Freeform 31" id="31"/>
          <p:cNvSpPr/>
          <p:nvPr/>
        </p:nvSpPr>
        <p:spPr>
          <a:xfrm flipH="false" flipV="false" rot="0">
            <a:off x="5126262" y="5396555"/>
            <a:ext cx="1219987" cy="1219987"/>
          </a:xfrm>
          <a:custGeom>
            <a:avLst/>
            <a:gdLst/>
            <a:ahLst/>
            <a:cxnLst/>
            <a:rect r="r" b="b" t="t" l="l"/>
            <a:pathLst>
              <a:path h="1219987" w="1219987">
                <a:moveTo>
                  <a:pt x="0" y="0"/>
                </a:moveTo>
                <a:lnTo>
                  <a:pt x="1219987" y="0"/>
                </a:lnTo>
                <a:lnTo>
                  <a:pt x="1219987" y="1219987"/>
                </a:lnTo>
                <a:lnTo>
                  <a:pt x="0" y="1219987"/>
                </a:lnTo>
                <a:lnTo>
                  <a:pt x="0" y="0"/>
                </a:lnTo>
                <a:close/>
              </a:path>
            </a:pathLst>
          </a:custGeom>
          <a:blipFill>
            <a:blip r:embed="rId4"/>
            <a:stretch>
              <a:fillRect l="0" t="0" r="0" b="0"/>
            </a:stretch>
          </a:blipFill>
        </p:spPr>
      </p:sp>
      <p:sp>
        <p:nvSpPr>
          <p:cNvPr name="TextBox 32" id="32"/>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Execution Methods </a:t>
            </a:r>
          </a:p>
        </p:txBody>
      </p:sp>
      <p:sp>
        <p:nvSpPr>
          <p:cNvPr name="TextBox 33" id="33"/>
          <p:cNvSpPr txBox="true"/>
          <p:nvPr/>
        </p:nvSpPr>
        <p:spPr>
          <a:xfrm rot="0">
            <a:off x="2830745" y="3447802"/>
            <a:ext cx="4896836" cy="764888"/>
          </a:xfrm>
          <a:prstGeom prst="rect">
            <a:avLst/>
          </a:prstGeom>
        </p:spPr>
        <p:txBody>
          <a:bodyPr anchor="t" rtlCol="false" tIns="0" lIns="0" bIns="0" rIns="0">
            <a:spAutoFit/>
          </a:bodyPr>
          <a:lstStyle/>
          <a:p>
            <a:pPr algn="ctr">
              <a:lnSpc>
                <a:spcPts val="6275"/>
              </a:lnSpc>
              <a:spcBef>
                <a:spcPct val="0"/>
              </a:spcBef>
            </a:pPr>
            <a:r>
              <a:rPr lang="en-US" sz="4482">
                <a:solidFill>
                  <a:srgbClr val="FFFFFF"/>
                </a:solidFill>
                <a:latin typeface="Varela Round"/>
                <a:ea typeface="Varela Round"/>
                <a:cs typeface="Varela Round"/>
                <a:sym typeface="Varela Round"/>
              </a:rPr>
              <a:t>PowerShell</a:t>
            </a:r>
          </a:p>
        </p:txBody>
      </p:sp>
      <p:sp>
        <p:nvSpPr>
          <p:cNvPr name="TextBox 34" id="34"/>
          <p:cNvSpPr txBox="true"/>
          <p:nvPr/>
        </p:nvSpPr>
        <p:spPr>
          <a:xfrm rot="0">
            <a:off x="6664516" y="5604330"/>
            <a:ext cx="4896836" cy="764888"/>
          </a:xfrm>
          <a:prstGeom prst="rect">
            <a:avLst/>
          </a:prstGeom>
        </p:spPr>
        <p:txBody>
          <a:bodyPr anchor="t" rtlCol="false" tIns="0" lIns="0" bIns="0" rIns="0">
            <a:spAutoFit/>
          </a:bodyPr>
          <a:lstStyle/>
          <a:p>
            <a:pPr algn="ctr">
              <a:lnSpc>
                <a:spcPts val="6275"/>
              </a:lnSpc>
              <a:spcBef>
                <a:spcPct val="0"/>
              </a:spcBef>
            </a:pPr>
            <a:r>
              <a:rPr lang="en-US" sz="4482">
                <a:solidFill>
                  <a:srgbClr val="FFFFFF"/>
                </a:solidFill>
                <a:latin typeface="Varela Round"/>
                <a:ea typeface="Varela Round"/>
                <a:cs typeface="Varela Round"/>
                <a:sym typeface="Varela Round"/>
              </a:rPr>
              <a:t>Visual Basic</a:t>
            </a:r>
          </a:p>
        </p:txBody>
      </p:sp>
      <p:sp>
        <p:nvSpPr>
          <p:cNvPr name="TextBox 35" id="35"/>
          <p:cNvSpPr txBox="true"/>
          <p:nvPr/>
        </p:nvSpPr>
        <p:spPr>
          <a:xfrm rot="0">
            <a:off x="10483894" y="7882678"/>
            <a:ext cx="4896836" cy="540297"/>
          </a:xfrm>
          <a:prstGeom prst="rect">
            <a:avLst/>
          </a:prstGeom>
        </p:spPr>
        <p:txBody>
          <a:bodyPr anchor="t" rtlCol="false" tIns="0" lIns="0" bIns="0" rIns="0">
            <a:spAutoFit/>
          </a:bodyPr>
          <a:lstStyle/>
          <a:p>
            <a:pPr algn="ctr">
              <a:lnSpc>
                <a:spcPts val="4376"/>
              </a:lnSpc>
              <a:spcBef>
                <a:spcPct val="0"/>
              </a:spcBef>
            </a:pPr>
            <a:r>
              <a:rPr lang="en-US" sz="3126">
                <a:solidFill>
                  <a:srgbClr val="FFFFFF"/>
                </a:solidFill>
                <a:latin typeface="Varela Round"/>
                <a:ea typeface="Varela Round"/>
                <a:cs typeface="Varela Round"/>
                <a:sym typeface="Varela Round"/>
              </a:rPr>
              <a:t>Windows Command Shell</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363844" y="2247081"/>
            <a:ext cx="13560312" cy="7243641"/>
            <a:chOff x="0" y="0"/>
            <a:chExt cx="3571440" cy="1907790"/>
          </a:xfrm>
        </p:grpSpPr>
        <p:sp>
          <p:nvSpPr>
            <p:cNvPr name="Freeform 3" id="3"/>
            <p:cNvSpPr/>
            <p:nvPr/>
          </p:nvSpPr>
          <p:spPr>
            <a:xfrm flipH="false" flipV="false" rot="0">
              <a:off x="0" y="0"/>
              <a:ext cx="3571440" cy="1907790"/>
            </a:xfrm>
            <a:custGeom>
              <a:avLst/>
              <a:gdLst/>
              <a:ahLst/>
              <a:cxnLst/>
              <a:rect r="r" b="b" t="t" l="l"/>
              <a:pathLst>
                <a:path h="1907790" w="3571440">
                  <a:moveTo>
                    <a:pt x="57092" y="0"/>
                  </a:moveTo>
                  <a:lnTo>
                    <a:pt x="3514348" y="0"/>
                  </a:lnTo>
                  <a:cubicBezTo>
                    <a:pt x="3529490" y="0"/>
                    <a:pt x="3544011" y="6015"/>
                    <a:pt x="3554718" y="16722"/>
                  </a:cubicBezTo>
                  <a:cubicBezTo>
                    <a:pt x="3565425" y="27429"/>
                    <a:pt x="3571440" y="41951"/>
                    <a:pt x="3571440" y="57092"/>
                  </a:cubicBezTo>
                  <a:lnTo>
                    <a:pt x="3571440" y="1850698"/>
                  </a:lnTo>
                  <a:cubicBezTo>
                    <a:pt x="3571440" y="1882229"/>
                    <a:pt x="3545879" y="1907790"/>
                    <a:pt x="3514348" y="1907790"/>
                  </a:cubicBezTo>
                  <a:lnTo>
                    <a:pt x="57092" y="1907790"/>
                  </a:lnTo>
                  <a:cubicBezTo>
                    <a:pt x="25561" y="1907790"/>
                    <a:pt x="0" y="1882229"/>
                    <a:pt x="0" y="1850698"/>
                  </a:cubicBezTo>
                  <a:lnTo>
                    <a:pt x="0" y="57092"/>
                  </a:lnTo>
                  <a:cubicBezTo>
                    <a:pt x="0" y="25561"/>
                    <a:pt x="25561" y="0"/>
                    <a:pt x="57092" y="0"/>
                  </a:cubicBezTo>
                  <a:close/>
                </a:path>
              </a:pathLst>
            </a:custGeom>
            <a:solidFill>
              <a:srgbClr val="FFFFFF"/>
            </a:solidFill>
          </p:spPr>
        </p:sp>
        <p:sp>
          <p:nvSpPr>
            <p:cNvPr name="TextBox 4" id="4"/>
            <p:cNvSpPr txBox="true"/>
            <p:nvPr/>
          </p:nvSpPr>
          <p:spPr>
            <a:xfrm>
              <a:off x="0" y="-38100"/>
              <a:ext cx="3571440" cy="194589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493371" y="3908915"/>
            <a:ext cx="11301259" cy="3136099"/>
          </a:xfrm>
          <a:custGeom>
            <a:avLst/>
            <a:gdLst/>
            <a:ahLst/>
            <a:cxnLst/>
            <a:rect r="r" b="b" t="t" l="l"/>
            <a:pathLst>
              <a:path h="3136099" w="11301259">
                <a:moveTo>
                  <a:pt x="0" y="0"/>
                </a:moveTo>
                <a:lnTo>
                  <a:pt x="11301258" y="0"/>
                </a:lnTo>
                <a:lnTo>
                  <a:pt x="11301258" y="3136100"/>
                </a:lnTo>
                <a:lnTo>
                  <a:pt x="0" y="3136100"/>
                </a:lnTo>
                <a:lnTo>
                  <a:pt x="0" y="0"/>
                </a:lnTo>
                <a:close/>
              </a:path>
            </a:pathLst>
          </a:custGeom>
          <a:blipFill>
            <a:blip r:embed="rId2"/>
            <a:stretch>
              <a:fillRect l="0" t="0" r="0" b="0"/>
            </a:stretch>
          </a:blipFill>
        </p:spPr>
      </p:sp>
      <p:sp>
        <p:nvSpPr>
          <p:cNvPr name="TextBox 12" id="12"/>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PowerShell</a:t>
            </a:r>
          </a:p>
        </p:txBody>
      </p:sp>
      <p:sp>
        <p:nvSpPr>
          <p:cNvPr name="TextBox 13" id="13"/>
          <p:cNvSpPr txBox="true"/>
          <p:nvPr/>
        </p:nvSpPr>
        <p:spPr>
          <a:xfrm rot="0">
            <a:off x="3626512" y="7406965"/>
            <a:ext cx="10972845" cy="1416982"/>
          </a:xfrm>
          <a:prstGeom prst="rect">
            <a:avLst/>
          </a:prstGeom>
        </p:spPr>
        <p:txBody>
          <a:bodyPr anchor="t" rtlCol="false" tIns="0" lIns="0" bIns="0" rIns="0">
            <a:spAutoFit/>
          </a:bodyPr>
          <a:lstStyle/>
          <a:p>
            <a:pPr algn="ctr">
              <a:lnSpc>
                <a:spcPts val="3798"/>
              </a:lnSpc>
            </a:pPr>
            <a:r>
              <a:rPr lang="en-US" sz="2713">
                <a:solidFill>
                  <a:srgbClr val="2F353F"/>
                </a:solidFill>
                <a:latin typeface="Varela Round"/>
                <a:ea typeface="Varela Round"/>
                <a:cs typeface="Varela Round"/>
                <a:sym typeface="Varela Round"/>
              </a:rPr>
              <a:t>Below is the code to download Emotet and save it to the </a:t>
            </a:r>
            <a:r>
              <a:rPr lang="en-US" sz="2713" u="sng">
                <a:solidFill>
                  <a:srgbClr val="FF3131"/>
                </a:solidFill>
                <a:latin typeface="Varela Round"/>
                <a:ea typeface="Varela Round"/>
                <a:cs typeface="Varela Round"/>
                <a:sym typeface="Varela Round"/>
              </a:rPr>
              <a:t>%Temp% folder</a:t>
            </a:r>
            <a:r>
              <a:rPr lang="en-US" sz="2713">
                <a:solidFill>
                  <a:srgbClr val="2F353F"/>
                </a:solidFill>
                <a:latin typeface="Varela Round"/>
                <a:ea typeface="Varela Round"/>
                <a:cs typeface="Varela Round"/>
                <a:sym typeface="Varela Round"/>
              </a:rPr>
              <a:t>, and then execute it with the </a:t>
            </a:r>
            <a:r>
              <a:rPr lang="en-US" sz="2713" u="sng">
                <a:solidFill>
                  <a:srgbClr val="FF3131"/>
                </a:solidFill>
                <a:latin typeface="Varela Round"/>
                <a:ea typeface="Varela Round"/>
                <a:cs typeface="Varela Round"/>
                <a:sym typeface="Varela Round"/>
              </a:rPr>
              <a:t>regsvr32.exe command</a:t>
            </a:r>
            <a:r>
              <a:rPr lang="en-US" sz="2713">
                <a:solidFill>
                  <a:srgbClr val="2F353F"/>
                </a:solidFill>
                <a:latin typeface="Varela Round"/>
                <a:ea typeface="Varela Round"/>
                <a:cs typeface="Varela Round"/>
                <a:sym typeface="Varela Round"/>
              </a:rPr>
              <a:t>.</a:t>
            </a:r>
          </a:p>
          <a:p>
            <a:pPr algn="ctr">
              <a:lnSpc>
                <a:spcPts val="3798"/>
              </a:lnSpc>
              <a:spcBef>
                <a:spcPct val="0"/>
              </a:spcBef>
            </a:pPr>
          </a:p>
        </p:txBody>
      </p:sp>
      <p:sp>
        <p:nvSpPr>
          <p:cNvPr name="TextBox 14" id="14"/>
          <p:cNvSpPr txBox="true"/>
          <p:nvPr/>
        </p:nvSpPr>
        <p:spPr>
          <a:xfrm rot="0">
            <a:off x="4020743" y="2608470"/>
            <a:ext cx="10184383" cy="1012089"/>
          </a:xfrm>
          <a:prstGeom prst="rect">
            <a:avLst/>
          </a:prstGeom>
        </p:spPr>
        <p:txBody>
          <a:bodyPr anchor="t" rtlCol="false" tIns="0" lIns="0" bIns="0" rIns="0">
            <a:spAutoFit/>
          </a:bodyPr>
          <a:lstStyle/>
          <a:p>
            <a:pPr algn="ctr">
              <a:lnSpc>
                <a:spcPts val="4065"/>
              </a:lnSpc>
              <a:spcBef>
                <a:spcPct val="0"/>
              </a:spcBef>
            </a:pPr>
            <a:r>
              <a:rPr lang="en-US" sz="2903">
                <a:solidFill>
                  <a:srgbClr val="FF3131"/>
                </a:solidFill>
                <a:latin typeface="Varela Round"/>
                <a:ea typeface="Varela Round"/>
                <a:cs typeface="Varela Round"/>
                <a:sym typeface="Varela Round"/>
              </a:rPr>
              <a:t>Emotet </a:t>
            </a:r>
            <a:r>
              <a:rPr lang="en-US" sz="2903">
                <a:solidFill>
                  <a:srgbClr val="2F353F"/>
                </a:solidFill>
                <a:latin typeface="Varela Round"/>
                <a:ea typeface="Varela Round"/>
                <a:cs typeface="Varela Round"/>
                <a:sym typeface="Varela Round"/>
              </a:rPr>
              <a:t>can leverage PowerShell to download the payload and </a:t>
            </a:r>
            <a:r>
              <a:rPr lang="en-US" sz="2903" u="sng">
                <a:solidFill>
                  <a:srgbClr val="545454"/>
                </a:solidFill>
                <a:latin typeface="Varela Round"/>
                <a:ea typeface="Varela Round"/>
                <a:cs typeface="Varela Round"/>
                <a:sym typeface="Varela Round"/>
              </a:rPr>
              <a:t>install itsel</a:t>
            </a:r>
            <a:r>
              <a:rPr lang="en-US" sz="2903">
                <a:solidFill>
                  <a:srgbClr val="545454"/>
                </a:solidFill>
                <a:latin typeface="Varela Round"/>
                <a:ea typeface="Varela Round"/>
                <a:cs typeface="Varela Round"/>
                <a:sym typeface="Varela Round"/>
              </a:rPr>
              <a:t>f</a:t>
            </a:r>
            <a:r>
              <a:rPr lang="en-US" sz="2903">
                <a:solidFill>
                  <a:srgbClr val="2F353F"/>
                </a:solidFill>
                <a:latin typeface="Varela Round"/>
                <a:ea typeface="Varela Round"/>
                <a:cs typeface="Varela Round"/>
                <a:sym typeface="Varela Round"/>
              </a:rPr>
              <a:t>.</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92277"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8316851" y="2507163"/>
            <a:ext cx="7931429" cy="6860686"/>
          </a:xfrm>
          <a:custGeom>
            <a:avLst/>
            <a:gdLst/>
            <a:ahLst/>
            <a:cxnLst/>
            <a:rect r="r" b="b" t="t" l="l"/>
            <a:pathLst>
              <a:path h="6860686" w="7931429">
                <a:moveTo>
                  <a:pt x="0" y="0"/>
                </a:moveTo>
                <a:lnTo>
                  <a:pt x="7931428" y="0"/>
                </a:lnTo>
                <a:lnTo>
                  <a:pt x="7931428" y="6860686"/>
                </a:lnTo>
                <a:lnTo>
                  <a:pt x="0" y="6860686"/>
                </a:lnTo>
                <a:lnTo>
                  <a:pt x="0" y="0"/>
                </a:lnTo>
                <a:close/>
              </a:path>
            </a:pathLst>
          </a:custGeom>
          <a:blipFill>
            <a:blip r:embed="rId2"/>
            <a:stretch>
              <a:fillRect l="0" t="0" r="0" b="0"/>
            </a:stretch>
          </a:blipFill>
        </p:spPr>
      </p:sp>
      <p:sp>
        <p:nvSpPr>
          <p:cNvPr name="TextBox 12" id="12"/>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Visual Basic</a:t>
            </a:r>
          </a:p>
        </p:txBody>
      </p:sp>
      <p:sp>
        <p:nvSpPr>
          <p:cNvPr name="TextBox 13" id="13"/>
          <p:cNvSpPr txBox="true"/>
          <p:nvPr/>
        </p:nvSpPr>
        <p:spPr>
          <a:xfrm rot="0">
            <a:off x="1891671" y="2794554"/>
            <a:ext cx="5909865" cy="1738108"/>
          </a:xfrm>
          <a:prstGeom prst="rect">
            <a:avLst/>
          </a:prstGeom>
        </p:spPr>
        <p:txBody>
          <a:bodyPr anchor="t" rtlCol="false" tIns="0" lIns="0" bIns="0" rIns="0">
            <a:spAutoFit/>
          </a:bodyPr>
          <a:lstStyle/>
          <a:p>
            <a:pPr algn="ctr">
              <a:lnSpc>
                <a:spcPts val="4609"/>
              </a:lnSpc>
              <a:spcBef>
                <a:spcPct val="0"/>
              </a:spcBef>
            </a:pPr>
            <a:r>
              <a:rPr lang="en-US" sz="3292">
                <a:solidFill>
                  <a:srgbClr val="2F353F"/>
                </a:solidFill>
                <a:latin typeface="Varela Round"/>
                <a:ea typeface="Varela Round"/>
                <a:cs typeface="Varela Round"/>
                <a:sym typeface="Varela Round"/>
              </a:rPr>
              <a:t>Emotet has been known to use </a:t>
            </a:r>
            <a:r>
              <a:rPr lang="en-US" sz="3292">
                <a:solidFill>
                  <a:srgbClr val="FF3131"/>
                </a:solidFill>
                <a:latin typeface="Varela Round"/>
                <a:ea typeface="Varela Round"/>
                <a:cs typeface="Varela Round"/>
                <a:sym typeface="Varela Round"/>
              </a:rPr>
              <a:t>Visual Basic (.vbs) files</a:t>
            </a:r>
            <a:r>
              <a:rPr lang="en-US" sz="3292">
                <a:solidFill>
                  <a:srgbClr val="2F353F"/>
                </a:solidFill>
                <a:latin typeface="Varela Round"/>
                <a:ea typeface="Varela Round"/>
                <a:cs typeface="Varela Round"/>
                <a:sym typeface="Varela Round"/>
              </a:rPr>
              <a:t> to execute its payload. </a:t>
            </a:r>
          </a:p>
        </p:txBody>
      </p:sp>
      <p:sp>
        <p:nvSpPr>
          <p:cNvPr name="TextBox 14" id="14"/>
          <p:cNvSpPr txBox="true"/>
          <p:nvPr/>
        </p:nvSpPr>
        <p:spPr>
          <a:xfrm rot="0">
            <a:off x="2484437" y="5386988"/>
            <a:ext cx="4724333" cy="3301828"/>
          </a:xfrm>
          <a:prstGeom prst="rect">
            <a:avLst/>
          </a:prstGeom>
        </p:spPr>
        <p:txBody>
          <a:bodyPr anchor="t" rtlCol="false" tIns="0" lIns="0" bIns="0" rIns="0">
            <a:spAutoFit/>
          </a:bodyPr>
          <a:lstStyle/>
          <a:p>
            <a:pPr algn="ctr">
              <a:lnSpc>
                <a:spcPts val="4384"/>
              </a:lnSpc>
              <a:spcBef>
                <a:spcPct val="0"/>
              </a:spcBef>
            </a:pPr>
            <a:r>
              <a:rPr lang="en-US" sz="3131">
                <a:solidFill>
                  <a:srgbClr val="2F353F"/>
                </a:solidFill>
                <a:latin typeface="Varela Round"/>
                <a:ea typeface="Varela Round"/>
                <a:cs typeface="Varela Round"/>
                <a:sym typeface="Varela Round"/>
              </a:rPr>
              <a:t>Emotet has </a:t>
            </a:r>
            <a:r>
              <a:rPr lang="en-US" sz="3131" u="sng">
                <a:solidFill>
                  <a:srgbClr val="BB332D"/>
                </a:solidFill>
                <a:latin typeface="Varela Round"/>
                <a:ea typeface="Varela Round"/>
                <a:cs typeface="Varela Round"/>
                <a:sym typeface="Varela Round"/>
              </a:rPr>
              <a:t>moved away</a:t>
            </a:r>
            <a:r>
              <a:rPr lang="en-US" sz="3131">
                <a:solidFill>
                  <a:srgbClr val="2F353F"/>
                </a:solidFill>
                <a:latin typeface="Varela Round"/>
                <a:ea typeface="Varela Round"/>
                <a:cs typeface="Varela Round"/>
                <a:sym typeface="Varela Round"/>
              </a:rPr>
              <a:t> from this tactic after </a:t>
            </a:r>
            <a:r>
              <a:rPr lang="en-US" sz="3131">
                <a:solidFill>
                  <a:srgbClr val="8C52FF"/>
                </a:solidFill>
                <a:latin typeface="Varela Round"/>
                <a:ea typeface="Varela Round"/>
                <a:cs typeface="Varela Round"/>
                <a:sym typeface="Varela Round"/>
              </a:rPr>
              <a:t>Microsoft disabled macros</a:t>
            </a:r>
            <a:r>
              <a:rPr lang="en-US" sz="3131">
                <a:solidFill>
                  <a:srgbClr val="2F353F"/>
                </a:solidFill>
                <a:latin typeface="Varela Round"/>
                <a:ea typeface="Varela Round"/>
                <a:cs typeface="Varela Round"/>
                <a:sym typeface="Varela Round"/>
              </a:rPr>
              <a:t> from the Internet by default earlier in 2023.</a:t>
            </a:r>
          </a:p>
        </p:txBody>
      </p:sp>
      <p:sp>
        <p:nvSpPr>
          <p:cNvPr name="TextBox 15" id="15"/>
          <p:cNvSpPr txBox="true"/>
          <p:nvPr/>
        </p:nvSpPr>
        <p:spPr>
          <a:xfrm rot="0">
            <a:off x="10115945" y="9419642"/>
            <a:ext cx="4704883" cy="247776"/>
          </a:xfrm>
          <a:prstGeom prst="rect">
            <a:avLst/>
          </a:prstGeom>
        </p:spPr>
        <p:txBody>
          <a:bodyPr anchor="t" rtlCol="false" tIns="0" lIns="0" bIns="0" rIns="0">
            <a:spAutoFit/>
          </a:bodyPr>
          <a:lstStyle/>
          <a:p>
            <a:pPr algn="ctr">
              <a:lnSpc>
                <a:spcPts val="2093"/>
              </a:lnSpc>
              <a:spcBef>
                <a:spcPct val="0"/>
              </a:spcBef>
            </a:pPr>
            <a:r>
              <a:rPr lang="en-US" sz="1495">
                <a:solidFill>
                  <a:srgbClr val="FF2929"/>
                </a:solidFill>
                <a:latin typeface="Varela Round"/>
                <a:ea typeface="Varela Round"/>
                <a:cs typeface="Varela Round"/>
                <a:sym typeface="Varela Round"/>
              </a:rPr>
              <a:t> Visual Basic file embedded in a malicious macro.</a:t>
            </a:r>
            <a:r>
              <a:rPr lang="en-US" sz="1495">
                <a:solidFill>
                  <a:srgbClr val="FF2929"/>
                </a:solidFill>
                <a:latin typeface="Varela Round"/>
                <a:ea typeface="Varela Round"/>
                <a:cs typeface="Varela Round"/>
                <a:sym typeface="Varela Round"/>
              </a:rPr>
              <a:t> </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61212"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803174" y="3246880"/>
            <a:ext cx="12949543" cy="1521571"/>
          </a:xfrm>
          <a:custGeom>
            <a:avLst/>
            <a:gdLst/>
            <a:ahLst/>
            <a:cxnLst/>
            <a:rect r="r" b="b" t="t" l="l"/>
            <a:pathLst>
              <a:path h="1521571" w="12949543">
                <a:moveTo>
                  <a:pt x="0" y="0"/>
                </a:moveTo>
                <a:lnTo>
                  <a:pt x="12949544" y="0"/>
                </a:lnTo>
                <a:lnTo>
                  <a:pt x="12949544" y="1521572"/>
                </a:lnTo>
                <a:lnTo>
                  <a:pt x="0" y="1521572"/>
                </a:lnTo>
                <a:lnTo>
                  <a:pt x="0" y="0"/>
                </a:lnTo>
                <a:close/>
              </a:path>
            </a:pathLst>
          </a:custGeom>
          <a:blipFill>
            <a:blip r:embed="rId2"/>
            <a:stretch>
              <a:fillRect l="0" t="0" r="0" b="0"/>
            </a:stretch>
          </a:blipFill>
        </p:spPr>
      </p:sp>
      <p:sp>
        <p:nvSpPr>
          <p:cNvPr name="TextBox 12" id="12"/>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Windows Command Shell</a:t>
            </a:r>
          </a:p>
        </p:txBody>
      </p:sp>
      <p:sp>
        <p:nvSpPr>
          <p:cNvPr name="TextBox 13" id="13"/>
          <p:cNvSpPr txBox="true"/>
          <p:nvPr/>
        </p:nvSpPr>
        <p:spPr>
          <a:xfrm rot="0">
            <a:off x="3279648" y="2585896"/>
            <a:ext cx="11728704" cy="425677"/>
          </a:xfrm>
          <a:prstGeom prst="rect">
            <a:avLst/>
          </a:prstGeom>
        </p:spPr>
        <p:txBody>
          <a:bodyPr anchor="t" rtlCol="false" tIns="0" lIns="0" bIns="0" rIns="0">
            <a:spAutoFit/>
          </a:bodyPr>
          <a:lstStyle/>
          <a:p>
            <a:pPr algn="ctr">
              <a:lnSpc>
                <a:spcPts val="3527"/>
              </a:lnSpc>
              <a:spcBef>
                <a:spcPct val="0"/>
              </a:spcBef>
            </a:pPr>
            <a:r>
              <a:rPr lang="en-US" sz="2519">
                <a:solidFill>
                  <a:srgbClr val="2F353F"/>
                </a:solidFill>
                <a:latin typeface="Varela Round"/>
                <a:ea typeface="Varela Round"/>
                <a:cs typeface="Varela Round"/>
                <a:sym typeface="Varela Round"/>
              </a:rPr>
              <a:t>Emotet also uses Windows Command Shell for execution. </a:t>
            </a:r>
          </a:p>
        </p:txBody>
      </p:sp>
      <p:sp>
        <p:nvSpPr>
          <p:cNvPr name="TextBox 14" id="14"/>
          <p:cNvSpPr txBox="true"/>
          <p:nvPr/>
        </p:nvSpPr>
        <p:spPr>
          <a:xfrm rot="0">
            <a:off x="1808719" y="4958952"/>
            <a:ext cx="7335281" cy="431309"/>
          </a:xfrm>
          <a:prstGeom prst="rect">
            <a:avLst/>
          </a:prstGeom>
        </p:spPr>
        <p:txBody>
          <a:bodyPr anchor="t" rtlCol="false" tIns="0" lIns="0" bIns="0" rIns="0">
            <a:spAutoFit/>
          </a:bodyPr>
          <a:lstStyle/>
          <a:p>
            <a:pPr algn="ctr">
              <a:lnSpc>
                <a:spcPts val="3527"/>
              </a:lnSpc>
              <a:spcBef>
                <a:spcPct val="0"/>
              </a:spcBef>
            </a:pPr>
            <a:r>
              <a:rPr lang="en-US" sz="2519" u="sng">
                <a:solidFill>
                  <a:srgbClr val="FF3131"/>
                </a:solidFill>
                <a:latin typeface="Varela Round"/>
                <a:ea typeface="Varela Round"/>
                <a:cs typeface="Varela Round"/>
                <a:sym typeface="Varela Round"/>
              </a:rPr>
              <a:t>Process Explorer below depicts three steps:</a:t>
            </a:r>
          </a:p>
        </p:txBody>
      </p:sp>
      <p:sp>
        <p:nvSpPr>
          <p:cNvPr name="TextBox 15" id="15"/>
          <p:cNvSpPr txBox="true"/>
          <p:nvPr/>
        </p:nvSpPr>
        <p:spPr>
          <a:xfrm rot="0">
            <a:off x="3279648" y="5685126"/>
            <a:ext cx="10233570" cy="1326659"/>
          </a:xfrm>
          <a:prstGeom prst="rect">
            <a:avLst/>
          </a:prstGeom>
        </p:spPr>
        <p:txBody>
          <a:bodyPr anchor="t" rtlCol="false" tIns="0" lIns="0" bIns="0" rIns="0">
            <a:spAutoFit/>
          </a:bodyPr>
          <a:lstStyle/>
          <a:p>
            <a:pPr algn="ctr">
              <a:lnSpc>
                <a:spcPts val="3527"/>
              </a:lnSpc>
              <a:spcBef>
                <a:spcPct val="0"/>
              </a:spcBef>
            </a:pPr>
            <a:r>
              <a:rPr lang="en-US" sz="2519">
                <a:solidFill>
                  <a:srgbClr val="2F353F"/>
                </a:solidFill>
                <a:latin typeface="Varela Round"/>
                <a:ea typeface="Varela Round"/>
                <a:cs typeface="Varela Round"/>
                <a:sym typeface="Varela Round"/>
              </a:rPr>
              <a:t>1. The </a:t>
            </a:r>
            <a:r>
              <a:rPr lang="en-US" sz="2519">
                <a:solidFill>
                  <a:srgbClr val="0097B2"/>
                </a:solidFill>
                <a:latin typeface="Varela Round"/>
                <a:ea typeface="Varela Round"/>
                <a:cs typeface="Varela Round"/>
                <a:sym typeface="Varela Round"/>
              </a:rPr>
              <a:t>first </a:t>
            </a:r>
            <a:r>
              <a:rPr lang="en-US" sz="2519">
                <a:solidFill>
                  <a:srgbClr val="2F353F"/>
                </a:solidFill>
                <a:latin typeface="Varela Round"/>
                <a:ea typeface="Varela Round"/>
                <a:cs typeface="Varela Round"/>
                <a:sym typeface="Varela Round"/>
              </a:rPr>
              <a:t>command (cmd.exe) uses </a:t>
            </a:r>
            <a:r>
              <a:rPr lang="en-US" sz="2519" u="sng">
                <a:solidFill>
                  <a:srgbClr val="2F353F"/>
                </a:solidFill>
                <a:latin typeface="Varela Round"/>
                <a:ea typeface="Varela Round"/>
                <a:cs typeface="Varela Round"/>
                <a:sym typeface="Varela Round"/>
              </a:rPr>
              <a:t>bogus directory</a:t>
            </a:r>
            <a:r>
              <a:rPr lang="en-US" sz="2519">
                <a:solidFill>
                  <a:srgbClr val="2F353F"/>
                </a:solidFill>
                <a:latin typeface="Varela Round"/>
                <a:ea typeface="Varela Round"/>
                <a:cs typeface="Varela Round"/>
                <a:sym typeface="Varela Round"/>
              </a:rPr>
              <a:t> paths until it navigates back to the </a:t>
            </a:r>
            <a:r>
              <a:rPr lang="en-US" sz="2519">
                <a:solidFill>
                  <a:srgbClr val="BB332D"/>
                </a:solidFill>
                <a:latin typeface="Varela Round"/>
                <a:ea typeface="Varela Round"/>
                <a:cs typeface="Varela Round"/>
                <a:sym typeface="Varela Round"/>
              </a:rPr>
              <a:t>root directory</a:t>
            </a:r>
            <a:r>
              <a:rPr lang="en-US" sz="2519">
                <a:solidFill>
                  <a:srgbClr val="2F353F"/>
                </a:solidFill>
                <a:latin typeface="Varela Round"/>
                <a:ea typeface="Varela Round"/>
                <a:cs typeface="Varela Round"/>
                <a:sym typeface="Varela Round"/>
              </a:rPr>
              <a:t>, down the correct path to invoke </a:t>
            </a:r>
            <a:r>
              <a:rPr lang="en-US" sz="2519" u="sng">
                <a:solidFill>
                  <a:srgbClr val="2F353F"/>
                </a:solidFill>
                <a:latin typeface="Varela Round"/>
                <a:ea typeface="Varela Round"/>
                <a:cs typeface="Varela Round"/>
                <a:sym typeface="Varela Round"/>
              </a:rPr>
              <a:t>cmd.exe</a:t>
            </a:r>
            <a:r>
              <a:rPr lang="en-US" sz="2519">
                <a:solidFill>
                  <a:srgbClr val="2F353F"/>
                </a:solidFill>
                <a:latin typeface="Varela Round"/>
                <a:ea typeface="Varela Round"/>
                <a:cs typeface="Varela Round"/>
                <a:sym typeface="Varela Round"/>
              </a:rPr>
              <a:t> again. </a:t>
            </a:r>
          </a:p>
        </p:txBody>
      </p:sp>
      <p:sp>
        <p:nvSpPr>
          <p:cNvPr name="TextBox 16" id="16"/>
          <p:cNvSpPr txBox="true"/>
          <p:nvPr/>
        </p:nvSpPr>
        <p:spPr>
          <a:xfrm rot="0">
            <a:off x="3279648" y="7252394"/>
            <a:ext cx="10153203" cy="878984"/>
          </a:xfrm>
          <a:prstGeom prst="rect">
            <a:avLst/>
          </a:prstGeom>
        </p:spPr>
        <p:txBody>
          <a:bodyPr anchor="t" rtlCol="false" tIns="0" lIns="0" bIns="0" rIns="0">
            <a:spAutoFit/>
          </a:bodyPr>
          <a:lstStyle/>
          <a:p>
            <a:pPr algn="ctr">
              <a:lnSpc>
                <a:spcPts val="3527"/>
              </a:lnSpc>
              <a:spcBef>
                <a:spcPct val="0"/>
              </a:spcBef>
            </a:pPr>
            <a:r>
              <a:rPr lang="en-US" sz="2519">
                <a:solidFill>
                  <a:srgbClr val="2F353F"/>
                </a:solidFill>
                <a:latin typeface="Varela Round"/>
                <a:ea typeface="Varela Round"/>
                <a:cs typeface="Varela Round"/>
                <a:sym typeface="Varela Round"/>
              </a:rPr>
              <a:t>2. The </a:t>
            </a:r>
            <a:r>
              <a:rPr lang="en-US" sz="2519">
                <a:solidFill>
                  <a:srgbClr val="00BF63"/>
                </a:solidFill>
                <a:latin typeface="Varela Round"/>
                <a:ea typeface="Varela Round"/>
                <a:cs typeface="Varela Round"/>
                <a:sym typeface="Varela Round"/>
              </a:rPr>
              <a:t>second </a:t>
            </a:r>
            <a:r>
              <a:rPr lang="en-US" sz="2519">
                <a:solidFill>
                  <a:srgbClr val="2F353F"/>
                </a:solidFill>
                <a:latin typeface="Varela Round"/>
                <a:ea typeface="Varela Round"/>
                <a:cs typeface="Varela Round"/>
                <a:sym typeface="Varela Round"/>
              </a:rPr>
              <a:t>command decodes part of the obfuscation and then executes the </a:t>
            </a:r>
            <a:r>
              <a:rPr lang="en-US" sz="2519" u="sng">
                <a:solidFill>
                  <a:srgbClr val="2F353F"/>
                </a:solidFill>
                <a:latin typeface="Varela Round"/>
                <a:ea typeface="Varela Round"/>
                <a:cs typeface="Varela Round"/>
                <a:sym typeface="Varela Round"/>
              </a:rPr>
              <a:t>third command (cmd.exe)</a:t>
            </a:r>
            <a:r>
              <a:rPr lang="en-US" sz="2519">
                <a:solidFill>
                  <a:srgbClr val="2F353F"/>
                </a:solidFill>
                <a:latin typeface="Varela Round"/>
                <a:ea typeface="Varela Round"/>
                <a:cs typeface="Varela Round"/>
                <a:sym typeface="Varela Round"/>
              </a:rPr>
              <a:t>. </a:t>
            </a:r>
          </a:p>
        </p:txBody>
      </p:sp>
      <p:sp>
        <p:nvSpPr>
          <p:cNvPr name="TextBox 17" id="17"/>
          <p:cNvSpPr txBox="true"/>
          <p:nvPr/>
        </p:nvSpPr>
        <p:spPr>
          <a:xfrm rot="0">
            <a:off x="3279648" y="8424169"/>
            <a:ext cx="10528251" cy="438294"/>
          </a:xfrm>
          <a:prstGeom prst="rect">
            <a:avLst/>
          </a:prstGeom>
        </p:spPr>
        <p:txBody>
          <a:bodyPr anchor="t" rtlCol="false" tIns="0" lIns="0" bIns="0" rIns="0">
            <a:spAutoFit/>
          </a:bodyPr>
          <a:lstStyle/>
          <a:p>
            <a:pPr algn="l">
              <a:lnSpc>
                <a:spcPts val="3667"/>
              </a:lnSpc>
              <a:spcBef>
                <a:spcPct val="0"/>
              </a:spcBef>
            </a:pPr>
            <a:r>
              <a:rPr lang="en-US" sz="2619">
                <a:solidFill>
                  <a:srgbClr val="2F353F"/>
                </a:solidFill>
                <a:latin typeface="Varela Round"/>
                <a:ea typeface="Varela Round"/>
                <a:cs typeface="Varela Round"/>
                <a:sym typeface="Varela Round"/>
              </a:rPr>
              <a:t>3. The </a:t>
            </a:r>
            <a:r>
              <a:rPr lang="en-US" sz="2619">
                <a:solidFill>
                  <a:srgbClr val="5E17EB"/>
                </a:solidFill>
                <a:latin typeface="Varela Round"/>
                <a:ea typeface="Varela Round"/>
                <a:cs typeface="Varela Round"/>
                <a:sym typeface="Varela Round"/>
              </a:rPr>
              <a:t>third </a:t>
            </a:r>
            <a:r>
              <a:rPr lang="en-US" sz="2619">
                <a:solidFill>
                  <a:srgbClr val="2F353F"/>
                </a:solidFill>
                <a:latin typeface="Varela Round"/>
                <a:ea typeface="Varela Round"/>
                <a:cs typeface="Varela Round"/>
                <a:sym typeface="Varela Round"/>
              </a:rPr>
              <a:t>command launches </a:t>
            </a:r>
            <a:r>
              <a:rPr lang="en-US" sz="2619" u="sng">
                <a:solidFill>
                  <a:srgbClr val="FF0D17"/>
                </a:solidFill>
                <a:latin typeface="Varela Round"/>
                <a:ea typeface="Varela Round"/>
                <a:cs typeface="Varela Round"/>
                <a:sym typeface="Varela Round"/>
              </a:rPr>
              <a:t>PowerShell</a:t>
            </a:r>
            <a:r>
              <a:rPr lang="en-US" sz="2619">
                <a:solidFill>
                  <a:srgbClr val="2F353F"/>
                </a:solidFill>
                <a:latin typeface="Varela Round"/>
                <a:ea typeface="Varela Round"/>
                <a:cs typeface="Varela Round"/>
                <a:sym typeface="Varela Round"/>
              </a:rPr>
              <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40281" y="-351166"/>
            <a:ext cx="21034606" cy="12304391"/>
            <a:chOff x="0" y="0"/>
            <a:chExt cx="28046141" cy="16405855"/>
          </a:xfrm>
        </p:grpSpPr>
        <p:pic>
          <p:nvPicPr>
            <p:cNvPr name="Picture 3" id="3"/>
            <p:cNvPicPr>
              <a:picLocks noChangeAspect="true"/>
            </p:cNvPicPr>
            <p:nvPr/>
          </p:nvPicPr>
          <p:blipFill>
            <a:blip r:embed="rId2"/>
            <a:srcRect l="0" t="6100" r="0" b="6100"/>
            <a:stretch>
              <a:fillRect/>
            </a:stretch>
          </p:blipFill>
          <p:spPr>
            <a:xfrm flipH="false" flipV="false">
              <a:off x="0" y="0"/>
              <a:ext cx="28046141" cy="16405855"/>
            </a:xfrm>
            <a:prstGeom prst="rect">
              <a:avLst/>
            </a:prstGeom>
          </p:spPr>
        </p:pic>
      </p:grpSp>
      <p:grpSp>
        <p:nvGrpSpPr>
          <p:cNvPr name="Group 4" id="4"/>
          <p:cNvGrpSpPr/>
          <p:nvPr/>
        </p:nvGrpSpPr>
        <p:grpSpPr>
          <a:xfrm rot="0">
            <a:off x="1028700" y="2436152"/>
            <a:ext cx="16230600" cy="9690868"/>
            <a:chOff x="0" y="0"/>
            <a:chExt cx="4274726" cy="2552327"/>
          </a:xfrm>
        </p:grpSpPr>
        <p:sp>
          <p:nvSpPr>
            <p:cNvPr name="Freeform 5" id="5"/>
            <p:cNvSpPr/>
            <p:nvPr/>
          </p:nvSpPr>
          <p:spPr>
            <a:xfrm flipH="false" flipV="false" rot="0">
              <a:off x="0" y="0"/>
              <a:ext cx="4274726" cy="2552328"/>
            </a:xfrm>
            <a:custGeom>
              <a:avLst/>
              <a:gdLst/>
              <a:ahLst/>
              <a:cxnLst/>
              <a:rect r="r" b="b" t="t" l="l"/>
              <a:pathLst>
                <a:path h="2552328" w="4274726">
                  <a:moveTo>
                    <a:pt x="47700" y="0"/>
                  </a:moveTo>
                  <a:lnTo>
                    <a:pt x="4227026" y="0"/>
                  </a:lnTo>
                  <a:cubicBezTo>
                    <a:pt x="4239677" y="0"/>
                    <a:pt x="4251809" y="5025"/>
                    <a:pt x="4260755" y="13971"/>
                  </a:cubicBezTo>
                  <a:cubicBezTo>
                    <a:pt x="4269700" y="22916"/>
                    <a:pt x="4274726" y="35049"/>
                    <a:pt x="4274726" y="47700"/>
                  </a:cubicBezTo>
                  <a:lnTo>
                    <a:pt x="4274726" y="2504628"/>
                  </a:lnTo>
                  <a:cubicBezTo>
                    <a:pt x="4274726" y="2517279"/>
                    <a:pt x="4269700" y="2529411"/>
                    <a:pt x="4260755" y="2538357"/>
                  </a:cubicBezTo>
                  <a:cubicBezTo>
                    <a:pt x="4251809" y="2547302"/>
                    <a:pt x="4239677" y="2552328"/>
                    <a:pt x="4227026" y="2552328"/>
                  </a:cubicBezTo>
                  <a:lnTo>
                    <a:pt x="47700" y="2552328"/>
                  </a:lnTo>
                  <a:cubicBezTo>
                    <a:pt x="35049" y="2552328"/>
                    <a:pt x="22916" y="2547302"/>
                    <a:pt x="13971" y="2538357"/>
                  </a:cubicBezTo>
                  <a:cubicBezTo>
                    <a:pt x="5025" y="2529411"/>
                    <a:pt x="0" y="2517279"/>
                    <a:pt x="0" y="2504628"/>
                  </a:cubicBezTo>
                  <a:lnTo>
                    <a:pt x="0" y="47700"/>
                  </a:lnTo>
                  <a:cubicBezTo>
                    <a:pt x="0" y="35049"/>
                    <a:pt x="5025" y="22916"/>
                    <a:pt x="13971" y="13971"/>
                  </a:cubicBezTo>
                  <a:cubicBezTo>
                    <a:pt x="22916" y="5025"/>
                    <a:pt x="35049" y="0"/>
                    <a:pt x="47700" y="0"/>
                  </a:cubicBezTo>
                  <a:close/>
                </a:path>
              </a:pathLst>
            </a:custGeom>
            <a:solidFill>
              <a:srgbClr val="004AAD"/>
            </a:solidFill>
          </p:spPr>
        </p:sp>
        <p:sp>
          <p:nvSpPr>
            <p:cNvPr name="TextBox 6" id="6"/>
            <p:cNvSpPr txBox="true"/>
            <p:nvPr/>
          </p:nvSpPr>
          <p:spPr>
            <a:xfrm>
              <a:off x="0" y="-38100"/>
              <a:ext cx="4274726" cy="2590427"/>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712139" y="780707"/>
            <a:ext cx="13900419" cy="1655445"/>
          </a:xfrm>
          <a:prstGeom prst="rect">
            <a:avLst/>
          </a:prstGeom>
        </p:spPr>
        <p:txBody>
          <a:bodyPr anchor="t" rtlCol="false" tIns="0" lIns="0" bIns="0" rIns="0">
            <a:spAutoFit/>
          </a:bodyPr>
          <a:lstStyle/>
          <a:p>
            <a:pPr algn="ctr">
              <a:lnSpc>
                <a:spcPts val="11520"/>
              </a:lnSpc>
            </a:pPr>
            <a:r>
              <a:rPr lang="en-US" sz="14400">
                <a:solidFill>
                  <a:srgbClr val="FFFFFF"/>
                </a:solidFill>
                <a:latin typeface="Squada One"/>
                <a:ea typeface="Squada One"/>
                <a:cs typeface="Squada One"/>
                <a:sym typeface="Squada One"/>
              </a:rPr>
              <a:t>MALWARE TYPES</a:t>
            </a:r>
          </a:p>
        </p:txBody>
      </p:sp>
      <p:grpSp>
        <p:nvGrpSpPr>
          <p:cNvPr name="Group 8" id="8"/>
          <p:cNvGrpSpPr/>
          <p:nvPr/>
        </p:nvGrpSpPr>
        <p:grpSpPr>
          <a:xfrm rot="0">
            <a:off x="17259300" y="-564553"/>
            <a:ext cx="1571606" cy="1623720"/>
            <a:chOff x="0" y="0"/>
            <a:chExt cx="413921" cy="427646"/>
          </a:xfrm>
        </p:grpSpPr>
        <p:sp>
          <p:nvSpPr>
            <p:cNvPr name="Freeform 9" id="9"/>
            <p:cNvSpPr/>
            <p:nvPr/>
          </p:nvSpPr>
          <p:spPr>
            <a:xfrm flipH="false" flipV="false" rot="0">
              <a:off x="0" y="0"/>
              <a:ext cx="413921" cy="427646"/>
            </a:xfrm>
            <a:custGeom>
              <a:avLst/>
              <a:gdLst/>
              <a:ahLst/>
              <a:cxnLst/>
              <a:rect r="r" b="b" t="t" l="l"/>
              <a:pathLst>
                <a:path h="427646" w="413921">
                  <a:moveTo>
                    <a:pt x="206960" y="0"/>
                  </a:moveTo>
                  <a:lnTo>
                    <a:pt x="206960" y="0"/>
                  </a:lnTo>
                  <a:cubicBezTo>
                    <a:pt x="261850" y="0"/>
                    <a:pt x="314491" y="21805"/>
                    <a:pt x="353304" y="60617"/>
                  </a:cubicBezTo>
                  <a:cubicBezTo>
                    <a:pt x="392116" y="99430"/>
                    <a:pt x="413921" y="152071"/>
                    <a:pt x="413921" y="206960"/>
                  </a:cubicBezTo>
                  <a:lnTo>
                    <a:pt x="413921" y="220686"/>
                  </a:lnTo>
                  <a:cubicBezTo>
                    <a:pt x="413921" y="275575"/>
                    <a:pt x="392116" y="328216"/>
                    <a:pt x="353304" y="367029"/>
                  </a:cubicBezTo>
                  <a:cubicBezTo>
                    <a:pt x="314491" y="405842"/>
                    <a:pt x="261850" y="427646"/>
                    <a:pt x="206960" y="427646"/>
                  </a:cubicBezTo>
                  <a:lnTo>
                    <a:pt x="206960" y="427646"/>
                  </a:lnTo>
                  <a:cubicBezTo>
                    <a:pt x="152071" y="427646"/>
                    <a:pt x="99430" y="405842"/>
                    <a:pt x="60617" y="367029"/>
                  </a:cubicBezTo>
                  <a:cubicBezTo>
                    <a:pt x="21805" y="328216"/>
                    <a:pt x="0" y="275575"/>
                    <a:pt x="0" y="220686"/>
                  </a:cubicBezTo>
                  <a:lnTo>
                    <a:pt x="0" y="206960"/>
                  </a:lnTo>
                  <a:cubicBezTo>
                    <a:pt x="0" y="152071"/>
                    <a:pt x="21805" y="99430"/>
                    <a:pt x="60617" y="60617"/>
                  </a:cubicBezTo>
                  <a:cubicBezTo>
                    <a:pt x="99430" y="21805"/>
                    <a:pt x="152071" y="0"/>
                    <a:pt x="206960" y="0"/>
                  </a:cubicBezTo>
                  <a:close/>
                </a:path>
              </a:pathLst>
            </a:custGeom>
            <a:solidFill>
              <a:srgbClr val="FFC61A"/>
            </a:solidFill>
          </p:spPr>
        </p:sp>
        <p:sp>
          <p:nvSpPr>
            <p:cNvPr name="TextBox 10" id="10"/>
            <p:cNvSpPr txBox="true"/>
            <p:nvPr/>
          </p:nvSpPr>
          <p:spPr>
            <a:xfrm>
              <a:off x="0" y="-38100"/>
              <a:ext cx="413921" cy="46574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6848477" y="2786002"/>
            <a:ext cx="3594256" cy="971837"/>
            <a:chOff x="0" y="0"/>
            <a:chExt cx="946635" cy="255957"/>
          </a:xfrm>
        </p:grpSpPr>
        <p:sp>
          <p:nvSpPr>
            <p:cNvPr name="Freeform 12" id="12"/>
            <p:cNvSpPr/>
            <p:nvPr/>
          </p:nvSpPr>
          <p:spPr>
            <a:xfrm flipH="false" flipV="false" rot="0">
              <a:off x="0" y="0"/>
              <a:ext cx="946635" cy="255957"/>
            </a:xfrm>
            <a:custGeom>
              <a:avLst/>
              <a:gdLst/>
              <a:ahLst/>
              <a:cxnLst/>
              <a:rect r="r" b="b" t="t" l="l"/>
              <a:pathLst>
                <a:path h="255957" w="946635">
                  <a:moveTo>
                    <a:pt x="127978" y="0"/>
                  </a:moveTo>
                  <a:lnTo>
                    <a:pt x="818657" y="0"/>
                  </a:lnTo>
                  <a:cubicBezTo>
                    <a:pt x="852599" y="0"/>
                    <a:pt x="885151" y="13483"/>
                    <a:pt x="909151" y="37484"/>
                  </a:cubicBezTo>
                  <a:cubicBezTo>
                    <a:pt x="933152" y="61485"/>
                    <a:pt x="946635" y="94036"/>
                    <a:pt x="946635" y="127978"/>
                  </a:cubicBezTo>
                  <a:lnTo>
                    <a:pt x="946635" y="127978"/>
                  </a:lnTo>
                  <a:cubicBezTo>
                    <a:pt x="946635" y="161920"/>
                    <a:pt x="933152" y="194472"/>
                    <a:pt x="909151" y="218473"/>
                  </a:cubicBezTo>
                  <a:cubicBezTo>
                    <a:pt x="885151" y="242474"/>
                    <a:pt x="852599" y="255957"/>
                    <a:pt x="818657"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13" id="13"/>
            <p:cNvSpPr txBox="true"/>
            <p:nvPr/>
          </p:nvSpPr>
          <p:spPr>
            <a:xfrm>
              <a:off x="0" y="-38100"/>
              <a:ext cx="946635"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6848477" y="2940795"/>
            <a:ext cx="661047" cy="662251"/>
          </a:xfrm>
          <a:custGeom>
            <a:avLst/>
            <a:gdLst/>
            <a:ahLst/>
            <a:cxnLst/>
            <a:rect r="r" b="b" t="t" l="l"/>
            <a:pathLst>
              <a:path h="662251" w="661047">
                <a:moveTo>
                  <a:pt x="0" y="0"/>
                </a:moveTo>
                <a:lnTo>
                  <a:pt x="661047" y="0"/>
                </a:lnTo>
                <a:lnTo>
                  <a:pt x="661047"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5" id="15"/>
          <p:cNvSpPr txBox="true"/>
          <p:nvPr/>
        </p:nvSpPr>
        <p:spPr>
          <a:xfrm rot="0">
            <a:off x="8070447" y="2891463"/>
            <a:ext cx="2147107"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Worms</a:t>
            </a:r>
          </a:p>
        </p:txBody>
      </p:sp>
      <p:grpSp>
        <p:nvGrpSpPr>
          <p:cNvPr name="Group 16" id="16"/>
          <p:cNvGrpSpPr/>
          <p:nvPr/>
        </p:nvGrpSpPr>
        <p:grpSpPr>
          <a:xfrm rot="0">
            <a:off x="2079967" y="2799880"/>
            <a:ext cx="3594256" cy="971837"/>
            <a:chOff x="0" y="0"/>
            <a:chExt cx="946635" cy="255957"/>
          </a:xfrm>
        </p:grpSpPr>
        <p:sp>
          <p:nvSpPr>
            <p:cNvPr name="Freeform 17" id="17"/>
            <p:cNvSpPr/>
            <p:nvPr/>
          </p:nvSpPr>
          <p:spPr>
            <a:xfrm flipH="false" flipV="false" rot="0">
              <a:off x="0" y="0"/>
              <a:ext cx="946635" cy="255957"/>
            </a:xfrm>
            <a:custGeom>
              <a:avLst/>
              <a:gdLst/>
              <a:ahLst/>
              <a:cxnLst/>
              <a:rect r="r" b="b" t="t" l="l"/>
              <a:pathLst>
                <a:path h="255957" w="946635">
                  <a:moveTo>
                    <a:pt x="127978" y="0"/>
                  </a:moveTo>
                  <a:lnTo>
                    <a:pt x="818657" y="0"/>
                  </a:lnTo>
                  <a:cubicBezTo>
                    <a:pt x="852599" y="0"/>
                    <a:pt x="885151" y="13483"/>
                    <a:pt x="909151" y="37484"/>
                  </a:cubicBezTo>
                  <a:cubicBezTo>
                    <a:pt x="933152" y="61485"/>
                    <a:pt x="946635" y="94036"/>
                    <a:pt x="946635" y="127978"/>
                  </a:cubicBezTo>
                  <a:lnTo>
                    <a:pt x="946635" y="127978"/>
                  </a:lnTo>
                  <a:cubicBezTo>
                    <a:pt x="946635" y="161920"/>
                    <a:pt x="933152" y="194472"/>
                    <a:pt x="909151" y="218473"/>
                  </a:cubicBezTo>
                  <a:cubicBezTo>
                    <a:pt x="885151" y="242474"/>
                    <a:pt x="852599" y="255957"/>
                    <a:pt x="818657"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18" id="18"/>
            <p:cNvSpPr txBox="true"/>
            <p:nvPr/>
          </p:nvSpPr>
          <p:spPr>
            <a:xfrm>
              <a:off x="0" y="-38100"/>
              <a:ext cx="946635"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2079967" y="2940795"/>
            <a:ext cx="661047" cy="662251"/>
          </a:xfrm>
          <a:custGeom>
            <a:avLst/>
            <a:gdLst/>
            <a:ahLst/>
            <a:cxnLst/>
            <a:rect r="r" b="b" t="t" l="l"/>
            <a:pathLst>
              <a:path h="662251" w="661047">
                <a:moveTo>
                  <a:pt x="0" y="0"/>
                </a:moveTo>
                <a:lnTo>
                  <a:pt x="661048" y="0"/>
                </a:lnTo>
                <a:lnTo>
                  <a:pt x="661048"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3016562" y="2891463"/>
            <a:ext cx="2147107" cy="712471"/>
          </a:xfrm>
          <a:prstGeom prst="rect">
            <a:avLst/>
          </a:prstGeom>
        </p:spPr>
        <p:txBody>
          <a:bodyPr anchor="t" rtlCol="false" tIns="0" lIns="0" bIns="0" rIns="0">
            <a:spAutoFit/>
          </a:bodyPr>
          <a:lstStyle/>
          <a:p>
            <a:pPr algn="l">
              <a:lnSpc>
                <a:spcPts val="5879"/>
              </a:lnSpc>
            </a:pPr>
            <a:r>
              <a:rPr lang="en-US" sz="4199">
                <a:solidFill>
                  <a:srgbClr val="000000"/>
                </a:solidFill>
                <a:latin typeface="Varela Round"/>
                <a:ea typeface="Varela Round"/>
                <a:cs typeface="Varela Round"/>
                <a:sym typeface="Varela Round"/>
              </a:rPr>
              <a:t>Viruses</a:t>
            </a:r>
          </a:p>
        </p:txBody>
      </p:sp>
      <p:grpSp>
        <p:nvGrpSpPr>
          <p:cNvPr name="Group 21" id="21"/>
          <p:cNvGrpSpPr/>
          <p:nvPr/>
        </p:nvGrpSpPr>
        <p:grpSpPr>
          <a:xfrm rot="0">
            <a:off x="11947509" y="2786002"/>
            <a:ext cx="3594256" cy="971837"/>
            <a:chOff x="0" y="0"/>
            <a:chExt cx="946635" cy="255957"/>
          </a:xfrm>
        </p:grpSpPr>
        <p:sp>
          <p:nvSpPr>
            <p:cNvPr name="Freeform 22" id="22"/>
            <p:cNvSpPr/>
            <p:nvPr/>
          </p:nvSpPr>
          <p:spPr>
            <a:xfrm flipH="false" flipV="false" rot="0">
              <a:off x="0" y="0"/>
              <a:ext cx="946635" cy="255957"/>
            </a:xfrm>
            <a:custGeom>
              <a:avLst/>
              <a:gdLst/>
              <a:ahLst/>
              <a:cxnLst/>
              <a:rect r="r" b="b" t="t" l="l"/>
              <a:pathLst>
                <a:path h="255957" w="946635">
                  <a:moveTo>
                    <a:pt x="127978" y="0"/>
                  </a:moveTo>
                  <a:lnTo>
                    <a:pt x="818657" y="0"/>
                  </a:lnTo>
                  <a:cubicBezTo>
                    <a:pt x="852599" y="0"/>
                    <a:pt x="885151" y="13483"/>
                    <a:pt x="909151" y="37484"/>
                  </a:cubicBezTo>
                  <a:cubicBezTo>
                    <a:pt x="933152" y="61485"/>
                    <a:pt x="946635" y="94036"/>
                    <a:pt x="946635" y="127978"/>
                  </a:cubicBezTo>
                  <a:lnTo>
                    <a:pt x="946635" y="127978"/>
                  </a:lnTo>
                  <a:cubicBezTo>
                    <a:pt x="946635" y="161920"/>
                    <a:pt x="933152" y="194472"/>
                    <a:pt x="909151" y="218473"/>
                  </a:cubicBezTo>
                  <a:cubicBezTo>
                    <a:pt x="885151" y="242474"/>
                    <a:pt x="852599" y="255957"/>
                    <a:pt x="818657"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23" id="23"/>
            <p:cNvSpPr txBox="true"/>
            <p:nvPr/>
          </p:nvSpPr>
          <p:spPr>
            <a:xfrm>
              <a:off x="0" y="-38100"/>
              <a:ext cx="946635" cy="294057"/>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13124331" y="2891463"/>
            <a:ext cx="2147107"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Trojans</a:t>
            </a:r>
          </a:p>
        </p:txBody>
      </p:sp>
      <p:sp>
        <p:nvSpPr>
          <p:cNvPr name="Freeform 25" id="25"/>
          <p:cNvSpPr/>
          <p:nvPr/>
        </p:nvSpPr>
        <p:spPr>
          <a:xfrm flipH="false" flipV="false" rot="0">
            <a:off x="11947509" y="2941682"/>
            <a:ext cx="661047" cy="662251"/>
          </a:xfrm>
          <a:custGeom>
            <a:avLst/>
            <a:gdLst/>
            <a:ahLst/>
            <a:cxnLst/>
            <a:rect r="r" b="b" t="t" l="l"/>
            <a:pathLst>
              <a:path h="662251" w="661047">
                <a:moveTo>
                  <a:pt x="0" y="0"/>
                </a:moveTo>
                <a:lnTo>
                  <a:pt x="661048" y="0"/>
                </a:lnTo>
                <a:lnTo>
                  <a:pt x="661048"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26" id="26"/>
          <p:cNvGrpSpPr/>
          <p:nvPr/>
        </p:nvGrpSpPr>
        <p:grpSpPr>
          <a:xfrm rot="0">
            <a:off x="2100809" y="4771715"/>
            <a:ext cx="4468473" cy="971837"/>
            <a:chOff x="0" y="0"/>
            <a:chExt cx="1176882" cy="255957"/>
          </a:xfrm>
        </p:grpSpPr>
        <p:sp>
          <p:nvSpPr>
            <p:cNvPr name="Freeform 27" id="27"/>
            <p:cNvSpPr/>
            <p:nvPr/>
          </p:nvSpPr>
          <p:spPr>
            <a:xfrm flipH="false" flipV="false" rot="0">
              <a:off x="0" y="0"/>
              <a:ext cx="1176882" cy="255957"/>
            </a:xfrm>
            <a:custGeom>
              <a:avLst/>
              <a:gdLst/>
              <a:ahLst/>
              <a:cxnLst/>
              <a:rect r="r" b="b" t="t" l="l"/>
              <a:pathLst>
                <a:path h="255957" w="1176882">
                  <a:moveTo>
                    <a:pt x="127978" y="0"/>
                  </a:moveTo>
                  <a:lnTo>
                    <a:pt x="1048903" y="0"/>
                  </a:lnTo>
                  <a:cubicBezTo>
                    <a:pt x="1082845" y="0"/>
                    <a:pt x="1115397" y="13483"/>
                    <a:pt x="1139398" y="37484"/>
                  </a:cubicBezTo>
                  <a:cubicBezTo>
                    <a:pt x="1163399" y="61485"/>
                    <a:pt x="1176882" y="94036"/>
                    <a:pt x="1176882" y="127978"/>
                  </a:cubicBezTo>
                  <a:lnTo>
                    <a:pt x="1176882" y="127978"/>
                  </a:lnTo>
                  <a:cubicBezTo>
                    <a:pt x="1176882" y="161920"/>
                    <a:pt x="1163399" y="194472"/>
                    <a:pt x="1139398" y="218473"/>
                  </a:cubicBezTo>
                  <a:cubicBezTo>
                    <a:pt x="1115397" y="242474"/>
                    <a:pt x="1082845" y="255957"/>
                    <a:pt x="1048903"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28" id="28"/>
            <p:cNvSpPr txBox="true"/>
            <p:nvPr/>
          </p:nvSpPr>
          <p:spPr>
            <a:xfrm>
              <a:off x="0" y="-38100"/>
              <a:ext cx="1176882"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29" id="29"/>
          <p:cNvSpPr/>
          <p:nvPr/>
        </p:nvSpPr>
        <p:spPr>
          <a:xfrm flipH="false" flipV="false" rot="0">
            <a:off x="2079967" y="4946071"/>
            <a:ext cx="661047" cy="662251"/>
          </a:xfrm>
          <a:custGeom>
            <a:avLst/>
            <a:gdLst/>
            <a:ahLst/>
            <a:cxnLst/>
            <a:rect r="r" b="b" t="t" l="l"/>
            <a:pathLst>
              <a:path h="662251" w="661047">
                <a:moveTo>
                  <a:pt x="0" y="0"/>
                </a:moveTo>
                <a:lnTo>
                  <a:pt x="661048" y="0"/>
                </a:lnTo>
                <a:lnTo>
                  <a:pt x="661048" y="662252"/>
                </a:lnTo>
                <a:lnTo>
                  <a:pt x="0" y="662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30" id="30"/>
          <p:cNvSpPr txBox="true"/>
          <p:nvPr/>
        </p:nvSpPr>
        <p:spPr>
          <a:xfrm rot="0">
            <a:off x="3016562" y="4869871"/>
            <a:ext cx="3317565"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Ransomware </a:t>
            </a:r>
          </a:p>
        </p:txBody>
      </p:sp>
      <p:grpSp>
        <p:nvGrpSpPr>
          <p:cNvPr name="Group 31" id="31"/>
          <p:cNvGrpSpPr/>
          <p:nvPr/>
        </p:nvGrpSpPr>
        <p:grpSpPr>
          <a:xfrm rot="0">
            <a:off x="7739923" y="4771715"/>
            <a:ext cx="3594256" cy="971837"/>
            <a:chOff x="0" y="0"/>
            <a:chExt cx="946635" cy="255957"/>
          </a:xfrm>
        </p:grpSpPr>
        <p:sp>
          <p:nvSpPr>
            <p:cNvPr name="Freeform 32" id="32"/>
            <p:cNvSpPr/>
            <p:nvPr/>
          </p:nvSpPr>
          <p:spPr>
            <a:xfrm flipH="false" flipV="false" rot="0">
              <a:off x="0" y="0"/>
              <a:ext cx="946635" cy="255957"/>
            </a:xfrm>
            <a:custGeom>
              <a:avLst/>
              <a:gdLst/>
              <a:ahLst/>
              <a:cxnLst/>
              <a:rect r="r" b="b" t="t" l="l"/>
              <a:pathLst>
                <a:path h="255957" w="946635">
                  <a:moveTo>
                    <a:pt x="127978" y="0"/>
                  </a:moveTo>
                  <a:lnTo>
                    <a:pt x="818657" y="0"/>
                  </a:lnTo>
                  <a:cubicBezTo>
                    <a:pt x="852599" y="0"/>
                    <a:pt x="885151" y="13483"/>
                    <a:pt x="909151" y="37484"/>
                  </a:cubicBezTo>
                  <a:cubicBezTo>
                    <a:pt x="933152" y="61485"/>
                    <a:pt x="946635" y="94036"/>
                    <a:pt x="946635" y="127978"/>
                  </a:cubicBezTo>
                  <a:lnTo>
                    <a:pt x="946635" y="127978"/>
                  </a:lnTo>
                  <a:cubicBezTo>
                    <a:pt x="946635" y="161920"/>
                    <a:pt x="933152" y="194472"/>
                    <a:pt x="909151" y="218473"/>
                  </a:cubicBezTo>
                  <a:cubicBezTo>
                    <a:pt x="885151" y="242474"/>
                    <a:pt x="852599" y="255957"/>
                    <a:pt x="818657"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33" id="33"/>
            <p:cNvSpPr txBox="true"/>
            <p:nvPr/>
          </p:nvSpPr>
          <p:spPr>
            <a:xfrm>
              <a:off x="0" y="-38100"/>
              <a:ext cx="946635"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34" id="34"/>
          <p:cNvSpPr/>
          <p:nvPr/>
        </p:nvSpPr>
        <p:spPr>
          <a:xfrm flipH="false" flipV="false" rot="0">
            <a:off x="7739923" y="4926507"/>
            <a:ext cx="661047" cy="662251"/>
          </a:xfrm>
          <a:custGeom>
            <a:avLst/>
            <a:gdLst/>
            <a:ahLst/>
            <a:cxnLst/>
            <a:rect r="r" b="b" t="t" l="l"/>
            <a:pathLst>
              <a:path h="662251" w="661047">
                <a:moveTo>
                  <a:pt x="0" y="0"/>
                </a:moveTo>
                <a:lnTo>
                  <a:pt x="661047" y="0"/>
                </a:lnTo>
                <a:lnTo>
                  <a:pt x="661047" y="662252"/>
                </a:lnTo>
                <a:lnTo>
                  <a:pt x="0" y="662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5" id="35"/>
          <p:cNvSpPr txBox="true"/>
          <p:nvPr/>
        </p:nvSpPr>
        <p:spPr>
          <a:xfrm rot="0">
            <a:off x="8645605" y="4863298"/>
            <a:ext cx="2147107"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Rootkits</a:t>
            </a:r>
          </a:p>
        </p:txBody>
      </p:sp>
      <p:grpSp>
        <p:nvGrpSpPr>
          <p:cNvPr name="Group 36" id="36"/>
          <p:cNvGrpSpPr/>
          <p:nvPr/>
        </p:nvGrpSpPr>
        <p:grpSpPr>
          <a:xfrm rot="0">
            <a:off x="12505754" y="4771715"/>
            <a:ext cx="3594256" cy="971837"/>
            <a:chOff x="0" y="0"/>
            <a:chExt cx="946635" cy="255957"/>
          </a:xfrm>
        </p:grpSpPr>
        <p:sp>
          <p:nvSpPr>
            <p:cNvPr name="Freeform 37" id="37"/>
            <p:cNvSpPr/>
            <p:nvPr/>
          </p:nvSpPr>
          <p:spPr>
            <a:xfrm flipH="false" flipV="false" rot="0">
              <a:off x="0" y="0"/>
              <a:ext cx="946635" cy="255957"/>
            </a:xfrm>
            <a:custGeom>
              <a:avLst/>
              <a:gdLst/>
              <a:ahLst/>
              <a:cxnLst/>
              <a:rect r="r" b="b" t="t" l="l"/>
              <a:pathLst>
                <a:path h="255957" w="946635">
                  <a:moveTo>
                    <a:pt x="127978" y="0"/>
                  </a:moveTo>
                  <a:lnTo>
                    <a:pt x="818657" y="0"/>
                  </a:lnTo>
                  <a:cubicBezTo>
                    <a:pt x="852599" y="0"/>
                    <a:pt x="885151" y="13483"/>
                    <a:pt x="909151" y="37484"/>
                  </a:cubicBezTo>
                  <a:cubicBezTo>
                    <a:pt x="933152" y="61485"/>
                    <a:pt x="946635" y="94036"/>
                    <a:pt x="946635" y="127978"/>
                  </a:cubicBezTo>
                  <a:lnTo>
                    <a:pt x="946635" y="127978"/>
                  </a:lnTo>
                  <a:cubicBezTo>
                    <a:pt x="946635" y="161920"/>
                    <a:pt x="933152" y="194472"/>
                    <a:pt x="909151" y="218473"/>
                  </a:cubicBezTo>
                  <a:cubicBezTo>
                    <a:pt x="885151" y="242474"/>
                    <a:pt x="852599" y="255957"/>
                    <a:pt x="818657"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38" id="38"/>
            <p:cNvSpPr txBox="true"/>
            <p:nvPr/>
          </p:nvSpPr>
          <p:spPr>
            <a:xfrm>
              <a:off x="0" y="-38100"/>
              <a:ext cx="946635"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39" id="39"/>
          <p:cNvSpPr/>
          <p:nvPr/>
        </p:nvSpPr>
        <p:spPr>
          <a:xfrm flipH="false" flipV="false" rot="0">
            <a:off x="12554258" y="4913517"/>
            <a:ext cx="661047" cy="662251"/>
          </a:xfrm>
          <a:custGeom>
            <a:avLst/>
            <a:gdLst/>
            <a:ahLst/>
            <a:cxnLst/>
            <a:rect r="r" b="b" t="t" l="l"/>
            <a:pathLst>
              <a:path h="662251" w="661047">
                <a:moveTo>
                  <a:pt x="0" y="0"/>
                </a:moveTo>
                <a:lnTo>
                  <a:pt x="661047" y="0"/>
                </a:lnTo>
                <a:lnTo>
                  <a:pt x="661047"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0" id="40"/>
          <p:cNvSpPr txBox="true"/>
          <p:nvPr/>
        </p:nvSpPr>
        <p:spPr>
          <a:xfrm rot="0">
            <a:off x="13465451" y="4869871"/>
            <a:ext cx="2147107"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Adware</a:t>
            </a:r>
          </a:p>
        </p:txBody>
      </p:sp>
      <p:grpSp>
        <p:nvGrpSpPr>
          <p:cNvPr name="Group 41" id="41"/>
          <p:cNvGrpSpPr/>
          <p:nvPr/>
        </p:nvGrpSpPr>
        <p:grpSpPr>
          <a:xfrm rot="0">
            <a:off x="2100809" y="6808658"/>
            <a:ext cx="3594256" cy="971837"/>
            <a:chOff x="0" y="0"/>
            <a:chExt cx="946635" cy="255957"/>
          </a:xfrm>
        </p:grpSpPr>
        <p:sp>
          <p:nvSpPr>
            <p:cNvPr name="Freeform 42" id="42"/>
            <p:cNvSpPr/>
            <p:nvPr/>
          </p:nvSpPr>
          <p:spPr>
            <a:xfrm flipH="false" flipV="false" rot="0">
              <a:off x="0" y="0"/>
              <a:ext cx="946635" cy="255957"/>
            </a:xfrm>
            <a:custGeom>
              <a:avLst/>
              <a:gdLst/>
              <a:ahLst/>
              <a:cxnLst/>
              <a:rect r="r" b="b" t="t" l="l"/>
              <a:pathLst>
                <a:path h="255957" w="946635">
                  <a:moveTo>
                    <a:pt x="127978" y="0"/>
                  </a:moveTo>
                  <a:lnTo>
                    <a:pt x="818657" y="0"/>
                  </a:lnTo>
                  <a:cubicBezTo>
                    <a:pt x="852599" y="0"/>
                    <a:pt x="885151" y="13483"/>
                    <a:pt x="909151" y="37484"/>
                  </a:cubicBezTo>
                  <a:cubicBezTo>
                    <a:pt x="933152" y="61485"/>
                    <a:pt x="946635" y="94036"/>
                    <a:pt x="946635" y="127978"/>
                  </a:cubicBezTo>
                  <a:lnTo>
                    <a:pt x="946635" y="127978"/>
                  </a:lnTo>
                  <a:cubicBezTo>
                    <a:pt x="946635" y="161920"/>
                    <a:pt x="933152" y="194472"/>
                    <a:pt x="909151" y="218473"/>
                  </a:cubicBezTo>
                  <a:cubicBezTo>
                    <a:pt x="885151" y="242474"/>
                    <a:pt x="852599" y="255957"/>
                    <a:pt x="818657"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43" id="43"/>
            <p:cNvSpPr txBox="true"/>
            <p:nvPr/>
          </p:nvSpPr>
          <p:spPr>
            <a:xfrm>
              <a:off x="0" y="-38100"/>
              <a:ext cx="946635"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44" id="44"/>
          <p:cNvSpPr/>
          <p:nvPr/>
        </p:nvSpPr>
        <p:spPr>
          <a:xfrm flipH="false" flipV="false" rot="0">
            <a:off x="2079967" y="6950461"/>
            <a:ext cx="661047" cy="662251"/>
          </a:xfrm>
          <a:custGeom>
            <a:avLst/>
            <a:gdLst/>
            <a:ahLst/>
            <a:cxnLst/>
            <a:rect r="r" b="b" t="t" l="l"/>
            <a:pathLst>
              <a:path h="662251" w="661047">
                <a:moveTo>
                  <a:pt x="0" y="0"/>
                </a:moveTo>
                <a:lnTo>
                  <a:pt x="661048" y="0"/>
                </a:lnTo>
                <a:lnTo>
                  <a:pt x="661048"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5" id="45"/>
          <p:cNvSpPr txBox="true"/>
          <p:nvPr/>
        </p:nvSpPr>
        <p:spPr>
          <a:xfrm rot="0">
            <a:off x="3016562" y="6900241"/>
            <a:ext cx="2422654"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Spyware</a:t>
            </a:r>
          </a:p>
        </p:txBody>
      </p:sp>
      <p:grpSp>
        <p:nvGrpSpPr>
          <p:cNvPr name="Group 46" id="46"/>
          <p:cNvGrpSpPr/>
          <p:nvPr/>
        </p:nvGrpSpPr>
        <p:grpSpPr>
          <a:xfrm rot="0">
            <a:off x="6865221" y="6808658"/>
            <a:ext cx="4237199" cy="971837"/>
            <a:chOff x="0" y="0"/>
            <a:chExt cx="1115970" cy="255957"/>
          </a:xfrm>
        </p:grpSpPr>
        <p:sp>
          <p:nvSpPr>
            <p:cNvPr name="Freeform 47" id="47"/>
            <p:cNvSpPr/>
            <p:nvPr/>
          </p:nvSpPr>
          <p:spPr>
            <a:xfrm flipH="false" flipV="false" rot="0">
              <a:off x="0" y="0"/>
              <a:ext cx="1115970" cy="255957"/>
            </a:xfrm>
            <a:custGeom>
              <a:avLst/>
              <a:gdLst/>
              <a:ahLst/>
              <a:cxnLst/>
              <a:rect r="r" b="b" t="t" l="l"/>
              <a:pathLst>
                <a:path h="255957" w="1115970">
                  <a:moveTo>
                    <a:pt x="127978" y="0"/>
                  </a:moveTo>
                  <a:lnTo>
                    <a:pt x="987992" y="0"/>
                  </a:lnTo>
                  <a:cubicBezTo>
                    <a:pt x="1058672" y="0"/>
                    <a:pt x="1115970" y="57298"/>
                    <a:pt x="1115970" y="127978"/>
                  </a:cubicBezTo>
                  <a:lnTo>
                    <a:pt x="1115970" y="127978"/>
                  </a:lnTo>
                  <a:cubicBezTo>
                    <a:pt x="1115970" y="161920"/>
                    <a:pt x="1102487" y="194472"/>
                    <a:pt x="1078486" y="218473"/>
                  </a:cubicBezTo>
                  <a:cubicBezTo>
                    <a:pt x="1054486" y="242474"/>
                    <a:pt x="1021934" y="255957"/>
                    <a:pt x="987992"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48" id="48"/>
            <p:cNvSpPr txBox="true"/>
            <p:nvPr/>
          </p:nvSpPr>
          <p:spPr>
            <a:xfrm>
              <a:off x="0" y="-38100"/>
              <a:ext cx="1115970"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49" id="49"/>
          <p:cNvSpPr/>
          <p:nvPr/>
        </p:nvSpPr>
        <p:spPr>
          <a:xfrm flipH="false" flipV="false" rot="0">
            <a:off x="6848477" y="6899944"/>
            <a:ext cx="661047" cy="662251"/>
          </a:xfrm>
          <a:custGeom>
            <a:avLst/>
            <a:gdLst/>
            <a:ahLst/>
            <a:cxnLst/>
            <a:rect r="r" b="b" t="t" l="l"/>
            <a:pathLst>
              <a:path h="662251" w="661047">
                <a:moveTo>
                  <a:pt x="0" y="0"/>
                </a:moveTo>
                <a:lnTo>
                  <a:pt x="661047" y="0"/>
                </a:lnTo>
                <a:lnTo>
                  <a:pt x="661047"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50" id="50"/>
          <p:cNvSpPr txBox="true"/>
          <p:nvPr/>
        </p:nvSpPr>
        <p:spPr>
          <a:xfrm rot="0">
            <a:off x="7672434" y="6900241"/>
            <a:ext cx="2943132"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Backdoors</a:t>
            </a:r>
          </a:p>
        </p:txBody>
      </p:sp>
      <p:grpSp>
        <p:nvGrpSpPr>
          <p:cNvPr name="Group 51" id="51"/>
          <p:cNvGrpSpPr/>
          <p:nvPr/>
        </p:nvGrpSpPr>
        <p:grpSpPr>
          <a:xfrm rot="0">
            <a:off x="12184282" y="6745151"/>
            <a:ext cx="4237199" cy="971837"/>
            <a:chOff x="0" y="0"/>
            <a:chExt cx="1115970" cy="255957"/>
          </a:xfrm>
        </p:grpSpPr>
        <p:sp>
          <p:nvSpPr>
            <p:cNvPr name="Freeform 52" id="52"/>
            <p:cNvSpPr/>
            <p:nvPr/>
          </p:nvSpPr>
          <p:spPr>
            <a:xfrm flipH="false" flipV="false" rot="0">
              <a:off x="0" y="0"/>
              <a:ext cx="1115970" cy="255957"/>
            </a:xfrm>
            <a:custGeom>
              <a:avLst/>
              <a:gdLst/>
              <a:ahLst/>
              <a:cxnLst/>
              <a:rect r="r" b="b" t="t" l="l"/>
              <a:pathLst>
                <a:path h="255957" w="1115970">
                  <a:moveTo>
                    <a:pt x="127978" y="0"/>
                  </a:moveTo>
                  <a:lnTo>
                    <a:pt x="987992" y="0"/>
                  </a:lnTo>
                  <a:cubicBezTo>
                    <a:pt x="1058672" y="0"/>
                    <a:pt x="1115970" y="57298"/>
                    <a:pt x="1115970" y="127978"/>
                  </a:cubicBezTo>
                  <a:lnTo>
                    <a:pt x="1115970" y="127978"/>
                  </a:lnTo>
                  <a:cubicBezTo>
                    <a:pt x="1115970" y="161920"/>
                    <a:pt x="1102487" y="194472"/>
                    <a:pt x="1078486" y="218473"/>
                  </a:cubicBezTo>
                  <a:cubicBezTo>
                    <a:pt x="1054486" y="242474"/>
                    <a:pt x="1021934" y="255957"/>
                    <a:pt x="987992"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53" id="53"/>
            <p:cNvSpPr txBox="true"/>
            <p:nvPr/>
          </p:nvSpPr>
          <p:spPr>
            <a:xfrm>
              <a:off x="0" y="-38100"/>
              <a:ext cx="1115970"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54" id="54"/>
          <p:cNvSpPr/>
          <p:nvPr/>
        </p:nvSpPr>
        <p:spPr>
          <a:xfrm flipH="false" flipV="false" rot="0">
            <a:off x="12175230" y="6896076"/>
            <a:ext cx="661047" cy="662251"/>
          </a:xfrm>
          <a:custGeom>
            <a:avLst/>
            <a:gdLst/>
            <a:ahLst/>
            <a:cxnLst/>
            <a:rect r="r" b="b" t="t" l="l"/>
            <a:pathLst>
              <a:path h="662251" w="661047">
                <a:moveTo>
                  <a:pt x="0" y="0"/>
                </a:moveTo>
                <a:lnTo>
                  <a:pt x="661048" y="0"/>
                </a:lnTo>
                <a:lnTo>
                  <a:pt x="661048" y="662252"/>
                </a:lnTo>
                <a:lnTo>
                  <a:pt x="0" y="662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55" id="55"/>
          <p:cNvSpPr txBox="true"/>
          <p:nvPr/>
        </p:nvSpPr>
        <p:spPr>
          <a:xfrm rot="0">
            <a:off x="13101005" y="6900241"/>
            <a:ext cx="3279911"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Keyloggers</a:t>
            </a:r>
          </a:p>
        </p:txBody>
      </p:sp>
      <p:grpSp>
        <p:nvGrpSpPr>
          <p:cNvPr name="Group 56" id="56"/>
          <p:cNvGrpSpPr/>
          <p:nvPr/>
        </p:nvGrpSpPr>
        <p:grpSpPr>
          <a:xfrm rot="0">
            <a:off x="6555512" y="8452807"/>
            <a:ext cx="4237199" cy="1610986"/>
            <a:chOff x="0" y="0"/>
            <a:chExt cx="1115970" cy="424293"/>
          </a:xfrm>
        </p:grpSpPr>
        <p:sp>
          <p:nvSpPr>
            <p:cNvPr name="Freeform 57" id="57"/>
            <p:cNvSpPr/>
            <p:nvPr/>
          </p:nvSpPr>
          <p:spPr>
            <a:xfrm flipH="false" flipV="false" rot="0">
              <a:off x="0" y="0"/>
              <a:ext cx="1115970" cy="424293"/>
            </a:xfrm>
            <a:custGeom>
              <a:avLst/>
              <a:gdLst/>
              <a:ahLst/>
              <a:cxnLst/>
              <a:rect r="r" b="b" t="t" l="l"/>
              <a:pathLst>
                <a:path h="424293" w="1115970">
                  <a:moveTo>
                    <a:pt x="182713" y="0"/>
                  </a:moveTo>
                  <a:lnTo>
                    <a:pt x="933257" y="0"/>
                  </a:lnTo>
                  <a:cubicBezTo>
                    <a:pt x="1034167" y="0"/>
                    <a:pt x="1115970" y="81803"/>
                    <a:pt x="1115970" y="182713"/>
                  </a:cubicBezTo>
                  <a:lnTo>
                    <a:pt x="1115970" y="241579"/>
                  </a:lnTo>
                  <a:cubicBezTo>
                    <a:pt x="1115970" y="342489"/>
                    <a:pt x="1034167" y="424293"/>
                    <a:pt x="933257" y="424293"/>
                  </a:cubicBezTo>
                  <a:lnTo>
                    <a:pt x="182713" y="424293"/>
                  </a:lnTo>
                  <a:cubicBezTo>
                    <a:pt x="81803" y="424293"/>
                    <a:pt x="0" y="342489"/>
                    <a:pt x="0" y="241579"/>
                  </a:cubicBezTo>
                  <a:lnTo>
                    <a:pt x="0" y="182713"/>
                  </a:lnTo>
                  <a:cubicBezTo>
                    <a:pt x="0" y="81803"/>
                    <a:pt x="81803" y="0"/>
                    <a:pt x="182713" y="0"/>
                  </a:cubicBezTo>
                  <a:close/>
                </a:path>
              </a:pathLst>
            </a:custGeom>
            <a:solidFill>
              <a:srgbClr val="FFFFFF"/>
            </a:solidFill>
          </p:spPr>
        </p:sp>
        <p:sp>
          <p:nvSpPr>
            <p:cNvPr name="TextBox 58" id="58"/>
            <p:cNvSpPr txBox="true"/>
            <p:nvPr/>
          </p:nvSpPr>
          <p:spPr>
            <a:xfrm>
              <a:off x="0" y="-38100"/>
              <a:ext cx="1115970" cy="462393"/>
            </a:xfrm>
            <a:prstGeom prst="rect">
              <a:avLst/>
            </a:prstGeom>
          </p:spPr>
          <p:txBody>
            <a:bodyPr anchor="ctr" rtlCol="false" tIns="50800" lIns="50800" bIns="50800" rIns="50800"/>
            <a:lstStyle/>
            <a:p>
              <a:pPr algn="ctr">
                <a:lnSpc>
                  <a:spcPts val="2659"/>
                </a:lnSpc>
                <a:spcBef>
                  <a:spcPct val="0"/>
                </a:spcBef>
              </a:pPr>
            </a:p>
          </p:txBody>
        </p:sp>
      </p:grpSp>
      <p:sp>
        <p:nvSpPr>
          <p:cNvPr name="Freeform 59" id="59"/>
          <p:cNvSpPr/>
          <p:nvPr/>
        </p:nvSpPr>
        <p:spPr>
          <a:xfrm flipH="false" flipV="false" rot="0">
            <a:off x="6848477" y="8886365"/>
            <a:ext cx="661047" cy="662251"/>
          </a:xfrm>
          <a:custGeom>
            <a:avLst/>
            <a:gdLst/>
            <a:ahLst/>
            <a:cxnLst/>
            <a:rect r="r" b="b" t="t" l="l"/>
            <a:pathLst>
              <a:path h="662251" w="661047">
                <a:moveTo>
                  <a:pt x="0" y="0"/>
                </a:moveTo>
                <a:lnTo>
                  <a:pt x="661047" y="0"/>
                </a:lnTo>
                <a:lnTo>
                  <a:pt x="661047"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60" id="60"/>
          <p:cNvSpPr txBox="true"/>
          <p:nvPr/>
        </p:nvSpPr>
        <p:spPr>
          <a:xfrm rot="0">
            <a:off x="7889555" y="8469460"/>
            <a:ext cx="3677924" cy="145542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Fileless Malware </a:t>
            </a:r>
          </a:p>
        </p:txBody>
      </p:sp>
      <p:grpSp>
        <p:nvGrpSpPr>
          <p:cNvPr name="Group 61" id="61"/>
          <p:cNvGrpSpPr/>
          <p:nvPr/>
        </p:nvGrpSpPr>
        <p:grpSpPr>
          <a:xfrm rot="0">
            <a:off x="2079967" y="8749352"/>
            <a:ext cx="3594256" cy="971837"/>
            <a:chOff x="0" y="0"/>
            <a:chExt cx="946635" cy="255957"/>
          </a:xfrm>
        </p:grpSpPr>
        <p:sp>
          <p:nvSpPr>
            <p:cNvPr name="Freeform 62" id="62"/>
            <p:cNvSpPr/>
            <p:nvPr/>
          </p:nvSpPr>
          <p:spPr>
            <a:xfrm flipH="false" flipV="false" rot="0">
              <a:off x="0" y="0"/>
              <a:ext cx="946635" cy="255957"/>
            </a:xfrm>
            <a:custGeom>
              <a:avLst/>
              <a:gdLst/>
              <a:ahLst/>
              <a:cxnLst/>
              <a:rect r="r" b="b" t="t" l="l"/>
              <a:pathLst>
                <a:path h="255957" w="946635">
                  <a:moveTo>
                    <a:pt x="127978" y="0"/>
                  </a:moveTo>
                  <a:lnTo>
                    <a:pt x="818657" y="0"/>
                  </a:lnTo>
                  <a:cubicBezTo>
                    <a:pt x="852599" y="0"/>
                    <a:pt x="885151" y="13483"/>
                    <a:pt x="909151" y="37484"/>
                  </a:cubicBezTo>
                  <a:cubicBezTo>
                    <a:pt x="933152" y="61485"/>
                    <a:pt x="946635" y="94036"/>
                    <a:pt x="946635" y="127978"/>
                  </a:cubicBezTo>
                  <a:lnTo>
                    <a:pt x="946635" y="127978"/>
                  </a:lnTo>
                  <a:cubicBezTo>
                    <a:pt x="946635" y="161920"/>
                    <a:pt x="933152" y="194472"/>
                    <a:pt x="909151" y="218473"/>
                  </a:cubicBezTo>
                  <a:cubicBezTo>
                    <a:pt x="885151" y="242474"/>
                    <a:pt x="852599" y="255957"/>
                    <a:pt x="818657" y="255957"/>
                  </a:cubicBezTo>
                  <a:lnTo>
                    <a:pt x="127978" y="255957"/>
                  </a:lnTo>
                  <a:cubicBezTo>
                    <a:pt x="94036" y="255957"/>
                    <a:pt x="61485" y="242474"/>
                    <a:pt x="37484" y="218473"/>
                  </a:cubicBezTo>
                  <a:cubicBezTo>
                    <a:pt x="13483" y="194472"/>
                    <a:pt x="0" y="161920"/>
                    <a:pt x="0" y="127978"/>
                  </a:cubicBezTo>
                  <a:lnTo>
                    <a:pt x="0" y="127978"/>
                  </a:lnTo>
                  <a:cubicBezTo>
                    <a:pt x="0" y="94036"/>
                    <a:pt x="13483" y="61485"/>
                    <a:pt x="37484" y="37484"/>
                  </a:cubicBezTo>
                  <a:cubicBezTo>
                    <a:pt x="61485" y="13483"/>
                    <a:pt x="94036" y="0"/>
                    <a:pt x="127978" y="0"/>
                  </a:cubicBezTo>
                  <a:close/>
                </a:path>
              </a:pathLst>
            </a:custGeom>
            <a:solidFill>
              <a:srgbClr val="FFFFFF"/>
            </a:solidFill>
          </p:spPr>
        </p:sp>
        <p:sp>
          <p:nvSpPr>
            <p:cNvPr name="TextBox 63" id="63"/>
            <p:cNvSpPr txBox="true"/>
            <p:nvPr/>
          </p:nvSpPr>
          <p:spPr>
            <a:xfrm>
              <a:off x="0" y="-38100"/>
              <a:ext cx="946635" cy="294057"/>
            </a:xfrm>
            <a:prstGeom prst="rect">
              <a:avLst/>
            </a:prstGeom>
          </p:spPr>
          <p:txBody>
            <a:bodyPr anchor="ctr" rtlCol="false" tIns="50800" lIns="50800" bIns="50800" rIns="50800"/>
            <a:lstStyle/>
            <a:p>
              <a:pPr algn="ctr">
                <a:lnSpc>
                  <a:spcPts val="2659"/>
                </a:lnSpc>
                <a:spcBef>
                  <a:spcPct val="0"/>
                </a:spcBef>
              </a:pPr>
            </a:p>
          </p:txBody>
        </p:sp>
      </p:grpSp>
      <p:sp>
        <p:nvSpPr>
          <p:cNvPr name="Freeform 64" id="64"/>
          <p:cNvSpPr/>
          <p:nvPr/>
        </p:nvSpPr>
        <p:spPr>
          <a:xfrm flipH="false" flipV="false" rot="0">
            <a:off x="2079967" y="8927174"/>
            <a:ext cx="661047" cy="662251"/>
          </a:xfrm>
          <a:custGeom>
            <a:avLst/>
            <a:gdLst/>
            <a:ahLst/>
            <a:cxnLst/>
            <a:rect r="r" b="b" t="t" l="l"/>
            <a:pathLst>
              <a:path h="662251" w="661047">
                <a:moveTo>
                  <a:pt x="0" y="0"/>
                </a:moveTo>
                <a:lnTo>
                  <a:pt x="661048" y="0"/>
                </a:lnTo>
                <a:lnTo>
                  <a:pt x="661048" y="662252"/>
                </a:lnTo>
                <a:lnTo>
                  <a:pt x="0" y="662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65" id="65"/>
          <p:cNvSpPr txBox="true"/>
          <p:nvPr/>
        </p:nvSpPr>
        <p:spPr>
          <a:xfrm rot="0">
            <a:off x="3016562" y="8810165"/>
            <a:ext cx="2147107" cy="712471"/>
          </a:xfrm>
          <a:prstGeom prst="rect">
            <a:avLst/>
          </a:prstGeom>
        </p:spPr>
        <p:txBody>
          <a:bodyPr anchor="t" rtlCol="false" tIns="0" lIns="0" bIns="0" rIns="0">
            <a:spAutoFit/>
          </a:bodyPr>
          <a:lstStyle/>
          <a:p>
            <a:pPr algn="l" marL="0" indent="0" lvl="0">
              <a:lnSpc>
                <a:spcPts val="5879"/>
              </a:lnSpc>
              <a:spcBef>
                <a:spcPct val="0"/>
              </a:spcBef>
            </a:pPr>
            <a:r>
              <a:rPr lang="en-US" sz="4199" strike="noStrike" u="none">
                <a:solidFill>
                  <a:srgbClr val="000000"/>
                </a:solidFill>
                <a:latin typeface="Varela Round"/>
                <a:ea typeface="Varela Round"/>
                <a:cs typeface="Varela Round"/>
                <a:sym typeface="Varela Round"/>
              </a:rPr>
              <a:t>Botnets</a:t>
            </a:r>
          </a:p>
        </p:txBody>
      </p:sp>
      <p:grpSp>
        <p:nvGrpSpPr>
          <p:cNvPr name="Group 66" id="66"/>
          <p:cNvGrpSpPr/>
          <p:nvPr/>
        </p:nvGrpSpPr>
        <p:grpSpPr>
          <a:xfrm rot="0">
            <a:off x="11947509" y="8411998"/>
            <a:ext cx="5311791" cy="1610986"/>
            <a:chOff x="0" y="0"/>
            <a:chExt cx="1398990" cy="424293"/>
          </a:xfrm>
        </p:grpSpPr>
        <p:sp>
          <p:nvSpPr>
            <p:cNvPr name="Freeform 67" id="67"/>
            <p:cNvSpPr/>
            <p:nvPr/>
          </p:nvSpPr>
          <p:spPr>
            <a:xfrm flipH="false" flipV="false" rot="0">
              <a:off x="0" y="0"/>
              <a:ext cx="1398990" cy="424293"/>
            </a:xfrm>
            <a:custGeom>
              <a:avLst/>
              <a:gdLst/>
              <a:ahLst/>
              <a:cxnLst/>
              <a:rect r="r" b="b" t="t" l="l"/>
              <a:pathLst>
                <a:path h="424293" w="1398990">
                  <a:moveTo>
                    <a:pt x="145750" y="0"/>
                  </a:moveTo>
                  <a:lnTo>
                    <a:pt x="1253240" y="0"/>
                  </a:lnTo>
                  <a:cubicBezTo>
                    <a:pt x="1333736" y="0"/>
                    <a:pt x="1398990" y="65254"/>
                    <a:pt x="1398990" y="145750"/>
                  </a:cubicBezTo>
                  <a:lnTo>
                    <a:pt x="1398990" y="278543"/>
                  </a:lnTo>
                  <a:cubicBezTo>
                    <a:pt x="1398990" y="317198"/>
                    <a:pt x="1383634" y="354270"/>
                    <a:pt x="1356301" y="381603"/>
                  </a:cubicBezTo>
                  <a:cubicBezTo>
                    <a:pt x="1328968" y="408937"/>
                    <a:pt x="1291896" y="424293"/>
                    <a:pt x="1253240" y="424293"/>
                  </a:cubicBezTo>
                  <a:lnTo>
                    <a:pt x="145750" y="424293"/>
                  </a:lnTo>
                  <a:cubicBezTo>
                    <a:pt x="107094" y="424293"/>
                    <a:pt x="70022" y="408937"/>
                    <a:pt x="42689" y="381603"/>
                  </a:cubicBezTo>
                  <a:cubicBezTo>
                    <a:pt x="15356" y="354270"/>
                    <a:pt x="0" y="317198"/>
                    <a:pt x="0" y="278543"/>
                  </a:cubicBezTo>
                  <a:lnTo>
                    <a:pt x="0" y="145750"/>
                  </a:lnTo>
                  <a:cubicBezTo>
                    <a:pt x="0" y="107094"/>
                    <a:pt x="15356" y="70022"/>
                    <a:pt x="42689" y="42689"/>
                  </a:cubicBezTo>
                  <a:cubicBezTo>
                    <a:pt x="70022" y="15356"/>
                    <a:pt x="107094" y="0"/>
                    <a:pt x="145750" y="0"/>
                  </a:cubicBezTo>
                  <a:close/>
                </a:path>
              </a:pathLst>
            </a:custGeom>
            <a:solidFill>
              <a:srgbClr val="FFFFFF"/>
            </a:solidFill>
          </p:spPr>
        </p:sp>
        <p:sp>
          <p:nvSpPr>
            <p:cNvPr name="TextBox 68" id="68"/>
            <p:cNvSpPr txBox="true"/>
            <p:nvPr/>
          </p:nvSpPr>
          <p:spPr>
            <a:xfrm>
              <a:off x="0" y="-38100"/>
              <a:ext cx="1398990" cy="462393"/>
            </a:xfrm>
            <a:prstGeom prst="rect">
              <a:avLst/>
            </a:prstGeom>
          </p:spPr>
          <p:txBody>
            <a:bodyPr anchor="ctr" rtlCol="false" tIns="50800" lIns="50800" bIns="50800" rIns="50800"/>
            <a:lstStyle/>
            <a:p>
              <a:pPr algn="ctr">
                <a:lnSpc>
                  <a:spcPts val="2659"/>
                </a:lnSpc>
                <a:spcBef>
                  <a:spcPct val="0"/>
                </a:spcBef>
              </a:pPr>
            </a:p>
          </p:txBody>
        </p:sp>
      </p:grpSp>
      <p:sp>
        <p:nvSpPr>
          <p:cNvPr name="Freeform 69" id="69"/>
          <p:cNvSpPr/>
          <p:nvPr/>
        </p:nvSpPr>
        <p:spPr>
          <a:xfrm flipH="false" flipV="false" rot="0">
            <a:off x="11947509" y="8886365"/>
            <a:ext cx="661047" cy="662251"/>
          </a:xfrm>
          <a:custGeom>
            <a:avLst/>
            <a:gdLst/>
            <a:ahLst/>
            <a:cxnLst/>
            <a:rect r="r" b="b" t="t" l="l"/>
            <a:pathLst>
              <a:path h="662251" w="661047">
                <a:moveTo>
                  <a:pt x="0" y="0"/>
                </a:moveTo>
                <a:lnTo>
                  <a:pt x="661048" y="0"/>
                </a:lnTo>
                <a:lnTo>
                  <a:pt x="661048" y="662251"/>
                </a:lnTo>
                <a:lnTo>
                  <a:pt x="0" y="662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70" id="70"/>
          <p:cNvSpPr txBox="true"/>
          <p:nvPr/>
        </p:nvSpPr>
        <p:spPr>
          <a:xfrm rot="0">
            <a:off x="12836278" y="8580930"/>
            <a:ext cx="7658048" cy="1180465"/>
          </a:xfrm>
          <a:prstGeom prst="rect">
            <a:avLst/>
          </a:prstGeom>
        </p:spPr>
        <p:txBody>
          <a:bodyPr anchor="t" rtlCol="false" tIns="0" lIns="0" bIns="0" rIns="0">
            <a:spAutoFit/>
          </a:bodyPr>
          <a:lstStyle/>
          <a:p>
            <a:pPr algn="l" marL="0" indent="0" lvl="0">
              <a:lnSpc>
                <a:spcPts val="4759"/>
              </a:lnSpc>
              <a:spcBef>
                <a:spcPct val="0"/>
              </a:spcBef>
            </a:pPr>
            <a:r>
              <a:rPr lang="en-US" sz="3399" strike="noStrike" u="none">
                <a:solidFill>
                  <a:srgbClr val="000000"/>
                </a:solidFill>
                <a:latin typeface="Varela Round"/>
                <a:ea typeface="Varela Round"/>
                <a:cs typeface="Varela Round"/>
                <a:sym typeface="Varela Round"/>
              </a:rPr>
              <a:t>Phishing </a:t>
            </a:r>
          </a:p>
          <a:p>
            <a:pPr algn="l" marL="0" indent="0" lvl="0">
              <a:lnSpc>
                <a:spcPts val="4759"/>
              </a:lnSpc>
              <a:spcBef>
                <a:spcPct val="0"/>
              </a:spcBef>
            </a:pPr>
            <a:r>
              <a:rPr lang="en-US" sz="3399" strike="noStrike" u="none">
                <a:solidFill>
                  <a:srgbClr val="000000"/>
                </a:solidFill>
                <a:latin typeface="Varela Round"/>
                <a:ea typeface="Varela Round"/>
                <a:cs typeface="Varela Round"/>
                <a:sym typeface="Varela Round"/>
              </a:rPr>
              <a:t>(Social Engineering)</a:t>
            </a:r>
          </a:p>
        </p:txBody>
      </p:sp>
      <p:grpSp>
        <p:nvGrpSpPr>
          <p:cNvPr name="Group 71" id="71"/>
          <p:cNvGrpSpPr/>
          <p:nvPr/>
        </p:nvGrpSpPr>
        <p:grpSpPr>
          <a:xfrm rot="0">
            <a:off x="17411700" y="-412153"/>
            <a:ext cx="1571606" cy="1623720"/>
            <a:chOff x="0" y="0"/>
            <a:chExt cx="413921" cy="427646"/>
          </a:xfrm>
        </p:grpSpPr>
        <p:sp>
          <p:nvSpPr>
            <p:cNvPr name="Freeform 72" id="72"/>
            <p:cNvSpPr/>
            <p:nvPr/>
          </p:nvSpPr>
          <p:spPr>
            <a:xfrm flipH="false" flipV="false" rot="0">
              <a:off x="0" y="0"/>
              <a:ext cx="413921" cy="427646"/>
            </a:xfrm>
            <a:custGeom>
              <a:avLst/>
              <a:gdLst/>
              <a:ahLst/>
              <a:cxnLst/>
              <a:rect r="r" b="b" t="t" l="l"/>
              <a:pathLst>
                <a:path h="427646" w="413921">
                  <a:moveTo>
                    <a:pt x="206960" y="0"/>
                  </a:moveTo>
                  <a:lnTo>
                    <a:pt x="206960" y="0"/>
                  </a:lnTo>
                  <a:cubicBezTo>
                    <a:pt x="261850" y="0"/>
                    <a:pt x="314491" y="21805"/>
                    <a:pt x="353304" y="60617"/>
                  </a:cubicBezTo>
                  <a:cubicBezTo>
                    <a:pt x="392116" y="99430"/>
                    <a:pt x="413921" y="152071"/>
                    <a:pt x="413921" y="206960"/>
                  </a:cubicBezTo>
                  <a:lnTo>
                    <a:pt x="413921" y="220686"/>
                  </a:lnTo>
                  <a:cubicBezTo>
                    <a:pt x="413921" y="275575"/>
                    <a:pt x="392116" y="328216"/>
                    <a:pt x="353304" y="367029"/>
                  </a:cubicBezTo>
                  <a:cubicBezTo>
                    <a:pt x="314491" y="405842"/>
                    <a:pt x="261850" y="427646"/>
                    <a:pt x="206960" y="427646"/>
                  </a:cubicBezTo>
                  <a:lnTo>
                    <a:pt x="206960" y="427646"/>
                  </a:lnTo>
                  <a:cubicBezTo>
                    <a:pt x="152071" y="427646"/>
                    <a:pt x="99430" y="405842"/>
                    <a:pt x="60617" y="367029"/>
                  </a:cubicBezTo>
                  <a:cubicBezTo>
                    <a:pt x="21805" y="328216"/>
                    <a:pt x="0" y="275575"/>
                    <a:pt x="0" y="220686"/>
                  </a:cubicBezTo>
                  <a:lnTo>
                    <a:pt x="0" y="206960"/>
                  </a:lnTo>
                  <a:cubicBezTo>
                    <a:pt x="0" y="152071"/>
                    <a:pt x="21805" y="99430"/>
                    <a:pt x="60617" y="60617"/>
                  </a:cubicBezTo>
                  <a:cubicBezTo>
                    <a:pt x="99430" y="21805"/>
                    <a:pt x="152071" y="0"/>
                    <a:pt x="206960" y="0"/>
                  </a:cubicBezTo>
                  <a:close/>
                </a:path>
              </a:pathLst>
            </a:custGeom>
            <a:solidFill>
              <a:srgbClr val="FFC61A"/>
            </a:solidFill>
          </p:spPr>
        </p:sp>
        <p:sp>
          <p:nvSpPr>
            <p:cNvPr name="TextBox 73" id="73"/>
            <p:cNvSpPr txBox="true"/>
            <p:nvPr/>
          </p:nvSpPr>
          <p:spPr>
            <a:xfrm>
              <a:off x="0" y="-38100"/>
              <a:ext cx="413921" cy="465746"/>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67450" y="2278105"/>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667736" y="4849226"/>
            <a:ext cx="1667605" cy="1767049"/>
          </a:xfrm>
          <a:custGeom>
            <a:avLst/>
            <a:gdLst/>
            <a:ahLst/>
            <a:cxnLst/>
            <a:rect r="r" b="b" t="t" l="l"/>
            <a:pathLst>
              <a:path h="1767049" w="1667605">
                <a:moveTo>
                  <a:pt x="0" y="0"/>
                </a:moveTo>
                <a:lnTo>
                  <a:pt x="1667605" y="0"/>
                </a:lnTo>
                <a:lnTo>
                  <a:pt x="1667605" y="1767050"/>
                </a:lnTo>
                <a:lnTo>
                  <a:pt x="0" y="1767050"/>
                </a:lnTo>
                <a:lnTo>
                  <a:pt x="0" y="0"/>
                </a:lnTo>
                <a:close/>
              </a:path>
            </a:pathLst>
          </a:custGeom>
          <a:blipFill>
            <a:blip r:embed="rId2"/>
            <a:stretch>
              <a:fillRect l="0" t="0" r="0" b="0"/>
            </a:stretch>
          </a:blipFill>
        </p:spPr>
      </p:sp>
      <p:sp>
        <p:nvSpPr>
          <p:cNvPr name="Freeform 12" id="12"/>
          <p:cNvSpPr/>
          <p:nvPr/>
        </p:nvSpPr>
        <p:spPr>
          <a:xfrm flipH="false" flipV="false" rot="0">
            <a:off x="8158475" y="3457151"/>
            <a:ext cx="1971050" cy="1971050"/>
          </a:xfrm>
          <a:custGeom>
            <a:avLst/>
            <a:gdLst/>
            <a:ahLst/>
            <a:cxnLst/>
            <a:rect r="r" b="b" t="t" l="l"/>
            <a:pathLst>
              <a:path h="1971050" w="1971050">
                <a:moveTo>
                  <a:pt x="0" y="0"/>
                </a:moveTo>
                <a:lnTo>
                  <a:pt x="1971050" y="0"/>
                </a:lnTo>
                <a:lnTo>
                  <a:pt x="1971050" y="1971050"/>
                </a:lnTo>
                <a:lnTo>
                  <a:pt x="0" y="1971050"/>
                </a:lnTo>
                <a:lnTo>
                  <a:pt x="0" y="0"/>
                </a:lnTo>
                <a:close/>
              </a:path>
            </a:pathLst>
          </a:custGeom>
          <a:blipFill>
            <a:blip r:embed="rId3"/>
            <a:stretch>
              <a:fillRect l="0" t="0" r="0" b="0"/>
            </a:stretch>
          </a:blipFill>
        </p:spPr>
      </p:sp>
      <p:sp>
        <p:nvSpPr>
          <p:cNvPr name="Freeform 13" id="13"/>
          <p:cNvSpPr/>
          <p:nvPr/>
        </p:nvSpPr>
        <p:spPr>
          <a:xfrm flipH="false" flipV="false" rot="0">
            <a:off x="12883197" y="2586822"/>
            <a:ext cx="2065246" cy="2065246"/>
          </a:xfrm>
          <a:custGeom>
            <a:avLst/>
            <a:gdLst/>
            <a:ahLst/>
            <a:cxnLst/>
            <a:rect r="r" b="b" t="t" l="l"/>
            <a:pathLst>
              <a:path h="2065246" w="2065246">
                <a:moveTo>
                  <a:pt x="0" y="0"/>
                </a:moveTo>
                <a:lnTo>
                  <a:pt x="2065246" y="0"/>
                </a:lnTo>
                <a:lnTo>
                  <a:pt x="2065246" y="2065246"/>
                </a:lnTo>
                <a:lnTo>
                  <a:pt x="0" y="2065246"/>
                </a:lnTo>
                <a:lnTo>
                  <a:pt x="0" y="0"/>
                </a:lnTo>
                <a:close/>
              </a:path>
            </a:pathLst>
          </a:custGeom>
          <a:blipFill>
            <a:blip r:embed="rId4"/>
            <a:stretch>
              <a:fillRect l="0" t="0" r="0" b="0"/>
            </a:stretch>
          </a:blipFill>
        </p:spPr>
      </p:sp>
      <p:sp>
        <p:nvSpPr>
          <p:cNvPr name="TextBox 14" id="14"/>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Persistence</a:t>
            </a:r>
          </a:p>
        </p:txBody>
      </p:sp>
      <p:sp>
        <p:nvSpPr>
          <p:cNvPr name="TextBox 15" id="15"/>
          <p:cNvSpPr txBox="true"/>
          <p:nvPr/>
        </p:nvSpPr>
        <p:spPr>
          <a:xfrm rot="0">
            <a:off x="2606560" y="6680127"/>
            <a:ext cx="3357090" cy="1092344"/>
          </a:xfrm>
          <a:prstGeom prst="rect">
            <a:avLst/>
          </a:prstGeom>
        </p:spPr>
        <p:txBody>
          <a:bodyPr anchor="t" rtlCol="false" tIns="0" lIns="0" bIns="0" rIns="0">
            <a:spAutoFit/>
          </a:bodyPr>
          <a:lstStyle/>
          <a:p>
            <a:pPr algn="ctr">
              <a:lnSpc>
                <a:spcPts val="4367"/>
              </a:lnSpc>
              <a:spcBef>
                <a:spcPct val="0"/>
              </a:spcBef>
            </a:pPr>
            <a:r>
              <a:rPr lang="en-US" sz="3119">
                <a:solidFill>
                  <a:srgbClr val="004AAD"/>
                </a:solidFill>
                <a:latin typeface="Varela Round"/>
                <a:ea typeface="Varela Round"/>
                <a:cs typeface="Varela Round"/>
                <a:sym typeface="Varela Round"/>
              </a:rPr>
              <a:t>Registry Run Keys</a:t>
            </a:r>
          </a:p>
        </p:txBody>
      </p:sp>
      <p:sp>
        <p:nvSpPr>
          <p:cNvPr name="TextBox 16" id="16"/>
          <p:cNvSpPr txBox="true"/>
          <p:nvPr/>
        </p:nvSpPr>
        <p:spPr>
          <a:xfrm rot="0">
            <a:off x="2090869" y="8001535"/>
            <a:ext cx="4174159" cy="867720"/>
          </a:xfrm>
          <a:prstGeom prst="rect">
            <a:avLst/>
          </a:prstGeom>
        </p:spPr>
        <p:txBody>
          <a:bodyPr anchor="t" rtlCol="false" tIns="0" lIns="0" bIns="0" rIns="0">
            <a:spAutoFit/>
          </a:bodyPr>
          <a:lstStyle/>
          <a:p>
            <a:pPr algn="ctr">
              <a:lnSpc>
                <a:spcPts val="3527"/>
              </a:lnSpc>
              <a:spcBef>
                <a:spcPct val="0"/>
              </a:spcBef>
            </a:pPr>
            <a:r>
              <a:rPr lang="en-US" sz="2519">
                <a:solidFill>
                  <a:srgbClr val="2F353F"/>
                </a:solidFill>
                <a:latin typeface="Varela Round"/>
                <a:ea typeface="Varela Round"/>
                <a:cs typeface="Varela Round"/>
                <a:sym typeface="Varela Round"/>
              </a:rPr>
              <a:t>Ensures the malware persists across reboots</a:t>
            </a:r>
          </a:p>
        </p:txBody>
      </p:sp>
      <p:sp>
        <p:nvSpPr>
          <p:cNvPr name="TextBox 17" id="17"/>
          <p:cNvSpPr txBox="true"/>
          <p:nvPr/>
        </p:nvSpPr>
        <p:spPr>
          <a:xfrm rot="0">
            <a:off x="7541169" y="5512992"/>
            <a:ext cx="2956006" cy="976139"/>
          </a:xfrm>
          <a:prstGeom prst="rect">
            <a:avLst/>
          </a:prstGeom>
        </p:spPr>
        <p:txBody>
          <a:bodyPr anchor="t" rtlCol="false" tIns="0" lIns="0" bIns="0" rIns="0">
            <a:spAutoFit/>
          </a:bodyPr>
          <a:lstStyle/>
          <a:p>
            <a:pPr algn="ctr">
              <a:lnSpc>
                <a:spcPts val="3947"/>
              </a:lnSpc>
              <a:spcBef>
                <a:spcPct val="0"/>
              </a:spcBef>
            </a:pPr>
            <a:r>
              <a:rPr lang="en-US" sz="2819">
                <a:solidFill>
                  <a:srgbClr val="4DB776"/>
                </a:solidFill>
                <a:latin typeface="Varela Round"/>
                <a:ea typeface="Varela Round"/>
                <a:cs typeface="Varela Round"/>
                <a:sym typeface="Varela Round"/>
              </a:rPr>
              <a:t>Emotet as a Windows Service</a:t>
            </a:r>
          </a:p>
        </p:txBody>
      </p:sp>
      <p:sp>
        <p:nvSpPr>
          <p:cNvPr name="TextBox 18" id="18"/>
          <p:cNvSpPr txBox="true"/>
          <p:nvPr/>
        </p:nvSpPr>
        <p:spPr>
          <a:xfrm rot="0">
            <a:off x="12196714" y="4585393"/>
            <a:ext cx="3438211" cy="523384"/>
          </a:xfrm>
          <a:prstGeom prst="rect">
            <a:avLst/>
          </a:prstGeom>
        </p:spPr>
        <p:txBody>
          <a:bodyPr anchor="t" rtlCol="false" tIns="0" lIns="0" bIns="0" rIns="0">
            <a:spAutoFit/>
          </a:bodyPr>
          <a:lstStyle/>
          <a:p>
            <a:pPr algn="ctr">
              <a:lnSpc>
                <a:spcPts val="4227"/>
              </a:lnSpc>
              <a:spcBef>
                <a:spcPct val="0"/>
              </a:spcBef>
            </a:pPr>
            <a:r>
              <a:rPr lang="en-US" sz="3019">
                <a:solidFill>
                  <a:srgbClr val="DC9D18"/>
                </a:solidFill>
                <a:latin typeface="Varela Round"/>
                <a:ea typeface="Varela Round"/>
                <a:cs typeface="Varela Round"/>
                <a:sym typeface="Varela Round"/>
              </a:rPr>
              <a:t>Scheduled Tasks</a:t>
            </a:r>
          </a:p>
        </p:txBody>
      </p:sp>
      <p:sp>
        <p:nvSpPr>
          <p:cNvPr name="TextBox 19" id="19"/>
          <p:cNvSpPr txBox="true"/>
          <p:nvPr/>
        </p:nvSpPr>
        <p:spPr>
          <a:xfrm rot="0">
            <a:off x="7056920" y="6690506"/>
            <a:ext cx="4174159" cy="2669684"/>
          </a:xfrm>
          <a:prstGeom prst="rect">
            <a:avLst/>
          </a:prstGeom>
        </p:spPr>
        <p:txBody>
          <a:bodyPr anchor="t" rtlCol="false" tIns="0" lIns="0" bIns="0" rIns="0">
            <a:spAutoFit/>
          </a:bodyPr>
          <a:lstStyle/>
          <a:p>
            <a:pPr algn="ctr">
              <a:lnSpc>
                <a:spcPts val="3527"/>
              </a:lnSpc>
              <a:spcBef>
                <a:spcPct val="0"/>
              </a:spcBef>
            </a:pPr>
            <a:r>
              <a:rPr lang="en-US" sz="2519">
                <a:solidFill>
                  <a:srgbClr val="FF0D17"/>
                </a:solidFill>
                <a:latin typeface="Varela Round"/>
                <a:ea typeface="Varela Round"/>
                <a:cs typeface="Varela Round"/>
                <a:sym typeface="Varela Round"/>
              </a:rPr>
              <a:t>“Startup type”</a:t>
            </a:r>
            <a:r>
              <a:rPr lang="en-US" sz="2519">
                <a:solidFill>
                  <a:srgbClr val="2F353F"/>
                </a:solidFill>
                <a:latin typeface="Varela Round"/>
                <a:ea typeface="Varela Round"/>
                <a:cs typeface="Varela Round"/>
                <a:sym typeface="Varela Round"/>
              </a:rPr>
              <a:t> can be set to “</a:t>
            </a:r>
            <a:r>
              <a:rPr lang="en-US" sz="2519" u="sng">
                <a:solidFill>
                  <a:srgbClr val="2F353F"/>
                </a:solidFill>
                <a:latin typeface="Varela Round"/>
                <a:ea typeface="Varela Round"/>
                <a:cs typeface="Varela Round"/>
                <a:sym typeface="Varela Round"/>
              </a:rPr>
              <a:t>automatic</a:t>
            </a:r>
            <a:r>
              <a:rPr lang="en-US" sz="2519">
                <a:solidFill>
                  <a:srgbClr val="2F353F"/>
                </a:solidFill>
                <a:latin typeface="Varela Round"/>
                <a:ea typeface="Varela Round"/>
                <a:cs typeface="Varela Round"/>
                <a:sym typeface="Varela Round"/>
              </a:rPr>
              <a:t>” so that it starts up each time the system is booted, similar to registry run keys or the startup folder.</a:t>
            </a:r>
          </a:p>
        </p:txBody>
      </p:sp>
      <p:sp>
        <p:nvSpPr>
          <p:cNvPr name="TextBox 20" id="20"/>
          <p:cNvSpPr txBox="true"/>
          <p:nvPr/>
        </p:nvSpPr>
        <p:spPr>
          <a:xfrm rot="0">
            <a:off x="12074120" y="5149681"/>
            <a:ext cx="4174159" cy="1774334"/>
          </a:xfrm>
          <a:prstGeom prst="rect">
            <a:avLst/>
          </a:prstGeom>
        </p:spPr>
        <p:txBody>
          <a:bodyPr anchor="t" rtlCol="false" tIns="0" lIns="0" bIns="0" rIns="0">
            <a:spAutoFit/>
          </a:bodyPr>
          <a:lstStyle/>
          <a:p>
            <a:pPr algn="ctr">
              <a:lnSpc>
                <a:spcPts val="3527"/>
              </a:lnSpc>
            </a:pPr>
            <a:r>
              <a:rPr lang="en-US" sz="2519">
                <a:solidFill>
                  <a:srgbClr val="2F353F"/>
                </a:solidFill>
                <a:latin typeface="Varela Round"/>
                <a:ea typeface="Varela Round"/>
                <a:cs typeface="Varela Round"/>
                <a:sym typeface="Varela Round"/>
              </a:rPr>
              <a:t>Regsvr.exe registers a </a:t>
            </a:r>
            <a:r>
              <a:rPr lang="en-US" sz="2519">
                <a:solidFill>
                  <a:srgbClr val="E71224"/>
                </a:solidFill>
                <a:latin typeface="Varela Round"/>
                <a:ea typeface="Varela Round"/>
                <a:cs typeface="Varela Round"/>
                <a:sym typeface="Varela Round"/>
              </a:rPr>
              <a:t>.dll </a:t>
            </a:r>
            <a:r>
              <a:rPr lang="en-US" sz="2519">
                <a:solidFill>
                  <a:srgbClr val="FF2929"/>
                </a:solidFill>
                <a:latin typeface="Varela Round"/>
                <a:ea typeface="Varela Round"/>
                <a:cs typeface="Varela Round"/>
                <a:sym typeface="Varela Round"/>
              </a:rPr>
              <a:t>file </a:t>
            </a:r>
            <a:r>
              <a:rPr lang="en-US" sz="2519">
                <a:solidFill>
                  <a:srgbClr val="2F353F"/>
                </a:solidFill>
                <a:latin typeface="Varela Round"/>
                <a:ea typeface="Varela Round"/>
                <a:cs typeface="Varela Round"/>
                <a:sym typeface="Varela Round"/>
              </a:rPr>
              <a:t>as a command component in the registry.</a:t>
            </a:r>
          </a:p>
          <a:p>
            <a:pPr algn="ctr">
              <a:lnSpc>
                <a:spcPts val="3527"/>
              </a:lnSpc>
              <a:spcBef>
                <a:spcPct val="0"/>
              </a:spcBef>
            </a:pP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67450" y="2247081"/>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9632081" y="5035875"/>
            <a:ext cx="6616199" cy="3051722"/>
          </a:xfrm>
          <a:custGeom>
            <a:avLst/>
            <a:gdLst/>
            <a:ahLst/>
            <a:cxnLst/>
            <a:rect r="r" b="b" t="t" l="l"/>
            <a:pathLst>
              <a:path h="3051722" w="6616199">
                <a:moveTo>
                  <a:pt x="0" y="0"/>
                </a:moveTo>
                <a:lnTo>
                  <a:pt x="6616198" y="0"/>
                </a:lnTo>
                <a:lnTo>
                  <a:pt x="6616198" y="3051721"/>
                </a:lnTo>
                <a:lnTo>
                  <a:pt x="0" y="3051721"/>
                </a:lnTo>
                <a:lnTo>
                  <a:pt x="0" y="0"/>
                </a:lnTo>
                <a:close/>
              </a:path>
            </a:pathLst>
          </a:custGeom>
          <a:blipFill>
            <a:blip r:embed="rId2"/>
            <a:stretch>
              <a:fillRect l="0" t="0" r="0" b="0"/>
            </a:stretch>
          </a:blipFill>
        </p:spPr>
      </p:sp>
      <p:sp>
        <p:nvSpPr>
          <p:cNvPr name="TextBox 12" id="12"/>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Privilege Escalation</a:t>
            </a:r>
          </a:p>
        </p:txBody>
      </p:sp>
      <p:sp>
        <p:nvSpPr>
          <p:cNvPr name="TextBox 13" id="13"/>
          <p:cNvSpPr txBox="true"/>
          <p:nvPr/>
        </p:nvSpPr>
        <p:spPr>
          <a:xfrm rot="0">
            <a:off x="2400542" y="5465055"/>
            <a:ext cx="3033665" cy="478242"/>
          </a:xfrm>
          <a:prstGeom prst="rect">
            <a:avLst/>
          </a:prstGeom>
        </p:spPr>
        <p:txBody>
          <a:bodyPr anchor="t" rtlCol="false" tIns="0" lIns="0" bIns="0" rIns="0">
            <a:spAutoFit/>
          </a:bodyPr>
          <a:lstStyle/>
          <a:p>
            <a:pPr algn="l">
              <a:lnSpc>
                <a:spcPts val="3870"/>
              </a:lnSpc>
              <a:spcBef>
                <a:spcPct val="0"/>
              </a:spcBef>
            </a:pPr>
            <a:r>
              <a:rPr lang="en-US" sz="2764">
                <a:solidFill>
                  <a:srgbClr val="FF914D"/>
                </a:solidFill>
                <a:latin typeface="Varela Round"/>
                <a:ea typeface="Varela Round"/>
                <a:cs typeface="Varela Round"/>
                <a:sym typeface="Varela Round"/>
              </a:rPr>
              <a:t>Common Tools</a:t>
            </a:r>
          </a:p>
        </p:txBody>
      </p:sp>
      <p:sp>
        <p:nvSpPr>
          <p:cNvPr name="TextBox 14" id="14"/>
          <p:cNvSpPr txBox="true"/>
          <p:nvPr/>
        </p:nvSpPr>
        <p:spPr>
          <a:xfrm rot="0">
            <a:off x="2628250" y="3583535"/>
            <a:ext cx="13973348" cy="1425389"/>
          </a:xfrm>
          <a:prstGeom prst="rect">
            <a:avLst/>
          </a:prstGeom>
        </p:spPr>
        <p:txBody>
          <a:bodyPr anchor="t" rtlCol="false" tIns="0" lIns="0" bIns="0" rIns="0">
            <a:spAutoFit/>
          </a:bodyPr>
          <a:lstStyle/>
          <a:p>
            <a:pPr algn="l">
              <a:lnSpc>
                <a:spcPts val="2814"/>
              </a:lnSpc>
            </a:pPr>
            <a:r>
              <a:rPr lang="en-US" sz="2010">
                <a:solidFill>
                  <a:srgbClr val="2F353F"/>
                </a:solidFill>
                <a:latin typeface="Varela Round"/>
                <a:ea typeface="Varela Round"/>
                <a:cs typeface="Varela Round"/>
                <a:sym typeface="Varela Round"/>
              </a:rPr>
              <a:t>Emotet utilizes a variant of Google’s profobuf system (short for protocol buffers) to send messages to servers. Specifically, it uses deliverable messages to communicate with a server to execute code. It sometimes does this by duplicating a user’s token; specifically, a user who has higher privileges than those which Emotet is executing with.</a:t>
            </a:r>
          </a:p>
          <a:p>
            <a:pPr algn="l">
              <a:lnSpc>
                <a:spcPts val="2814"/>
              </a:lnSpc>
              <a:spcBef>
                <a:spcPct val="0"/>
              </a:spcBef>
            </a:pPr>
          </a:p>
        </p:txBody>
      </p:sp>
      <p:sp>
        <p:nvSpPr>
          <p:cNvPr name="TextBox 15" id="15"/>
          <p:cNvSpPr txBox="true"/>
          <p:nvPr/>
        </p:nvSpPr>
        <p:spPr>
          <a:xfrm rot="0">
            <a:off x="2400542" y="2712296"/>
            <a:ext cx="5914826" cy="767779"/>
          </a:xfrm>
          <a:prstGeom prst="rect">
            <a:avLst/>
          </a:prstGeom>
        </p:spPr>
        <p:txBody>
          <a:bodyPr anchor="t" rtlCol="false" tIns="0" lIns="0" bIns="0" rIns="0">
            <a:spAutoFit/>
          </a:bodyPr>
          <a:lstStyle/>
          <a:p>
            <a:pPr algn="l">
              <a:lnSpc>
                <a:spcPts val="6269"/>
              </a:lnSpc>
              <a:spcBef>
                <a:spcPct val="0"/>
              </a:spcBef>
            </a:pPr>
            <a:r>
              <a:rPr lang="en-US" sz="4478">
                <a:solidFill>
                  <a:srgbClr val="2F353F"/>
                </a:solidFill>
                <a:latin typeface="Varela Round"/>
                <a:ea typeface="Varela Round"/>
                <a:cs typeface="Varela Round"/>
                <a:sym typeface="Varela Round"/>
              </a:rPr>
              <a:t>Token Impersonation</a:t>
            </a:r>
          </a:p>
        </p:txBody>
      </p:sp>
      <p:sp>
        <p:nvSpPr>
          <p:cNvPr name="TextBox 16" id="16"/>
          <p:cNvSpPr txBox="true"/>
          <p:nvPr/>
        </p:nvSpPr>
        <p:spPr>
          <a:xfrm rot="0">
            <a:off x="3059365" y="6220141"/>
            <a:ext cx="5959807" cy="638438"/>
          </a:xfrm>
          <a:prstGeom prst="rect">
            <a:avLst/>
          </a:prstGeom>
        </p:spPr>
        <p:txBody>
          <a:bodyPr anchor="t" rtlCol="false" tIns="0" lIns="0" bIns="0" rIns="0">
            <a:spAutoFit/>
          </a:bodyPr>
          <a:lstStyle/>
          <a:p>
            <a:pPr algn="l">
              <a:lnSpc>
                <a:spcPts val="2610"/>
              </a:lnSpc>
              <a:spcBef>
                <a:spcPct val="0"/>
              </a:spcBef>
            </a:pPr>
            <a:r>
              <a:rPr lang="en-US" sz="1864">
                <a:solidFill>
                  <a:srgbClr val="000000"/>
                </a:solidFill>
                <a:latin typeface="Varela Round"/>
                <a:ea typeface="Varela Round"/>
                <a:cs typeface="Varela Round"/>
                <a:sym typeface="Varela Round"/>
              </a:rPr>
              <a:t>Emotet often makes use of common tools, such as </a:t>
            </a:r>
            <a:r>
              <a:rPr lang="en-US" sz="1864">
                <a:solidFill>
                  <a:srgbClr val="D42127"/>
                </a:solidFill>
                <a:latin typeface="Varela Round"/>
                <a:ea typeface="Varela Round"/>
                <a:cs typeface="Varela Round"/>
                <a:sym typeface="Varela Round"/>
              </a:rPr>
              <a:t>Mimikatz</a:t>
            </a:r>
            <a:r>
              <a:rPr lang="en-US" sz="1864">
                <a:solidFill>
                  <a:srgbClr val="000000"/>
                </a:solidFill>
                <a:latin typeface="Varela Round"/>
                <a:ea typeface="Varela Round"/>
                <a:cs typeface="Varela Round"/>
                <a:sym typeface="Varela Round"/>
              </a:rPr>
              <a:t>, to aid in basic functions. </a:t>
            </a:r>
          </a:p>
        </p:txBody>
      </p:sp>
      <p:sp>
        <p:nvSpPr>
          <p:cNvPr name="TextBox 17" id="17"/>
          <p:cNvSpPr txBox="true"/>
          <p:nvPr/>
        </p:nvSpPr>
        <p:spPr>
          <a:xfrm rot="0">
            <a:off x="3059365" y="7134804"/>
            <a:ext cx="5959807" cy="638438"/>
          </a:xfrm>
          <a:prstGeom prst="rect">
            <a:avLst/>
          </a:prstGeom>
        </p:spPr>
        <p:txBody>
          <a:bodyPr anchor="t" rtlCol="false" tIns="0" lIns="0" bIns="0" rIns="0">
            <a:spAutoFit/>
          </a:bodyPr>
          <a:lstStyle/>
          <a:p>
            <a:pPr algn="l">
              <a:lnSpc>
                <a:spcPts val="2610"/>
              </a:lnSpc>
              <a:spcBef>
                <a:spcPct val="0"/>
              </a:spcBef>
            </a:pPr>
            <a:r>
              <a:rPr lang="en-US" sz="1864">
                <a:solidFill>
                  <a:srgbClr val="000000"/>
                </a:solidFill>
                <a:latin typeface="Varela Round"/>
                <a:ea typeface="Varela Round"/>
                <a:cs typeface="Varela Round"/>
                <a:sym typeface="Varela Round"/>
              </a:rPr>
              <a:t>Emotet uses Mimikatz for </a:t>
            </a:r>
            <a:r>
              <a:rPr lang="en-US" sz="1864" u="sng">
                <a:solidFill>
                  <a:srgbClr val="000000"/>
                </a:solidFill>
                <a:latin typeface="Varela Round"/>
                <a:ea typeface="Varela Round"/>
                <a:cs typeface="Varela Round"/>
                <a:sym typeface="Varela Round"/>
              </a:rPr>
              <a:t>credential theft (NTLM hash compromise) </a:t>
            </a:r>
            <a:r>
              <a:rPr lang="en-US" sz="1864">
                <a:solidFill>
                  <a:srgbClr val="000000"/>
                </a:solidFill>
                <a:latin typeface="Varela Round"/>
                <a:ea typeface="Varela Round"/>
                <a:cs typeface="Varela Round"/>
                <a:sym typeface="Varela Round"/>
              </a:rPr>
              <a:t>to acquire higher level accesses.</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67450" y="2278105"/>
            <a:ext cx="15703445" cy="7565111"/>
            <a:chOff x="0" y="0"/>
            <a:chExt cx="4135887" cy="1992457"/>
          </a:xfrm>
        </p:grpSpPr>
        <p:sp>
          <p:nvSpPr>
            <p:cNvPr name="Freeform 3" id="3"/>
            <p:cNvSpPr/>
            <p:nvPr/>
          </p:nvSpPr>
          <p:spPr>
            <a:xfrm flipH="false" flipV="false" rot="0">
              <a:off x="0" y="0"/>
              <a:ext cx="4135887" cy="1992457"/>
            </a:xfrm>
            <a:custGeom>
              <a:avLst/>
              <a:gdLst/>
              <a:ahLst/>
              <a:cxnLst/>
              <a:rect r="r" b="b" t="t" l="l"/>
              <a:pathLst>
                <a:path h="1992457" w="4135887">
                  <a:moveTo>
                    <a:pt x="49301" y="0"/>
                  </a:moveTo>
                  <a:lnTo>
                    <a:pt x="4086586" y="0"/>
                  </a:lnTo>
                  <a:cubicBezTo>
                    <a:pt x="4113814" y="0"/>
                    <a:pt x="4135887" y="22073"/>
                    <a:pt x="4135887" y="49301"/>
                  </a:cubicBezTo>
                  <a:lnTo>
                    <a:pt x="4135887" y="1943157"/>
                  </a:lnTo>
                  <a:cubicBezTo>
                    <a:pt x="4135887" y="1956232"/>
                    <a:pt x="4130692" y="1968772"/>
                    <a:pt x="4121447" y="1978017"/>
                  </a:cubicBezTo>
                  <a:cubicBezTo>
                    <a:pt x="4112201" y="1987263"/>
                    <a:pt x="4099661" y="1992457"/>
                    <a:pt x="4086586" y="1992457"/>
                  </a:cubicBezTo>
                  <a:lnTo>
                    <a:pt x="49301" y="1992457"/>
                  </a:lnTo>
                  <a:cubicBezTo>
                    <a:pt x="36225" y="1992457"/>
                    <a:pt x="23686" y="1987263"/>
                    <a:pt x="14440" y="1978017"/>
                  </a:cubicBezTo>
                  <a:cubicBezTo>
                    <a:pt x="5194" y="1968772"/>
                    <a:pt x="0" y="1956232"/>
                    <a:pt x="0" y="1943157"/>
                  </a:cubicBezTo>
                  <a:lnTo>
                    <a:pt x="0" y="49301"/>
                  </a:lnTo>
                  <a:cubicBezTo>
                    <a:pt x="0" y="36225"/>
                    <a:pt x="5194" y="23686"/>
                    <a:pt x="14440" y="14440"/>
                  </a:cubicBezTo>
                  <a:cubicBezTo>
                    <a:pt x="23686" y="5194"/>
                    <a:pt x="36225" y="0"/>
                    <a:pt x="49301" y="0"/>
                  </a:cubicBezTo>
                  <a:close/>
                </a:path>
              </a:pathLst>
            </a:custGeom>
            <a:solidFill>
              <a:srgbClr val="FFFFFF"/>
            </a:solidFill>
          </p:spPr>
        </p:sp>
        <p:sp>
          <p:nvSpPr>
            <p:cNvPr name="TextBox 4" id="4"/>
            <p:cNvSpPr txBox="true"/>
            <p:nvPr/>
          </p:nvSpPr>
          <p:spPr>
            <a:xfrm>
              <a:off x="0" y="-38100"/>
              <a:ext cx="4135887" cy="20305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48279" y="-1832360"/>
            <a:ext cx="4079441" cy="40794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234839" y="5732751"/>
            <a:ext cx="4079441" cy="407944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4050464" y="5733147"/>
            <a:ext cx="3525153" cy="3525153"/>
          </a:xfrm>
          <a:custGeom>
            <a:avLst/>
            <a:gdLst/>
            <a:ahLst/>
            <a:cxnLst/>
            <a:rect r="r" b="b" t="t" l="l"/>
            <a:pathLst>
              <a:path h="3525153" w="3525153">
                <a:moveTo>
                  <a:pt x="0" y="0"/>
                </a:moveTo>
                <a:lnTo>
                  <a:pt x="3525153" y="0"/>
                </a:lnTo>
                <a:lnTo>
                  <a:pt x="3525153" y="3525153"/>
                </a:lnTo>
                <a:lnTo>
                  <a:pt x="0" y="3525153"/>
                </a:lnTo>
                <a:lnTo>
                  <a:pt x="0" y="0"/>
                </a:lnTo>
                <a:close/>
              </a:path>
            </a:pathLst>
          </a:custGeom>
          <a:blipFill>
            <a:blip r:embed="rId2"/>
            <a:stretch>
              <a:fillRect l="0" t="0" r="0" b="0"/>
            </a:stretch>
          </a:blipFill>
        </p:spPr>
      </p:sp>
      <p:sp>
        <p:nvSpPr>
          <p:cNvPr name="Freeform 12" id="12"/>
          <p:cNvSpPr/>
          <p:nvPr/>
        </p:nvSpPr>
        <p:spPr>
          <a:xfrm flipH="false" flipV="false" rot="0">
            <a:off x="11855887" y="5663161"/>
            <a:ext cx="3628730" cy="3628730"/>
          </a:xfrm>
          <a:custGeom>
            <a:avLst/>
            <a:gdLst/>
            <a:ahLst/>
            <a:cxnLst/>
            <a:rect r="r" b="b" t="t" l="l"/>
            <a:pathLst>
              <a:path h="3628730" w="3628730">
                <a:moveTo>
                  <a:pt x="0" y="0"/>
                </a:moveTo>
                <a:lnTo>
                  <a:pt x="3628730" y="0"/>
                </a:lnTo>
                <a:lnTo>
                  <a:pt x="3628730" y="3628729"/>
                </a:lnTo>
                <a:lnTo>
                  <a:pt x="0" y="3628729"/>
                </a:lnTo>
                <a:lnTo>
                  <a:pt x="0" y="0"/>
                </a:lnTo>
                <a:close/>
              </a:path>
            </a:pathLst>
          </a:custGeom>
          <a:blipFill>
            <a:blip r:embed="rId3"/>
            <a:stretch>
              <a:fillRect l="0" t="0" r="0" b="0"/>
            </a:stretch>
          </a:blipFill>
        </p:spPr>
      </p:sp>
      <p:sp>
        <p:nvSpPr>
          <p:cNvPr name="TextBox 13" id="13"/>
          <p:cNvSpPr txBox="true"/>
          <p:nvPr/>
        </p:nvSpPr>
        <p:spPr>
          <a:xfrm rot="0">
            <a:off x="966569" y="904270"/>
            <a:ext cx="16292731" cy="1342811"/>
          </a:xfrm>
          <a:prstGeom prst="rect">
            <a:avLst/>
          </a:prstGeom>
        </p:spPr>
        <p:txBody>
          <a:bodyPr anchor="t" rtlCol="false" tIns="0" lIns="0" bIns="0" rIns="0">
            <a:spAutoFit/>
          </a:bodyPr>
          <a:lstStyle/>
          <a:p>
            <a:pPr algn="ctr">
              <a:lnSpc>
                <a:spcPts val="9303"/>
              </a:lnSpc>
            </a:pPr>
            <a:r>
              <a:rPr lang="en-US" sz="11629">
                <a:solidFill>
                  <a:srgbClr val="FF3131"/>
                </a:solidFill>
                <a:latin typeface="Squada One"/>
                <a:ea typeface="Squada One"/>
                <a:cs typeface="Squada One"/>
                <a:sym typeface="Squada One"/>
              </a:rPr>
              <a:t>Defense Evasion</a:t>
            </a:r>
          </a:p>
        </p:txBody>
      </p:sp>
      <p:sp>
        <p:nvSpPr>
          <p:cNvPr name="TextBox 14" id="14"/>
          <p:cNvSpPr txBox="true"/>
          <p:nvPr/>
        </p:nvSpPr>
        <p:spPr>
          <a:xfrm rot="0">
            <a:off x="2372422" y="2641233"/>
            <a:ext cx="6881237" cy="1491772"/>
          </a:xfrm>
          <a:prstGeom prst="rect">
            <a:avLst/>
          </a:prstGeom>
        </p:spPr>
        <p:txBody>
          <a:bodyPr anchor="t" rtlCol="false" tIns="0" lIns="0" bIns="0" rIns="0">
            <a:spAutoFit/>
          </a:bodyPr>
          <a:lstStyle/>
          <a:p>
            <a:pPr algn="l">
              <a:lnSpc>
                <a:spcPts val="6052"/>
              </a:lnSpc>
            </a:pPr>
          </a:p>
          <a:p>
            <a:pPr algn="l">
              <a:lnSpc>
                <a:spcPts val="6052"/>
              </a:lnSpc>
              <a:spcBef>
                <a:spcPct val="0"/>
              </a:spcBef>
            </a:pPr>
            <a:r>
              <a:rPr lang="en-US" sz="4323">
                <a:solidFill>
                  <a:srgbClr val="2F353F"/>
                </a:solidFill>
                <a:latin typeface="Varela Round"/>
                <a:ea typeface="Varela Round"/>
                <a:cs typeface="Varela Round"/>
                <a:sym typeface="Varela Round"/>
              </a:rPr>
              <a:t>Command Obfuscation</a:t>
            </a:r>
          </a:p>
        </p:txBody>
      </p:sp>
      <p:sp>
        <p:nvSpPr>
          <p:cNvPr name="TextBox 15" id="15"/>
          <p:cNvSpPr txBox="true"/>
          <p:nvPr/>
        </p:nvSpPr>
        <p:spPr>
          <a:xfrm rot="0">
            <a:off x="2372422" y="4319560"/>
            <a:ext cx="6065163" cy="1343600"/>
          </a:xfrm>
          <a:prstGeom prst="rect">
            <a:avLst/>
          </a:prstGeom>
        </p:spPr>
        <p:txBody>
          <a:bodyPr anchor="t" rtlCol="false" tIns="0" lIns="0" bIns="0" rIns="0">
            <a:spAutoFit/>
          </a:bodyPr>
          <a:lstStyle/>
          <a:p>
            <a:pPr algn="l">
              <a:lnSpc>
                <a:spcPts val="3573"/>
              </a:lnSpc>
              <a:spcBef>
                <a:spcPct val="0"/>
              </a:spcBef>
            </a:pPr>
            <a:r>
              <a:rPr lang="en-US" sz="2552">
                <a:solidFill>
                  <a:srgbClr val="2F353F"/>
                </a:solidFill>
                <a:latin typeface="Varela Round"/>
                <a:ea typeface="Varela Round"/>
                <a:cs typeface="Varela Round"/>
                <a:sym typeface="Varela Round"/>
              </a:rPr>
              <a:t>Emotet will sometimes embed its entire code into other files in order to avoid detection.</a:t>
            </a:r>
          </a:p>
        </p:txBody>
      </p:sp>
      <p:sp>
        <p:nvSpPr>
          <p:cNvPr name="TextBox 16" id="16"/>
          <p:cNvSpPr txBox="true"/>
          <p:nvPr/>
        </p:nvSpPr>
        <p:spPr>
          <a:xfrm rot="0">
            <a:off x="10132945" y="4573156"/>
            <a:ext cx="5351672" cy="1308902"/>
          </a:xfrm>
          <a:prstGeom prst="rect">
            <a:avLst/>
          </a:prstGeom>
        </p:spPr>
        <p:txBody>
          <a:bodyPr anchor="t" rtlCol="false" tIns="0" lIns="0" bIns="0" rIns="0">
            <a:spAutoFit/>
          </a:bodyPr>
          <a:lstStyle/>
          <a:p>
            <a:pPr algn="l">
              <a:lnSpc>
                <a:spcPts val="3478"/>
              </a:lnSpc>
              <a:spcBef>
                <a:spcPct val="0"/>
              </a:spcBef>
            </a:pPr>
            <a:r>
              <a:rPr lang="en-US" sz="2484">
                <a:solidFill>
                  <a:srgbClr val="2F353F"/>
                </a:solidFill>
                <a:latin typeface="Varela Round"/>
                <a:ea typeface="Varela Round"/>
                <a:cs typeface="Varela Round"/>
                <a:sym typeface="Varela Round"/>
              </a:rPr>
              <a:t>Emotet will often embed commands and variable values into other files.</a:t>
            </a:r>
          </a:p>
        </p:txBody>
      </p:sp>
      <p:sp>
        <p:nvSpPr>
          <p:cNvPr name="TextBox 17" id="17"/>
          <p:cNvSpPr txBox="true"/>
          <p:nvPr/>
        </p:nvSpPr>
        <p:spPr>
          <a:xfrm rot="0">
            <a:off x="10132945" y="3344257"/>
            <a:ext cx="5539767" cy="730814"/>
          </a:xfrm>
          <a:prstGeom prst="rect">
            <a:avLst/>
          </a:prstGeom>
        </p:spPr>
        <p:txBody>
          <a:bodyPr anchor="t" rtlCol="false" tIns="0" lIns="0" bIns="0" rIns="0">
            <a:spAutoFit/>
          </a:bodyPr>
          <a:lstStyle/>
          <a:p>
            <a:pPr algn="l">
              <a:lnSpc>
                <a:spcPts val="6024"/>
              </a:lnSpc>
              <a:spcBef>
                <a:spcPct val="0"/>
              </a:spcBef>
            </a:pPr>
            <a:r>
              <a:rPr lang="en-US" sz="4302">
                <a:solidFill>
                  <a:srgbClr val="2F353F"/>
                </a:solidFill>
                <a:latin typeface="Varela Round"/>
                <a:ea typeface="Varela Round"/>
                <a:cs typeface="Varela Round"/>
                <a:sym typeface="Varela Round"/>
              </a:rPr>
              <a:t>Payload Embedding</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6621583"/>
            <a:chOff x="0" y="0"/>
            <a:chExt cx="4274726" cy="1743956"/>
          </a:xfrm>
        </p:grpSpPr>
        <p:sp>
          <p:nvSpPr>
            <p:cNvPr name="Freeform 3" id="3"/>
            <p:cNvSpPr/>
            <p:nvPr/>
          </p:nvSpPr>
          <p:spPr>
            <a:xfrm flipH="false" flipV="false" rot="0">
              <a:off x="0" y="0"/>
              <a:ext cx="4274726" cy="1743956"/>
            </a:xfrm>
            <a:custGeom>
              <a:avLst/>
              <a:gdLst/>
              <a:ahLst/>
              <a:cxnLst/>
              <a:rect r="r" b="b" t="t" l="l"/>
              <a:pathLst>
                <a:path h="1743956" w="4274726">
                  <a:moveTo>
                    <a:pt x="47700" y="0"/>
                  </a:moveTo>
                  <a:lnTo>
                    <a:pt x="4227026" y="0"/>
                  </a:lnTo>
                  <a:cubicBezTo>
                    <a:pt x="4239677" y="0"/>
                    <a:pt x="4251809" y="5025"/>
                    <a:pt x="4260755" y="13971"/>
                  </a:cubicBezTo>
                  <a:cubicBezTo>
                    <a:pt x="4269700" y="22916"/>
                    <a:pt x="4274726" y="35049"/>
                    <a:pt x="4274726" y="47700"/>
                  </a:cubicBezTo>
                  <a:lnTo>
                    <a:pt x="4274726" y="1696257"/>
                  </a:lnTo>
                  <a:cubicBezTo>
                    <a:pt x="4274726" y="1708907"/>
                    <a:pt x="4269700" y="1721040"/>
                    <a:pt x="4260755" y="1729985"/>
                  </a:cubicBezTo>
                  <a:cubicBezTo>
                    <a:pt x="4251809" y="1738931"/>
                    <a:pt x="4239677" y="1743956"/>
                    <a:pt x="4227026" y="1743956"/>
                  </a:cubicBezTo>
                  <a:lnTo>
                    <a:pt x="47700" y="1743956"/>
                  </a:lnTo>
                  <a:cubicBezTo>
                    <a:pt x="35049" y="1743956"/>
                    <a:pt x="22916" y="1738931"/>
                    <a:pt x="13971" y="1729985"/>
                  </a:cubicBezTo>
                  <a:cubicBezTo>
                    <a:pt x="5025" y="1721040"/>
                    <a:pt x="0" y="1708907"/>
                    <a:pt x="0" y="1696257"/>
                  </a:cubicBezTo>
                  <a:lnTo>
                    <a:pt x="0" y="47700"/>
                  </a:lnTo>
                  <a:cubicBezTo>
                    <a:pt x="0" y="35049"/>
                    <a:pt x="5025" y="22916"/>
                    <a:pt x="13971" y="13971"/>
                  </a:cubicBezTo>
                  <a:cubicBezTo>
                    <a:pt x="22916" y="5025"/>
                    <a:pt x="35049" y="0"/>
                    <a:pt x="4770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17820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160658" y="2521901"/>
            <a:ext cx="10363939" cy="4469103"/>
          </a:xfrm>
          <a:prstGeom prst="rect">
            <a:avLst/>
          </a:prstGeom>
        </p:spPr>
        <p:txBody>
          <a:bodyPr anchor="t" rtlCol="false" tIns="0" lIns="0" bIns="0" rIns="0">
            <a:spAutoFit/>
          </a:bodyPr>
          <a:lstStyle/>
          <a:p>
            <a:pPr algn="l">
              <a:lnSpc>
                <a:spcPts val="11279"/>
              </a:lnSpc>
            </a:pPr>
            <a:r>
              <a:rPr lang="en-US" sz="14099">
                <a:solidFill>
                  <a:srgbClr val="FFFFFF"/>
                </a:solidFill>
                <a:latin typeface="Squada One"/>
                <a:ea typeface="Squada One"/>
                <a:cs typeface="Squada One"/>
                <a:sym typeface="Squada One"/>
              </a:rPr>
              <a:t>PREVENTION STRATEGY AND TRAINING</a:t>
            </a:r>
          </a:p>
        </p:txBody>
      </p:sp>
      <p:grpSp>
        <p:nvGrpSpPr>
          <p:cNvPr name="Group 6" id="6"/>
          <p:cNvGrpSpPr/>
          <p:nvPr/>
        </p:nvGrpSpPr>
        <p:grpSpPr>
          <a:xfrm rot="0">
            <a:off x="2064219" y="8267441"/>
            <a:ext cx="5817295" cy="990859"/>
            <a:chOff x="0" y="0"/>
            <a:chExt cx="1532127" cy="260967"/>
          </a:xfrm>
        </p:grpSpPr>
        <p:sp>
          <p:nvSpPr>
            <p:cNvPr name="Freeform 7" id="7"/>
            <p:cNvSpPr/>
            <p:nvPr/>
          </p:nvSpPr>
          <p:spPr>
            <a:xfrm flipH="false" flipV="false" rot="0">
              <a:off x="0" y="0"/>
              <a:ext cx="1532127" cy="260967"/>
            </a:xfrm>
            <a:custGeom>
              <a:avLst/>
              <a:gdLst/>
              <a:ahLst/>
              <a:cxnLst/>
              <a:rect r="r" b="b" t="t" l="l"/>
              <a:pathLst>
                <a:path h="260967" w="1532127">
                  <a:moveTo>
                    <a:pt x="130484" y="0"/>
                  </a:moveTo>
                  <a:lnTo>
                    <a:pt x="1401643" y="0"/>
                  </a:lnTo>
                  <a:cubicBezTo>
                    <a:pt x="1473707" y="0"/>
                    <a:pt x="1532127" y="58419"/>
                    <a:pt x="1532127" y="130484"/>
                  </a:cubicBezTo>
                  <a:lnTo>
                    <a:pt x="1532127" y="130484"/>
                  </a:lnTo>
                  <a:cubicBezTo>
                    <a:pt x="1532127" y="202548"/>
                    <a:pt x="1473707" y="260967"/>
                    <a:pt x="1401643" y="260967"/>
                  </a:cubicBezTo>
                  <a:lnTo>
                    <a:pt x="130484" y="260967"/>
                  </a:lnTo>
                  <a:cubicBezTo>
                    <a:pt x="58419" y="260967"/>
                    <a:pt x="0" y="202548"/>
                    <a:pt x="0" y="130484"/>
                  </a:cubicBezTo>
                  <a:lnTo>
                    <a:pt x="0" y="130484"/>
                  </a:lnTo>
                  <a:cubicBezTo>
                    <a:pt x="0" y="58419"/>
                    <a:pt x="58419" y="0"/>
                    <a:pt x="130484" y="0"/>
                  </a:cubicBezTo>
                  <a:close/>
                </a:path>
              </a:pathLst>
            </a:custGeom>
            <a:solidFill>
              <a:srgbClr val="FFFFFF"/>
            </a:solidFill>
          </p:spPr>
        </p:sp>
        <p:sp>
          <p:nvSpPr>
            <p:cNvPr name="TextBox 8" id="8"/>
            <p:cNvSpPr txBox="true"/>
            <p:nvPr/>
          </p:nvSpPr>
          <p:spPr>
            <a:xfrm>
              <a:off x="0" y="-38100"/>
              <a:ext cx="1532127" cy="29906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6351768" y="8267441"/>
            <a:ext cx="990859" cy="99085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2185413" y="1923287"/>
            <a:ext cx="4832410" cy="4832410"/>
          </a:xfrm>
          <a:custGeom>
            <a:avLst/>
            <a:gdLst/>
            <a:ahLst/>
            <a:cxnLst/>
            <a:rect r="r" b="b" t="t" l="l"/>
            <a:pathLst>
              <a:path h="4832410" w="4832410">
                <a:moveTo>
                  <a:pt x="0" y="0"/>
                </a:moveTo>
                <a:lnTo>
                  <a:pt x="4832410" y="0"/>
                </a:lnTo>
                <a:lnTo>
                  <a:pt x="4832410" y="4832410"/>
                </a:lnTo>
                <a:lnTo>
                  <a:pt x="0" y="4832410"/>
                </a:lnTo>
                <a:lnTo>
                  <a:pt x="0" y="0"/>
                </a:lnTo>
                <a:close/>
              </a:path>
            </a:pathLst>
          </a:custGeom>
          <a:blipFill>
            <a:blip r:embed="rId2"/>
            <a:stretch>
              <a:fillRect l="0" t="0" r="0" b="0"/>
            </a:stretch>
          </a:blipFill>
        </p:spPr>
      </p:sp>
      <p:sp>
        <p:nvSpPr>
          <p:cNvPr name="TextBox 13" id="13"/>
          <p:cNvSpPr txBox="true"/>
          <p:nvPr/>
        </p:nvSpPr>
        <p:spPr>
          <a:xfrm rot="0">
            <a:off x="8542669" y="8339960"/>
            <a:ext cx="7770979" cy="896621"/>
          </a:xfrm>
          <a:prstGeom prst="rect">
            <a:avLst/>
          </a:prstGeom>
        </p:spPr>
        <p:txBody>
          <a:bodyPr anchor="t" rtlCol="false" tIns="0" lIns="0" bIns="0" rIns="0">
            <a:spAutoFit/>
          </a:bodyPr>
          <a:lstStyle/>
          <a:p>
            <a:pPr algn="ctr">
              <a:lnSpc>
                <a:spcPts val="7279"/>
              </a:lnSpc>
            </a:pPr>
            <a:r>
              <a:rPr lang="en-US" sz="5199">
                <a:solidFill>
                  <a:srgbClr val="FFFFFF"/>
                </a:solidFill>
                <a:latin typeface="Varela Round"/>
                <a:ea typeface="Varela Round"/>
                <a:cs typeface="Varela Round"/>
                <a:sym typeface="Varela Round"/>
              </a:rPr>
              <a:t>Think Before You Click!</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599797" y="2142596"/>
            <a:ext cx="8687435" cy="1381125"/>
          </a:xfrm>
          <a:prstGeom prst="rect">
            <a:avLst/>
          </a:prstGeom>
        </p:spPr>
        <p:txBody>
          <a:bodyPr anchor="t" rtlCol="false" tIns="0" lIns="0" bIns="0" rIns="0">
            <a:spAutoFit/>
          </a:bodyPr>
          <a:lstStyle/>
          <a:p>
            <a:pPr algn="just">
              <a:lnSpc>
                <a:spcPts val="9600"/>
              </a:lnSpc>
            </a:pPr>
            <a:r>
              <a:rPr lang="en-US" sz="12000">
                <a:solidFill>
                  <a:srgbClr val="FFFFFF"/>
                </a:solidFill>
                <a:latin typeface="Squada One"/>
                <a:ea typeface="Squada One"/>
                <a:cs typeface="Squada One"/>
                <a:sym typeface="Squada One"/>
              </a:rPr>
              <a:t>Agenda</a:t>
            </a:r>
          </a:p>
        </p:txBody>
      </p:sp>
      <p:sp>
        <p:nvSpPr>
          <p:cNvPr name="TextBox 3" id="3"/>
          <p:cNvSpPr txBox="true"/>
          <p:nvPr/>
        </p:nvSpPr>
        <p:spPr>
          <a:xfrm rot="0">
            <a:off x="4449072" y="4846003"/>
            <a:ext cx="6511783" cy="537845"/>
          </a:xfrm>
          <a:prstGeom prst="rect">
            <a:avLst/>
          </a:prstGeom>
        </p:spPr>
        <p:txBody>
          <a:bodyPr anchor="t" rtlCol="false" tIns="0" lIns="0" bIns="0" rIns="0">
            <a:spAutoFit/>
          </a:bodyPr>
          <a:lstStyle/>
          <a:p>
            <a:pPr algn="l">
              <a:lnSpc>
                <a:spcPts val="4480"/>
              </a:lnSpc>
            </a:pPr>
            <a:r>
              <a:rPr lang="en-US" sz="3200">
                <a:solidFill>
                  <a:srgbClr val="FFFFFF"/>
                </a:solidFill>
                <a:latin typeface="Varela Round"/>
                <a:ea typeface="Varela Round"/>
                <a:cs typeface="Varela Round"/>
                <a:sym typeface="Varela Round"/>
              </a:rPr>
              <a:t>Malware prevention strategy </a:t>
            </a:r>
          </a:p>
        </p:txBody>
      </p:sp>
      <p:sp>
        <p:nvSpPr>
          <p:cNvPr name="TextBox 4" id="4"/>
          <p:cNvSpPr txBox="true"/>
          <p:nvPr/>
        </p:nvSpPr>
        <p:spPr>
          <a:xfrm rot="0">
            <a:off x="4449072" y="6117086"/>
            <a:ext cx="7001644" cy="537845"/>
          </a:xfrm>
          <a:prstGeom prst="rect">
            <a:avLst/>
          </a:prstGeom>
        </p:spPr>
        <p:txBody>
          <a:bodyPr anchor="t" rtlCol="false" tIns="0" lIns="0" bIns="0" rIns="0">
            <a:spAutoFit/>
          </a:bodyPr>
          <a:lstStyle/>
          <a:p>
            <a:pPr algn="l">
              <a:lnSpc>
                <a:spcPts val="4480"/>
              </a:lnSpc>
            </a:pPr>
            <a:r>
              <a:rPr lang="en-US" sz="3200">
                <a:solidFill>
                  <a:srgbClr val="FFFFFF"/>
                </a:solidFill>
                <a:latin typeface="Varela Round"/>
                <a:ea typeface="Varela Round"/>
                <a:cs typeface="Varela Round"/>
                <a:sym typeface="Varela Round"/>
              </a:rPr>
              <a:t>User awareness training</a:t>
            </a:r>
          </a:p>
        </p:txBody>
      </p:sp>
      <p:sp>
        <p:nvSpPr>
          <p:cNvPr name="TextBox 5" id="5"/>
          <p:cNvSpPr txBox="true"/>
          <p:nvPr/>
        </p:nvSpPr>
        <p:spPr>
          <a:xfrm rot="0">
            <a:off x="3242536" y="4864505"/>
            <a:ext cx="1206535" cy="805640"/>
          </a:xfrm>
          <a:prstGeom prst="rect">
            <a:avLst/>
          </a:prstGeom>
        </p:spPr>
        <p:txBody>
          <a:bodyPr anchor="t" rtlCol="false" tIns="0" lIns="0" bIns="0" rIns="0">
            <a:spAutoFit/>
          </a:bodyPr>
          <a:lstStyle/>
          <a:p>
            <a:pPr algn="just">
              <a:lnSpc>
                <a:spcPts val="5529"/>
              </a:lnSpc>
            </a:pPr>
            <a:r>
              <a:rPr lang="en-US" sz="6911">
                <a:solidFill>
                  <a:srgbClr val="FFC61A"/>
                </a:solidFill>
                <a:latin typeface="Squada One"/>
                <a:ea typeface="Squada One"/>
                <a:cs typeface="Squada One"/>
                <a:sym typeface="Squada One"/>
              </a:rPr>
              <a:t>01</a:t>
            </a:r>
          </a:p>
        </p:txBody>
      </p:sp>
      <p:sp>
        <p:nvSpPr>
          <p:cNvPr name="TextBox 6" id="6"/>
          <p:cNvSpPr txBox="true"/>
          <p:nvPr/>
        </p:nvSpPr>
        <p:spPr>
          <a:xfrm rot="0">
            <a:off x="3242536" y="6135588"/>
            <a:ext cx="1206535" cy="805640"/>
          </a:xfrm>
          <a:prstGeom prst="rect">
            <a:avLst/>
          </a:prstGeom>
        </p:spPr>
        <p:txBody>
          <a:bodyPr anchor="t" rtlCol="false" tIns="0" lIns="0" bIns="0" rIns="0">
            <a:spAutoFit/>
          </a:bodyPr>
          <a:lstStyle/>
          <a:p>
            <a:pPr algn="just">
              <a:lnSpc>
                <a:spcPts val="5529"/>
              </a:lnSpc>
            </a:pPr>
            <a:r>
              <a:rPr lang="en-US" sz="6911">
                <a:solidFill>
                  <a:srgbClr val="FFC61A"/>
                </a:solidFill>
                <a:latin typeface="Squada One"/>
                <a:ea typeface="Squada One"/>
                <a:cs typeface="Squada One"/>
                <a:sym typeface="Squada One"/>
              </a:rPr>
              <a:t>02</a:t>
            </a:r>
          </a:p>
        </p:txBody>
      </p:sp>
      <p:grpSp>
        <p:nvGrpSpPr>
          <p:cNvPr name="Group 7" id="7"/>
          <p:cNvGrpSpPr/>
          <p:nvPr/>
        </p:nvGrpSpPr>
        <p:grpSpPr>
          <a:xfrm rot="0">
            <a:off x="1028700" y="1502403"/>
            <a:ext cx="2213836" cy="221383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2034114" y="2004009"/>
            <a:ext cx="1208422" cy="1210623"/>
          </a:xfrm>
          <a:custGeom>
            <a:avLst/>
            <a:gdLst/>
            <a:ahLst/>
            <a:cxnLst/>
            <a:rect r="r" b="b" t="t" l="l"/>
            <a:pathLst>
              <a:path h="1210623" w="1208422">
                <a:moveTo>
                  <a:pt x="0" y="0"/>
                </a:moveTo>
                <a:lnTo>
                  <a:pt x="1208422" y="0"/>
                </a:lnTo>
                <a:lnTo>
                  <a:pt x="1208422" y="1210623"/>
                </a:lnTo>
                <a:lnTo>
                  <a:pt x="0" y="1210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8571865" y="9782262"/>
            <a:ext cx="8687435" cy="2344758"/>
            <a:chOff x="0" y="0"/>
            <a:chExt cx="2288049" cy="617550"/>
          </a:xfrm>
        </p:grpSpPr>
        <p:sp>
          <p:nvSpPr>
            <p:cNvPr name="Freeform 12" id="12"/>
            <p:cNvSpPr/>
            <p:nvPr/>
          </p:nvSpPr>
          <p:spPr>
            <a:xfrm flipH="false" flipV="false" rot="0">
              <a:off x="0" y="0"/>
              <a:ext cx="2288049" cy="617550"/>
            </a:xfrm>
            <a:custGeom>
              <a:avLst/>
              <a:gdLst/>
              <a:ahLst/>
              <a:cxnLst/>
              <a:rect r="r" b="b" t="t" l="l"/>
              <a:pathLst>
                <a:path h="617550" w="2288049">
                  <a:moveTo>
                    <a:pt x="44558" y="0"/>
                  </a:moveTo>
                  <a:lnTo>
                    <a:pt x="2243491" y="0"/>
                  </a:lnTo>
                  <a:cubicBezTo>
                    <a:pt x="2255308" y="0"/>
                    <a:pt x="2266642" y="4695"/>
                    <a:pt x="2274998" y="13051"/>
                  </a:cubicBezTo>
                  <a:cubicBezTo>
                    <a:pt x="2283354" y="21407"/>
                    <a:pt x="2288049" y="32741"/>
                    <a:pt x="2288049" y="44558"/>
                  </a:cubicBezTo>
                  <a:lnTo>
                    <a:pt x="2288049" y="572991"/>
                  </a:lnTo>
                  <a:cubicBezTo>
                    <a:pt x="2288049" y="584809"/>
                    <a:pt x="2283354" y="596142"/>
                    <a:pt x="2274998" y="604499"/>
                  </a:cubicBezTo>
                  <a:cubicBezTo>
                    <a:pt x="2266642" y="612855"/>
                    <a:pt x="2255308" y="617550"/>
                    <a:pt x="2243491" y="617550"/>
                  </a:cubicBezTo>
                  <a:lnTo>
                    <a:pt x="44558" y="617550"/>
                  </a:lnTo>
                  <a:cubicBezTo>
                    <a:pt x="32741" y="617550"/>
                    <a:pt x="21407" y="612855"/>
                    <a:pt x="13051" y="604499"/>
                  </a:cubicBezTo>
                  <a:cubicBezTo>
                    <a:pt x="4695" y="596142"/>
                    <a:pt x="0" y="584809"/>
                    <a:pt x="0" y="572991"/>
                  </a:cubicBezTo>
                  <a:lnTo>
                    <a:pt x="0" y="44558"/>
                  </a:lnTo>
                  <a:cubicBezTo>
                    <a:pt x="0" y="32741"/>
                    <a:pt x="4695" y="21407"/>
                    <a:pt x="13051" y="13051"/>
                  </a:cubicBezTo>
                  <a:cubicBezTo>
                    <a:pt x="21407" y="4695"/>
                    <a:pt x="32741" y="0"/>
                    <a:pt x="44558" y="0"/>
                  </a:cubicBezTo>
                  <a:close/>
                </a:path>
              </a:pathLst>
            </a:custGeom>
            <a:solidFill>
              <a:srgbClr val="FF914D"/>
            </a:solidFill>
          </p:spPr>
        </p:sp>
        <p:sp>
          <p:nvSpPr>
            <p:cNvPr name="TextBox 13" id="13"/>
            <p:cNvSpPr txBox="true"/>
            <p:nvPr/>
          </p:nvSpPr>
          <p:spPr>
            <a:xfrm>
              <a:off x="0" y="-38100"/>
              <a:ext cx="2288049" cy="65565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259300" y="-595020"/>
            <a:ext cx="1571606" cy="1623720"/>
            <a:chOff x="0" y="0"/>
            <a:chExt cx="413921" cy="427646"/>
          </a:xfrm>
        </p:grpSpPr>
        <p:sp>
          <p:nvSpPr>
            <p:cNvPr name="Freeform 15" id="15"/>
            <p:cNvSpPr/>
            <p:nvPr/>
          </p:nvSpPr>
          <p:spPr>
            <a:xfrm flipH="false" flipV="false" rot="0">
              <a:off x="0" y="0"/>
              <a:ext cx="413921" cy="427646"/>
            </a:xfrm>
            <a:custGeom>
              <a:avLst/>
              <a:gdLst/>
              <a:ahLst/>
              <a:cxnLst/>
              <a:rect r="r" b="b" t="t" l="l"/>
              <a:pathLst>
                <a:path h="427646" w="413921">
                  <a:moveTo>
                    <a:pt x="206960" y="0"/>
                  </a:moveTo>
                  <a:lnTo>
                    <a:pt x="206960" y="0"/>
                  </a:lnTo>
                  <a:cubicBezTo>
                    <a:pt x="261850" y="0"/>
                    <a:pt x="314491" y="21805"/>
                    <a:pt x="353304" y="60617"/>
                  </a:cubicBezTo>
                  <a:cubicBezTo>
                    <a:pt x="392116" y="99430"/>
                    <a:pt x="413921" y="152071"/>
                    <a:pt x="413921" y="206960"/>
                  </a:cubicBezTo>
                  <a:lnTo>
                    <a:pt x="413921" y="220686"/>
                  </a:lnTo>
                  <a:cubicBezTo>
                    <a:pt x="413921" y="275575"/>
                    <a:pt x="392116" y="328216"/>
                    <a:pt x="353304" y="367029"/>
                  </a:cubicBezTo>
                  <a:cubicBezTo>
                    <a:pt x="314491" y="405842"/>
                    <a:pt x="261850" y="427646"/>
                    <a:pt x="206960" y="427646"/>
                  </a:cubicBezTo>
                  <a:lnTo>
                    <a:pt x="206960" y="427646"/>
                  </a:lnTo>
                  <a:cubicBezTo>
                    <a:pt x="152071" y="427646"/>
                    <a:pt x="99430" y="405842"/>
                    <a:pt x="60617" y="367029"/>
                  </a:cubicBezTo>
                  <a:cubicBezTo>
                    <a:pt x="21805" y="328216"/>
                    <a:pt x="0" y="275575"/>
                    <a:pt x="0" y="220686"/>
                  </a:cubicBezTo>
                  <a:lnTo>
                    <a:pt x="0" y="206960"/>
                  </a:lnTo>
                  <a:cubicBezTo>
                    <a:pt x="0" y="152071"/>
                    <a:pt x="21805" y="99430"/>
                    <a:pt x="60617" y="60617"/>
                  </a:cubicBezTo>
                  <a:cubicBezTo>
                    <a:pt x="99430" y="21805"/>
                    <a:pt x="152071" y="0"/>
                    <a:pt x="206960" y="0"/>
                  </a:cubicBezTo>
                  <a:close/>
                </a:path>
              </a:pathLst>
            </a:custGeom>
            <a:solidFill>
              <a:srgbClr val="FFC61A"/>
            </a:solidFill>
          </p:spPr>
        </p:sp>
        <p:sp>
          <p:nvSpPr>
            <p:cNvPr name="TextBox 16" id="16"/>
            <p:cNvSpPr txBox="true"/>
            <p:nvPr/>
          </p:nvSpPr>
          <p:spPr>
            <a:xfrm>
              <a:off x="0" y="-38100"/>
              <a:ext cx="413921" cy="465746"/>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3850" y="0"/>
                  </a:moveTo>
                  <a:lnTo>
                    <a:pt x="4250876" y="0"/>
                  </a:lnTo>
                  <a:cubicBezTo>
                    <a:pt x="4257201" y="0"/>
                    <a:pt x="4263268" y="2513"/>
                    <a:pt x="4267741" y="6985"/>
                  </a:cubicBezTo>
                  <a:cubicBezTo>
                    <a:pt x="4272213" y="11458"/>
                    <a:pt x="4274726" y="17524"/>
                    <a:pt x="4274726" y="23850"/>
                  </a:cubicBezTo>
                  <a:lnTo>
                    <a:pt x="4274726" y="2143617"/>
                  </a:lnTo>
                  <a:cubicBezTo>
                    <a:pt x="4274726" y="2149942"/>
                    <a:pt x="4272213" y="2156009"/>
                    <a:pt x="4267741" y="2160481"/>
                  </a:cubicBezTo>
                  <a:cubicBezTo>
                    <a:pt x="4263268" y="2164954"/>
                    <a:pt x="4257201" y="2167467"/>
                    <a:pt x="4250876" y="2167467"/>
                  </a:cubicBezTo>
                  <a:lnTo>
                    <a:pt x="23850" y="2167467"/>
                  </a:lnTo>
                  <a:cubicBezTo>
                    <a:pt x="17524" y="2167467"/>
                    <a:pt x="11458" y="2164954"/>
                    <a:pt x="6985" y="2160481"/>
                  </a:cubicBezTo>
                  <a:cubicBezTo>
                    <a:pt x="2513" y="2156009"/>
                    <a:pt x="0" y="2149942"/>
                    <a:pt x="0" y="2143617"/>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090435" y="2561707"/>
            <a:ext cx="14107129" cy="5163586"/>
            <a:chOff x="0" y="0"/>
            <a:chExt cx="3715458" cy="1359957"/>
          </a:xfrm>
        </p:grpSpPr>
        <p:sp>
          <p:nvSpPr>
            <p:cNvPr name="Freeform 6" id="6"/>
            <p:cNvSpPr/>
            <p:nvPr/>
          </p:nvSpPr>
          <p:spPr>
            <a:xfrm flipH="false" flipV="false" rot="0">
              <a:off x="0" y="0"/>
              <a:ext cx="3715458" cy="1359957"/>
            </a:xfrm>
            <a:custGeom>
              <a:avLst/>
              <a:gdLst/>
              <a:ahLst/>
              <a:cxnLst/>
              <a:rect r="r" b="b" t="t" l="l"/>
              <a:pathLst>
                <a:path h="1359957" w="3715458">
                  <a:moveTo>
                    <a:pt x="54879" y="0"/>
                  </a:moveTo>
                  <a:lnTo>
                    <a:pt x="3660578" y="0"/>
                  </a:lnTo>
                  <a:cubicBezTo>
                    <a:pt x="3675133" y="0"/>
                    <a:pt x="3689092" y="5782"/>
                    <a:pt x="3699384" y="16074"/>
                  </a:cubicBezTo>
                  <a:cubicBezTo>
                    <a:pt x="3709676" y="26366"/>
                    <a:pt x="3715458" y="40325"/>
                    <a:pt x="3715458" y="54879"/>
                  </a:cubicBezTo>
                  <a:lnTo>
                    <a:pt x="3715458" y="1305077"/>
                  </a:lnTo>
                  <a:cubicBezTo>
                    <a:pt x="3715458" y="1335386"/>
                    <a:pt x="3690888" y="1359957"/>
                    <a:pt x="3660578" y="1359957"/>
                  </a:cubicBezTo>
                  <a:lnTo>
                    <a:pt x="54879" y="1359957"/>
                  </a:lnTo>
                  <a:cubicBezTo>
                    <a:pt x="24570" y="1359957"/>
                    <a:pt x="0" y="1335386"/>
                    <a:pt x="0" y="1305077"/>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39805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3325999" y="3359149"/>
            <a:ext cx="11636003" cy="4321176"/>
          </a:xfrm>
          <a:prstGeom prst="rect">
            <a:avLst/>
          </a:prstGeom>
        </p:spPr>
        <p:txBody>
          <a:bodyPr anchor="t" rtlCol="false" tIns="0" lIns="0" bIns="0" rIns="0">
            <a:spAutoFit/>
          </a:bodyPr>
          <a:lstStyle/>
          <a:p>
            <a:pPr algn="ctr">
              <a:lnSpc>
                <a:spcPts val="16000"/>
              </a:lnSpc>
            </a:pPr>
            <a:r>
              <a:rPr lang="en-US" sz="20000">
                <a:solidFill>
                  <a:srgbClr val="FF3131"/>
                </a:solidFill>
                <a:latin typeface="Squada One"/>
                <a:ea typeface="Squada One"/>
                <a:cs typeface="Squada One"/>
                <a:sym typeface="Squada One"/>
              </a:rPr>
              <a:t>Prevention Strategy</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4134642" y="3979239"/>
            <a:ext cx="2174920" cy="2174920"/>
          </a:xfrm>
          <a:custGeom>
            <a:avLst/>
            <a:gdLst/>
            <a:ahLst/>
            <a:cxnLst/>
            <a:rect r="r" b="b" t="t" l="l"/>
            <a:pathLst>
              <a:path h="2174920" w="2174920">
                <a:moveTo>
                  <a:pt x="0" y="0"/>
                </a:moveTo>
                <a:lnTo>
                  <a:pt x="2174920" y="0"/>
                </a:lnTo>
                <a:lnTo>
                  <a:pt x="2174920" y="2174919"/>
                </a:lnTo>
                <a:lnTo>
                  <a:pt x="0" y="2174919"/>
                </a:lnTo>
                <a:lnTo>
                  <a:pt x="0" y="0"/>
                </a:lnTo>
                <a:close/>
              </a:path>
            </a:pathLst>
          </a:custGeom>
          <a:blipFill>
            <a:blip r:embed="rId2"/>
            <a:stretch>
              <a:fillRect l="0" t="0" r="0" b="0"/>
            </a:stretch>
          </a:blipFill>
        </p:spPr>
      </p:sp>
      <p:sp>
        <p:nvSpPr>
          <p:cNvPr name="Freeform 9" id="9"/>
          <p:cNvSpPr/>
          <p:nvPr/>
        </p:nvSpPr>
        <p:spPr>
          <a:xfrm flipH="false" flipV="false" rot="0">
            <a:off x="3689153" y="5881715"/>
            <a:ext cx="2904387" cy="2904387"/>
          </a:xfrm>
          <a:custGeom>
            <a:avLst/>
            <a:gdLst/>
            <a:ahLst/>
            <a:cxnLst/>
            <a:rect r="r" b="b" t="t" l="l"/>
            <a:pathLst>
              <a:path h="2904387" w="2904387">
                <a:moveTo>
                  <a:pt x="0" y="0"/>
                </a:moveTo>
                <a:lnTo>
                  <a:pt x="2904387" y="0"/>
                </a:lnTo>
                <a:lnTo>
                  <a:pt x="2904387" y="2904388"/>
                </a:lnTo>
                <a:lnTo>
                  <a:pt x="0" y="2904388"/>
                </a:lnTo>
                <a:lnTo>
                  <a:pt x="0" y="0"/>
                </a:lnTo>
                <a:close/>
              </a:path>
            </a:pathLst>
          </a:custGeom>
          <a:blipFill>
            <a:blip r:embed="rId3"/>
            <a:stretch>
              <a:fillRect l="0" t="0" r="0" b="0"/>
            </a:stretch>
          </a:blipFill>
        </p:spPr>
      </p:sp>
      <p:sp>
        <p:nvSpPr>
          <p:cNvPr name="TextBox 10" id="10"/>
          <p:cNvSpPr txBox="true"/>
          <p:nvPr/>
        </p:nvSpPr>
        <p:spPr>
          <a:xfrm rot="0">
            <a:off x="1028700" y="1516857"/>
            <a:ext cx="16095537" cy="1195071"/>
          </a:xfrm>
          <a:prstGeom prst="rect">
            <a:avLst/>
          </a:prstGeom>
        </p:spPr>
        <p:txBody>
          <a:bodyPr anchor="t" rtlCol="false" tIns="0" lIns="0" bIns="0" rIns="0">
            <a:spAutoFit/>
          </a:bodyPr>
          <a:lstStyle/>
          <a:p>
            <a:pPr algn="ctr">
              <a:lnSpc>
                <a:spcPts val="8320"/>
              </a:lnSpc>
            </a:pPr>
            <a:r>
              <a:rPr lang="en-US" sz="10400">
                <a:solidFill>
                  <a:srgbClr val="FFFFFF"/>
                </a:solidFill>
                <a:latin typeface="Squada One"/>
                <a:ea typeface="Squada One"/>
                <a:cs typeface="Squada One"/>
                <a:sym typeface="Squada One"/>
              </a:rPr>
              <a:t>Exercise Caution with Emails</a:t>
            </a:r>
          </a:p>
        </p:txBody>
      </p:sp>
      <p:sp>
        <p:nvSpPr>
          <p:cNvPr name="TextBox 11" id="11"/>
          <p:cNvSpPr txBox="true"/>
          <p:nvPr/>
        </p:nvSpPr>
        <p:spPr>
          <a:xfrm rot="0">
            <a:off x="2749295" y="3912564"/>
            <a:ext cx="11563205"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Be Alert to Phishing:</a:t>
            </a:r>
          </a:p>
          <a:p>
            <a:pPr algn="l" marL="633726" indent="-316863" lvl="1">
              <a:lnSpc>
                <a:spcPts val="4109"/>
              </a:lnSpc>
              <a:buFont typeface="Arial"/>
              <a:buChar char="•"/>
            </a:pPr>
            <a:r>
              <a:rPr lang="en-US" sz="2935">
                <a:solidFill>
                  <a:srgbClr val="000000"/>
                </a:solidFill>
                <a:latin typeface="Varela Round"/>
                <a:ea typeface="Varela Round"/>
                <a:cs typeface="Varela Round"/>
                <a:sym typeface="Varela Round"/>
              </a:rPr>
              <a:t>Look out for misspellings, generic greetings, and suspicious attachments or links.</a:t>
            </a:r>
          </a:p>
          <a:p>
            <a:pPr algn="l" marL="633726" indent="-316863" lvl="1">
              <a:lnSpc>
                <a:spcPts val="4109"/>
              </a:lnSpc>
              <a:buFont typeface="Arial"/>
              <a:buChar char="•"/>
            </a:pPr>
            <a:r>
              <a:rPr lang="en-US" sz="2935">
                <a:solidFill>
                  <a:srgbClr val="000000"/>
                </a:solidFill>
                <a:latin typeface="Varela Round"/>
                <a:ea typeface="Varela Round"/>
                <a:cs typeface="Varela Round"/>
                <a:sym typeface="Varela Round"/>
              </a:rPr>
              <a:t>Don’t click on anything unless you’re certain about its safety.</a:t>
            </a:r>
          </a:p>
        </p:txBody>
      </p:sp>
      <p:sp>
        <p:nvSpPr>
          <p:cNvPr name="TextBox 12" id="12"/>
          <p:cNvSpPr txBox="true"/>
          <p:nvPr/>
        </p:nvSpPr>
        <p:spPr>
          <a:xfrm rot="0">
            <a:off x="6593540" y="6302601"/>
            <a:ext cx="9247211" cy="2563869"/>
          </a:xfrm>
          <a:prstGeom prst="rect">
            <a:avLst/>
          </a:prstGeom>
        </p:spPr>
        <p:txBody>
          <a:bodyPr anchor="t" rtlCol="false" tIns="0" lIns="0" bIns="0" rIns="0">
            <a:spAutoFit/>
          </a:bodyPr>
          <a:lstStyle/>
          <a:p>
            <a:pPr algn="l">
              <a:lnSpc>
                <a:spcPts val="4109"/>
              </a:lnSpc>
            </a:pPr>
            <a:r>
              <a:rPr lang="en-US" sz="2935">
                <a:solidFill>
                  <a:srgbClr val="FF3131"/>
                </a:solidFill>
                <a:latin typeface="Varela Round"/>
                <a:ea typeface="Varela Round"/>
                <a:cs typeface="Varela Round"/>
                <a:sym typeface="Varela Round"/>
              </a:rPr>
              <a:t>Hover for Safety:</a:t>
            </a:r>
          </a:p>
          <a:p>
            <a:pPr algn="l" marL="633726" indent="-316863" lvl="1">
              <a:lnSpc>
                <a:spcPts val="4109"/>
              </a:lnSpc>
              <a:buFont typeface="Arial"/>
              <a:buChar char="•"/>
            </a:pPr>
            <a:r>
              <a:rPr lang="en-US" sz="2935">
                <a:solidFill>
                  <a:srgbClr val="000000"/>
                </a:solidFill>
                <a:latin typeface="Varela Round"/>
                <a:ea typeface="Varela Round"/>
                <a:cs typeface="Varela Round"/>
                <a:sym typeface="Varela Round"/>
              </a:rPr>
              <a:t>Hover over links to preview URLs before clicking.</a:t>
            </a:r>
          </a:p>
          <a:p>
            <a:pPr algn="l" marL="633726" indent="-316863" lvl="1">
              <a:lnSpc>
                <a:spcPts val="4109"/>
              </a:lnSpc>
              <a:buFont typeface="Arial"/>
              <a:buChar char="•"/>
            </a:pPr>
            <a:r>
              <a:rPr lang="en-US" sz="2935">
                <a:solidFill>
                  <a:srgbClr val="000000"/>
                </a:solidFill>
                <a:latin typeface="Varela Round"/>
                <a:ea typeface="Varela Round"/>
                <a:cs typeface="Varela Round"/>
                <a:sym typeface="Varela Round"/>
              </a:rPr>
              <a:t>Verify sender’s details and other contextual clues.</a:t>
            </a:r>
          </a:p>
          <a:p>
            <a:pPr algn="l">
              <a:lnSpc>
                <a:spcPts val="4109"/>
              </a:lnSpc>
            </a:pP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06466"/>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4798" y="6410038"/>
            <a:ext cx="5048072" cy="1959896"/>
          </a:xfrm>
          <a:custGeom>
            <a:avLst/>
            <a:gdLst/>
            <a:ahLst/>
            <a:cxnLst/>
            <a:rect r="r" b="b" t="t" l="l"/>
            <a:pathLst>
              <a:path h="1959896" w="5048072">
                <a:moveTo>
                  <a:pt x="0" y="0"/>
                </a:moveTo>
                <a:lnTo>
                  <a:pt x="5048072" y="0"/>
                </a:lnTo>
                <a:lnTo>
                  <a:pt x="5048072" y="1959897"/>
                </a:lnTo>
                <a:lnTo>
                  <a:pt x="0" y="1959897"/>
                </a:lnTo>
                <a:lnTo>
                  <a:pt x="0" y="0"/>
                </a:lnTo>
                <a:close/>
              </a:path>
            </a:pathLst>
          </a:custGeom>
          <a:blipFill>
            <a:blip r:embed="rId2"/>
            <a:stretch>
              <a:fillRect l="0" t="0" r="0" b="-5746"/>
            </a:stretch>
          </a:blipFill>
        </p:spPr>
      </p:sp>
      <p:sp>
        <p:nvSpPr>
          <p:cNvPr name="Freeform 9" id="9"/>
          <p:cNvSpPr/>
          <p:nvPr/>
        </p:nvSpPr>
        <p:spPr>
          <a:xfrm flipH="false" flipV="false" rot="0">
            <a:off x="4861932" y="3406466"/>
            <a:ext cx="2081158" cy="2081158"/>
          </a:xfrm>
          <a:custGeom>
            <a:avLst/>
            <a:gdLst/>
            <a:ahLst/>
            <a:cxnLst/>
            <a:rect r="r" b="b" t="t" l="l"/>
            <a:pathLst>
              <a:path h="2081158" w="2081158">
                <a:moveTo>
                  <a:pt x="0" y="0"/>
                </a:moveTo>
                <a:lnTo>
                  <a:pt x="2081158" y="0"/>
                </a:lnTo>
                <a:lnTo>
                  <a:pt x="2081158" y="2081158"/>
                </a:lnTo>
                <a:lnTo>
                  <a:pt x="0" y="2081158"/>
                </a:lnTo>
                <a:lnTo>
                  <a:pt x="0" y="0"/>
                </a:lnTo>
                <a:close/>
              </a:path>
            </a:pathLst>
          </a:custGeom>
          <a:blipFill>
            <a:blip r:embed="rId3"/>
            <a:stretch>
              <a:fillRect l="0" t="0" r="0" b="0"/>
            </a:stretch>
          </a:blipFill>
        </p:spPr>
      </p:sp>
      <p:sp>
        <p:nvSpPr>
          <p:cNvPr name="TextBox 10" id="10"/>
          <p:cNvSpPr txBox="true"/>
          <p:nvPr/>
        </p:nvSpPr>
        <p:spPr>
          <a:xfrm rot="0">
            <a:off x="1028700" y="1516857"/>
            <a:ext cx="16095537" cy="1195071"/>
          </a:xfrm>
          <a:prstGeom prst="rect">
            <a:avLst/>
          </a:prstGeom>
        </p:spPr>
        <p:txBody>
          <a:bodyPr anchor="t" rtlCol="false" tIns="0" lIns="0" bIns="0" rIns="0">
            <a:spAutoFit/>
          </a:bodyPr>
          <a:lstStyle/>
          <a:p>
            <a:pPr algn="ctr">
              <a:lnSpc>
                <a:spcPts val="8320"/>
              </a:lnSpc>
            </a:pPr>
            <a:r>
              <a:rPr lang="en-US" sz="10400">
                <a:solidFill>
                  <a:srgbClr val="FFFFFF"/>
                </a:solidFill>
                <a:latin typeface="Squada One"/>
                <a:ea typeface="Squada One"/>
                <a:cs typeface="Squada One"/>
                <a:sym typeface="Squada One"/>
              </a:rPr>
              <a:t> Be Careful with Downloads</a:t>
            </a:r>
          </a:p>
        </p:txBody>
      </p:sp>
      <p:sp>
        <p:nvSpPr>
          <p:cNvPr name="TextBox 11" id="11"/>
          <p:cNvSpPr txBox="true"/>
          <p:nvPr/>
        </p:nvSpPr>
        <p:spPr>
          <a:xfrm rot="0">
            <a:off x="2829663" y="5420949"/>
            <a:ext cx="6834917" cy="30782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Look</a:t>
            </a:r>
            <a:r>
              <a:rPr lang="en-US" sz="2935">
                <a:solidFill>
                  <a:srgbClr val="FF3131"/>
                </a:solidFill>
                <a:latin typeface="Varela Round"/>
                <a:ea typeface="Varela Round"/>
                <a:cs typeface="Varela Round"/>
                <a:sym typeface="Varela Round"/>
              </a:rPr>
              <a:t> for Reliable Sources: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Download software only from official websites or reputable sources.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Avoid third-party platforms and be cautious even with Google Ads.</a:t>
            </a:r>
          </a:p>
        </p:txBody>
      </p:sp>
      <p:sp>
        <p:nvSpPr>
          <p:cNvPr name="TextBox 12" id="12"/>
          <p:cNvSpPr txBox="true"/>
          <p:nvPr/>
        </p:nvSpPr>
        <p:spPr>
          <a:xfrm rot="0">
            <a:off x="9503845" y="3718170"/>
            <a:ext cx="6419685" cy="256386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Watch</a:t>
            </a:r>
            <a:r>
              <a:rPr lang="en-US" sz="2935">
                <a:solidFill>
                  <a:srgbClr val="FF3131"/>
                </a:solidFill>
                <a:latin typeface="Varela Round"/>
                <a:ea typeface="Varela Round"/>
                <a:cs typeface="Varela Round"/>
                <a:sym typeface="Varela Round"/>
              </a:rPr>
              <a:t> File Extensions: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Avoid suspicious file types like .exe, .bat, or unknown formats.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Always check the source before downloading anything.</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684638" y="3473439"/>
            <a:ext cx="13624924" cy="5784861"/>
            <a:chOff x="0" y="0"/>
            <a:chExt cx="3588457" cy="1523585"/>
          </a:xfrm>
        </p:grpSpPr>
        <p:sp>
          <p:nvSpPr>
            <p:cNvPr name="Freeform 6" id="6"/>
            <p:cNvSpPr/>
            <p:nvPr/>
          </p:nvSpPr>
          <p:spPr>
            <a:xfrm flipH="false" flipV="false" rot="0">
              <a:off x="0" y="0"/>
              <a:ext cx="3588457" cy="1523585"/>
            </a:xfrm>
            <a:custGeom>
              <a:avLst/>
              <a:gdLst/>
              <a:ahLst/>
              <a:cxnLst/>
              <a:rect r="r" b="b" t="t" l="l"/>
              <a:pathLst>
                <a:path h="1523585" w="3588457">
                  <a:moveTo>
                    <a:pt x="56822" y="0"/>
                  </a:moveTo>
                  <a:lnTo>
                    <a:pt x="3531636" y="0"/>
                  </a:lnTo>
                  <a:cubicBezTo>
                    <a:pt x="3563017" y="0"/>
                    <a:pt x="3588457" y="25440"/>
                    <a:pt x="3588457" y="56822"/>
                  </a:cubicBezTo>
                  <a:lnTo>
                    <a:pt x="3588457" y="1466763"/>
                  </a:lnTo>
                  <a:cubicBezTo>
                    <a:pt x="3588457" y="1481833"/>
                    <a:pt x="3582471" y="1496286"/>
                    <a:pt x="3571815" y="1506942"/>
                  </a:cubicBezTo>
                  <a:cubicBezTo>
                    <a:pt x="3561159" y="1517598"/>
                    <a:pt x="3546706" y="1523585"/>
                    <a:pt x="3531636" y="1523585"/>
                  </a:cubicBezTo>
                  <a:lnTo>
                    <a:pt x="56822" y="1523585"/>
                  </a:lnTo>
                  <a:cubicBezTo>
                    <a:pt x="25440" y="1523585"/>
                    <a:pt x="0" y="1498145"/>
                    <a:pt x="0" y="1466763"/>
                  </a:cubicBezTo>
                  <a:lnTo>
                    <a:pt x="0" y="56822"/>
                  </a:lnTo>
                  <a:cubicBezTo>
                    <a:pt x="0" y="25440"/>
                    <a:pt x="25440" y="0"/>
                    <a:pt x="56822"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588457" cy="156168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336835" y="7356727"/>
            <a:ext cx="1671933" cy="1671933"/>
          </a:xfrm>
          <a:custGeom>
            <a:avLst/>
            <a:gdLst/>
            <a:ahLst/>
            <a:cxnLst/>
            <a:rect r="r" b="b" t="t" l="l"/>
            <a:pathLst>
              <a:path h="1671933" w="1671933">
                <a:moveTo>
                  <a:pt x="0" y="0"/>
                </a:moveTo>
                <a:lnTo>
                  <a:pt x="1671933" y="0"/>
                </a:lnTo>
                <a:lnTo>
                  <a:pt x="1671933" y="1671933"/>
                </a:lnTo>
                <a:lnTo>
                  <a:pt x="0" y="1671933"/>
                </a:lnTo>
                <a:lnTo>
                  <a:pt x="0" y="0"/>
                </a:lnTo>
                <a:close/>
              </a:path>
            </a:pathLst>
          </a:custGeom>
          <a:blipFill>
            <a:blip r:embed="rId2"/>
            <a:stretch>
              <a:fillRect l="0" t="0" r="0" b="0"/>
            </a:stretch>
          </a:blipFill>
        </p:spPr>
      </p:sp>
      <p:sp>
        <p:nvSpPr>
          <p:cNvPr name="Freeform 9" id="9"/>
          <p:cNvSpPr/>
          <p:nvPr/>
        </p:nvSpPr>
        <p:spPr>
          <a:xfrm flipH="false" flipV="false" rot="0">
            <a:off x="11953590" y="3707824"/>
            <a:ext cx="1771013" cy="1771013"/>
          </a:xfrm>
          <a:custGeom>
            <a:avLst/>
            <a:gdLst/>
            <a:ahLst/>
            <a:cxnLst/>
            <a:rect r="r" b="b" t="t" l="l"/>
            <a:pathLst>
              <a:path h="1771013" w="1771013">
                <a:moveTo>
                  <a:pt x="0" y="0"/>
                </a:moveTo>
                <a:lnTo>
                  <a:pt x="1771013" y="0"/>
                </a:lnTo>
                <a:lnTo>
                  <a:pt x="1771013" y="1771013"/>
                </a:lnTo>
                <a:lnTo>
                  <a:pt x="0" y="1771013"/>
                </a:lnTo>
                <a:lnTo>
                  <a:pt x="0" y="0"/>
                </a:lnTo>
                <a:close/>
              </a:path>
            </a:pathLst>
          </a:custGeom>
          <a:blipFill>
            <a:blip r:embed="rId3"/>
            <a:stretch>
              <a:fillRect l="0" t="0" r="0" b="0"/>
            </a:stretch>
          </a:blipFill>
        </p:spPr>
      </p:sp>
      <p:sp>
        <p:nvSpPr>
          <p:cNvPr name="Freeform 10" id="10"/>
          <p:cNvSpPr/>
          <p:nvPr/>
        </p:nvSpPr>
        <p:spPr>
          <a:xfrm flipH="false" flipV="false" rot="0">
            <a:off x="5594223" y="5843526"/>
            <a:ext cx="1480920" cy="1513202"/>
          </a:xfrm>
          <a:custGeom>
            <a:avLst/>
            <a:gdLst/>
            <a:ahLst/>
            <a:cxnLst/>
            <a:rect r="r" b="b" t="t" l="l"/>
            <a:pathLst>
              <a:path h="1513202" w="1480920">
                <a:moveTo>
                  <a:pt x="0" y="0"/>
                </a:moveTo>
                <a:lnTo>
                  <a:pt x="1480920" y="0"/>
                </a:lnTo>
                <a:lnTo>
                  <a:pt x="1480920" y="1513201"/>
                </a:lnTo>
                <a:lnTo>
                  <a:pt x="0" y="1513201"/>
                </a:lnTo>
                <a:lnTo>
                  <a:pt x="0" y="0"/>
                </a:lnTo>
                <a:close/>
              </a:path>
            </a:pathLst>
          </a:custGeom>
          <a:blipFill>
            <a:blip r:embed="rId4"/>
            <a:stretch>
              <a:fillRect l="-26057" t="-17412" r="-3258" b="-9145"/>
            </a:stretch>
          </a:blipFill>
        </p:spPr>
      </p:sp>
      <p:sp>
        <p:nvSpPr>
          <p:cNvPr name="TextBox 11" id="11"/>
          <p:cNvSpPr txBox="true"/>
          <p:nvPr/>
        </p:nvSpPr>
        <p:spPr>
          <a:xfrm rot="0">
            <a:off x="1028700" y="1635622"/>
            <a:ext cx="16149116" cy="1106816"/>
          </a:xfrm>
          <a:prstGeom prst="rect">
            <a:avLst/>
          </a:prstGeom>
        </p:spPr>
        <p:txBody>
          <a:bodyPr anchor="t" rtlCol="false" tIns="0" lIns="0" bIns="0" rIns="0">
            <a:spAutoFit/>
          </a:bodyPr>
          <a:lstStyle/>
          <a:p>
            <a:pPr algn="ctr">
              <a:lnSpc>
                <a:spcPts val="7680"/>
              </a:lnSpc>
            </a:pPr>
            <a:r>
              <a:rPr lang="en-US" sz="9600">
                <a:solidFill>
                  <a:srgbClr val="FFFFFF"/>
                </a:solidFill>
                <a:latin typeface="Squada One"/>
                <a:ea typeface="Squada One"/>
                <a:cs typeface="Squada One"/>
                <a:sym typeface="Squada One"/>
              </a:rPr>
              <a:t>Use Caution with Ads and Websites</a:t>
            </a:r>
          </a:p>
        </p:txBody>
      </p:sp>
      <p:sp>
        <p:nvSpPr>
          <p:cNvPr name="TextBox 12" id="12"/>
          <p:cNvSpPr txBox="true"/>
          <p:nvPr/>
        </p:nvSpPr>
        <p:spPr>
          <a:xfrm rot="0">
            <a:off x="3097554" y="3940433"/>
            <a:ext cx="8951261" cy="1535169"/>
          </a:xfrm>
          <a:prstGeom prst="rect">
            <a:avLst/>
          </a:prstGeom>
        </p:spPr>
        <p:txBody>
          <a:bodyPr anchor="t" rtlCol="false" tIns="0" lIns="0" bIns="0" rIns="0">
            <a:spAutoFit/>
          </a:bodyPr>
          <a:lstStyle/>
          <a:p>
            <a:pPr algn="l">
              <a:lnSpc>
                <a:spcPts val="4109"/>
              </a:lnSpc>
            </a:pPr>
            <a:r>
              <a:rPr lang="en-US" sz="2935">
                <a:solidFill>
                  <a:srgbClr val="FF3131"/>
                </a:solidFill>
                <a:latin typeface="Varela Round"/>
                <a:ea typeface="Varela Round"/>
                <a:cs typeface="Varela Round"/>
                <a:sym typeface="Varela Round"/>
              </a:rPr>
              <a:t>Utilize Ad Blockers: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Use ad-blocking software to reduce exposure to malicious ads.</a:t>
            </a:r>
          </a:p>
        </p:txBody>
      </p:sp>
      <p:sp>
        <p:nvSpPr>
          <p:cNvPr name="TextBox 13" id="13"/>
          <p:cNvSpPr txBox="true"/>
          <p:nvPr/>
        </p:nvSpPr>
        <p:spPr>
          <a:xfrm rot="0">
            <a:off x="7126259" y="5716962"/>
            <a:ext cx="9045024" cy="1535169"/>
          </a:xfrm>
          <a:prstGeom prst="rect">
            <a:avLst/>
          </a:prstGeom>
        </p:spPr>
        <p:txBody>
          <a:bodyPr anchor="t" rtlCol="false" tIns="0" lIns="0" bIns="0" rIns="0">
            <a:spAutoFit/>
          </a:bodyPr>
          <a:lstStyle/>
          <a:p>
            <a:pPr algn="l">
              <a:lnSpc>
                <a:spcPts val="4109"/>
              </a:lnSpc>
            </a:pPr>
            <a:r>
              <a:rPr lang="en-US" sz="2935">
                <a:solidFill>
                  <a:srgbClr val="FF3131"/>
                </a:solidFill>
                <a:latin typeface="Varela Round"/>
                <a:ea typeface="Varela Round"/>
                <a:cs typeface="Varela Round"/>
                <a:sym typeface="Varela Round"/>
              </a:rPr>
              <a:t>Avoid Clickbait:</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Steer clear of sen</a:t>
            </a:r>
            <a:r>
              <a:rPr lang="en-US" sz="2935">
                <a:solidFill>
                  <a:srgbClr val="000000"/>
                </a:solidFill>
                <a:latin typeface="Varela Round"/>
                <a:ea typeface="Varela Round"/>
                <a:cs typeface="Varela Round"/>
                <a:sym typeface="Varela Round"/>
              </a:rPr>
              <a:t>sationalized content designed to deceive and infect with malware.</a:t>
            </a:r>
          </a:p>
        </p:txBody>
      </p:sp>
      <p:sp>
        <p:nvSpPr>
          <p:cNvPr name="TextBox 14" id="14"/>
          <p:cNvSpPr txBox="true"/>
          <p:nvPr/>
        </p:nvSpPr>
        <p:spPr>
          <a:xfrm rot="0">
            <a:off x="5173715" y="7493491"/>
            <a:ext cx="8187770" cy="1535169"/>
          </a:xfrm>
          <a:prstGeom prst="rect">
            <a:avLst/>
          </a:prstGeom>
        </p:spPr>
        <p:txBody>
          <a:bodyPr anchor="t" rtlCol="false" tIns="0" lIns="0" bIns="0" rIns="0">
            <a:spAutoFit/>
          </a:bodyPr>
          <a:lstStyle/>
          <a:p>
            <a:pPr algn="l">
              <a:lnSpc>
                <a:spcPts val="4109"/>
              </a:lnSpc>
            </a:pPr>
            <a:r>
              <a:rPr lang="en-US" sz="2935">
                <a:solidFill>
                  <a:srgbClr val="FF3131"/>
                </a:solidFill>
                <a:latin typeface="Varela Round"/>
                <a:ea typeface="Varela Round"/>
                <a:cs typeface="Varela Round"/>
                <a:sym typeface="Varela Round"/>
              </a:rPr>
              <a:t>Share Info Selectively:</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Be selective about where you share per</a:t>
            </a:r>
            <a:r>
              <a:rPr lang="en-US" sz="2935">
                <a:solidFill>
                  <a:srgbClr val="000000"/>
                </a:solidFill>
                <a:latin typeface="Varela Round"/>
                <a:ea typeface="Varela Round"/>
                <a:cs typeface="Varela Round"/>
                <a:sym typeface="Varela Round"/>
              </a:rPr>
              <a:t>sonal or financial information.</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677790" y="5797503"/>
            <a:ext cx="2603694" cy="2999455"/>
          </a:xfrm>
          <a:custGeom>
            <a:avLst/>
            <a:gdLst/>
            <a:ahLst/>
            <a:cxnLst/>
            <a:rect r="r" b="b" t="t" l="l"/>
            <a:pathLst>
              <a:path h="2999455" w="2603694">
                <a:moveTo>
                  <a:pt x="0" y="0"/>
                </a:moveTo>
                <a:lnTo>
                  <a:pt x="2603693" y="0"/>
                </a:lnTo>
                <a:lnTo>
                  <a:pt x="2603693" y="2999455"/>
                </a:lnTo>
                <a:lnTo>
                  <a:pt x="0" y="2999455"/>
                </a:lnTo>
                <a:lnTo>
                  <a:pt x="0" y="0"/>
                </a:lnTo>
                <a:close/>
              </a:path>
            </a:pathLst>
          </a:custGeom>
          <a:blipFill>
            <a:blip r:embed="rId2"/>
            <a:stretch>
              <a:fillRect l="-39292" t="-20797" r="-40623" b="-35380"/>
            </a:stretch>
          </a:blipFill>
        </p:spPr>
      </p:sp>
      <p:sp>
        <p:nvSpPr>
          <p:cNvPr name="Freeform 9" id="9"/>
          <p:cNvSpPr/>
          <p:nvPr/>
        </p:nvSpPr>
        <p:spPr>
          <a:xfrm flipH="false" flipV="false" rot="0">
            <a:off x="9255997" y="7782747"/>
            <a:ext cx="711142" cy="711142"/>
          </a:xfrm>
          <a:custGeom>
            <a:avLst/>
            <a:gdLst/>
            <a:ahLst/>
            <a:cxnLst/>
            <a:rect r="r" b="b" t="t" l="l"/>
            <a:pathLst>
              <a:path h="711142" w="711142">
                <a:moveTo>
                  <a:pt x="0" y="0"/>
                </a:moveTo>
                <a:lnTo>
                  <a:pt x="711142" y="0"/>
                </a:lnTo>
                <a:lnTo>
                  <a:pt x="711142" y="711142"/>
                </a:lnTo>
                <a:lnTo>
                  <a:pt x="0" y="711142"/>
                </a:lnTo>
                <a:lnTo>
                  <a:pt x="0" y="0"/>
                </a:lnTo>
                <a:close/>
              </a:path>
            </a:pathLst>
          </a:custGeom>
          <a:blipFill>
            <a:blip r:embed="rId3"/>
            <a:stretch>
              <a:fillRect l="0" t="0" r="0" b="0"/>
            </a:stretch>
          </a:blipFill>
        </p:spPr>
      </p:sp>
      <p:sp>
        <p:nvSpPr>
          <p:cNvPr name="Freeform 10" id="10"/>
          <p:cNvSpPr/>
          <p:nvPr/>
        </p:nvSpPr>
        <p:spPr>
          <a:xfrm flipH="false" flipV="false" rot="0">
            <a:off x="4370318" y="3772755"/>
            <a:ext cx="2449509" cy="2449509"/>
          </a:xfrm>
          <a:custGeom>
            <a:avLst/>
            <a:gdLst/>
            <a:ahLst/>
            <a:cxnLst/>
            <a:rect r="r" b="b" t="t" l="l"/>
            <a:pathLst>
              <a:path h="2449509" w="2449509">
                <a:moveTo>
                  <a:pt x="0" y="0"/>
                </a:moveTo>
                <a:lnTo>
                  <a:pt x="2449509" y="0"/>
                </a:lnTo>
                <a:lnTo>
                  <a:pt x="2449509" y="2449508"/>
                </a:lnTo>
                <a:lnTo>
                  <a:pt x="0" y="2449508"/>
                </a:lnTo>
                <a:lnTo>
                  <a:pt x="0" y="0"/>
                </a:lnTo>
                <a:close/>
              </a:path>
            </a:pathLst>
          </a:custGeom>
          <a:blipFill>
            <a:blip r:embed="rId4"/>
            <a:stretch>
              <a:fillRect l="0" t="0" r="0" b="0"/>
            </a:stretch>
          </a:blipFill>
        </p:spPr>
      </p:sp>
      <p:sp>
        <p:nvSpPr>
          <p:cNvPr name="TextBox 11" id="11"/>
          <p:cNvSpPr txBox="true"/>
          <p:nvPr/>
        </p:nvSpPr>
        <p:spPr>
          <a:xfrm rot="0">
            <a:off x="1096231" y="1361181"/>
            <a:ext cx="16095537" cy="1655445"/>
          </a:xfrm>
          <a:prstGeom prst="rect">
            <a:avLst/>
          </a:prstGeom>
        </p:spPr>
        <p:txBody>
          <a:bodyPr anchor="t" rtlCol="false" tIns="0" lIns="0" bIns="0" rIns="0">
            <a:spAutoFit/>
          </a:bodyPr>
          <a:lstStyle/>
          <a:p>
            <a:pPr algn="ctr">
              <a:lnSpc>
                <a:spcPts val="11520"/>
              </a:lnSpc>
            </a:pPr>
            <a:r>
              <a:rPr lang="en-US" sz="14400">
                <a:solidFill>
                  <a:srgbClr val="FFFFFF"/>
                </a:solidFill>
                <a:latin typeface="Squada One"/>
                <a:ea typeface="Squada One"/>
                <a:cs typeface="Squada One"/>
                <a:sym typeface="Squada One"/>
              </a:rPr>
              <a:t>Use Antivirus Software</a:t>
            </a:r>
          </a:p>
        </p:txBody>
      </p:sp>
      <p:sp>
        <p:nvSpPr>
          <p:cNvPr name="TextBox 12" id="12"/>
          <p:cNvSpPr txBox="true"/>
          <p:nvPr/>
        </p:nvSpPr>
        <p:spPr>
          <a:xfrm rot="0">
            <a:off x="3403218" y="6325422"/>
            <a:ext cx="5642800"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Initiat</a:t>
            </a:r>
            <a:r>
              <a:rPr lang="en-US" sz="2935">
                <a:solidFill>
                  <a:srgbClr val="FF3131"/>
                </a:solidFill>
                <a:latin typeface="Varela Round"/>
                <a:ea typeface="Varela Round"/>
                <a:cs typeface="Varela Round"/>
                <a:sym typeface="Varela Round"/>
              </a:rPr>
              <a:t>e Regular Scans: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Schedule regular full and quick scans to detect and eliminate malware.</a:t>
            </a:r>
          </a:p>
        </p:txBody>
      </p:sp>
      <p:sp>
        <p:nvSpPr>
          <p:cNvPr name="TextBox 13" id="13"/>
          <p:cNvSpPr txBox="true"/>
          <p:nvPr/>
        </p:nvSpPr>
        <p:spPr>
          <a:xfrm rot="0">
            <a:off x="9046018" y="4342578"/>
            <a:ext cx="7263544"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Activat</a:t>
            </a:r>
            <a:r>
              <a:rPr lang="en-US" sz="2935">
                <a:solidFill>
                  <a:srgbClr val="FF3131"/>
                </a:solidFill>
                <a:latin typeface="Varela Round"/>
                <a:ea typeface="Varela Round"/>
                <a:cs typeface="Varela Round"/>
                <a:sym typeface="Varela Round"/>
              </a:rPr>
              <a:t>e Real-Time Protection:</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Ensure real-time protection is enabled to monitor your system continuously.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861288" y="5515921"/>
            <a:ext cx="3663827" cy="2720030"/>
            <a:chOff x="0" y="0"/>
            <a:chExt cx="964959" cy="716387"/>
          </a:xfrm>
        </p:grpSpPr>
        <p:sp>
          <p:nvSpPr>
            <p:cNvPr name="Freeform 6" id="6"/>
            <p:cNvSpPr/>
            <p:nvPr/>
          </p:nvSpPr>
          <p:spPr>
            <a:xfrm flipH="false" flipV="false" rot="0">
              <a:off x="0" y="0"/>
              <a:ext cx="964959" cy="716387"/>
            </a:xfrm>
            <a:custGeom>
              <a:avLst/>
              <a:gdLst/>
              <a:ahLst/>
              <a:cxnLst/>
              <a:rect r="r" b="b" t="t" l="l"/>
              <a:pathLst>
                <a:path h="716387" w="964959">
                  <a:moveTo>
                    <a:pt x="73957" y="0"/>
                  </a:moveTo>
                  <a:lnTo>
                    <a:pt x="891001" y="0"/>
                  </a:lnTo>
                  <a:cubicBezTo>
                    <a:pt x="910616" y="0"/>
                    <a:pt x="929427" y="7792"/>
                    <a:pt x="943297" y="21662"/>
                  </a:cubicBezTo>
                  <a:cubicBezTo>
                    <a:pt x="957167" y="35531"/>
                    <a:pt x="964959" y="54343"/>
                    <a:pt x="964959" y="73957"/>
                  </a:cubicBezTo>
                  <a:lnTo>
                    <a:pt x="964959" y="642429"/>
                  </a:lnTo>
                  <a:cubicBezTo>
                    <a:pt x="964959" y="662044"/>
                    <a:pt x="957167" y="680855"/>
                    <a:pt x="943297" y="694725"/>
                  </a:cubicBezTo>
                  <a:cubicBezTo>
                    <a:pt x="929427" y="708595"/>
                    <a:pt x="910616" y="716387"/>
                    <a:pt x="891001" y="716387"/>
                  </a:cubicBezTo>
                  <a:lnTo>
                    <a:pt x="73957" y="716387"/>
                  </a:lnTo>
                  <a:cubicBezTo>
                    <a:pt x="54343" y="716387"/>
                    <a:pt x="35531" y="708595"/>
                    <a:pt x="21662" y="694725"/>
                  </a:cubicBezTo>
                  <a:cubicBezTo>
                    <a:pt x="7792" y="680855"/>
                    <a:pt x="0" y="662044"/>
                    <a:pt x="0" y="642429"/>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7" id="7"/>
            <p:cNvSpPr txBox="true"/>
            <p:nvPr/>
          </p:nvSpPr>
          <p:spPr>
            <a:xfrm>
              <a:off x="0" y="-38100"/>
              <a:ext cx="964959" cy="7544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1882303" y="470239"/>
            <a:ext cx="6405697" cy="6405697"/>
          </a:xfrm>
          <a:custGeom>
            <a:avLst/>
            <a:gdLst/>
            <a:ahLst/>
            <a:cxnLst/>
            <a:rect r="r" b="b" t="t" l="l"/>
            <a:pathLst>
              <a:path h="6405697" w="6405697">
                <a:moveTo>
                  <a:pt x="0" y="0"/>
                </a:moveTo>
                <a:lnTo>
                  <a:pt x="6405697" y="0"/>
                </a:lnTo>
                <a:lnTo>
                  <a:pt x="6405697" y="6405697"/>
                </a:lnTo>
                <a:lnTo>
                  <a:pt x="0" y="6405697"/>
                </a:lnTo>
                <a:lnTo>
                  <a:pt x="0" y="0"/>
                </a:lnTo>
                <a:close/>
              </a:path>
            </a:pathLst>
          </a:custGeom>
          <a:blipFill>
            <a:blip r:embed="rId2"/>
            <a:stretch>
              <a:fillRect l="0" t="0" r="0" b="0"/>
            </a:stretch>
          </a:blipFill>
        </p:spPr>
      </p:sp>
      <p:grpSp>
        <p:nvGrpSpPr>
          <p:cNvPr name="Group 12" id="12"/>
          <p:cNvGrpSpPr/>
          <p:nvPr/>
        </p:nvGrpSpPr>
        <p:grpSpPr>
          <a:xfrm rot="0">
            <a:off x="3153909" y="6807558"/>
            <a:ext cx="9664630" cy="2450742"/>
            <a:chOff x="0" y="0"/>
            <a:chExt cx="2545417" cy="645463"/>
          </a:xfrm>
        </p:grpSpPr>
        <p:sp>
          <p:nvSpPr>
            <p:cNvPr name="Freeform 13" id="13"/>
            <p:cNvSpPr/>
            <p:nvPr/>
          </p:nvSpPr>
          <p:spPr>
            <a:xfrm flipH="false" flipV="false" rot="0">
              <a:off x="0" y="0"/>
              <a:ext cx="2545417" cy="645463"/>
            </a:xfrm>
            <a:custGeom>
              <a:avLst/>
              <a:gdLst/>
              <a:ahLst/>
              <a:cxnLst/>
              <a:rect r="r" b="b" t="t" l="l"/>
              <a:pathLst>
                <a:path h="645463" w="2545417">
                  <a:moveTo>
                    <a:pt x="80106" y="0"/>
                  </a:moveTo>
                  <a:lnTo>
                    <a:pt x="2465311" y="0"/>
                  </a:lnTo>
                  <a:cubicBezTo>
                    <a:pt x="2509552" y="0"/>
                    <a:pt x="2545417" y="35865"/>
                    <a:pt x="2545417" y="80106"/>
                  </a:cubicBezTo>
                  <a:lnTo>
                    <a:pt x="2545417" y="565357"/>
                  </a:lnTo>
                  <a:cubicBezTo>
                    <a:pt x="2545417" y="586603"/>
                    <a:pt x="2536977" y="606978"/>
                    <a:pt x="2521955" y="622001"/>
                  </a:cubicBezTo>
                  <a:cubicBezTo>
                    <a:pt x="2506932" y="637023"/>
                    <a:pt x="2486557" y="645463"/>
                    <a:pt x="2465311" y="645463"/>
                  </a:cubicBezTo>
                  <a:lnTo>
                    <a:pt x="80106" y="645463"/>
                  </a:lnTo>
                  <a:cubicBezTo>
                    <a:pt x="35865" y="645463"/>
                    <a:pt x="0" y="609598"/>
                    <a:pt x="0" y="565357"/>
                  </a:cubicBezTo>
                  <a:lnTo>
                    <a:pt x="0" y="80106"/>
                  </a:lnTo>
                  <a:cubicBezTo>
                    <a:pt x="0" y="35865"/>
                    <a:pt x="35865" y="0"/>
                    <a:pt x="80106" y="0"/>
                  </a:cubicBezTo>
                  <a:close/>
                </a:path>
              </a:pathLst>
            </a:custGeom>
            <a:solidFill>
              <a:srgbClr val="FFC61A"/>
            </a:solidFill>
          </p:spPr>
        </p:sp>
        <p:sp>
          <p:nvSpPr>
            <p:cNvPr name="TextBox 14" id="14"/>
            <p:cNvSpPr txBox="true"/>
            <p:nvPr/>
          </p:nvSpPr>
          <p:spPr>
            <a:xfrm>
              <a:off x="0" y="-38100"/>
              <a:ext cx="2545417" cy="68356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3463202" y="7066436"/>
            <a:ext cx="9019560" cy="1942273"/>
            <a:chOff x="0" y="0"/>
            <a:chExt cx="2375522" cy="511545"/>
          </a:xfrm>
        </p:grpSpPr>
        <p:sp>
          <p:nvSpPr>
            <p:cNvPr name="Freeform 16" id="16"/>
            <p:cNvSpPr/>
            <p:nvPr/>
          </p:nvSpPr>
          <p:spPr>
            <a:xfrm flipH="false" flipV="false" rot="0">
              <a:off x="0" y="0"/>
              <a:ext cx="2375522" cy="511545"/>
            </a:xfrm>
            <a:custGeom>
              <a:avLst/>
              <a:gdLst/>
              <a:ahLst/>
              <a:cxnLst/>
              <a:rect r="r" b="b" t="t" l="l"/>
              <a:pathLst>
                <a:path h="511545" w="2375522">
                  <a:moveTo>
                    <a:pt x="85835" y="0"/>
                  </a:moveTo>
                  <a:lnTo>
                    <a:pt x="2289687" y="0"/>
                  </a:lnTo>
                  <a:cubicBezTo>
                    <a:pt x="2337092" y="0"/>
                    <a:pt x="2375522" y="38430"/>
                    <a:pt x="2375522" y="85835"/>
                  </a:cubicBezTo>
                  <a:lnTo>
                    <a:pt x="2375522" y="425710"/>
                  </a:lnTo>
                  <a:cubicBezTo>
                    <a:pt x="2375522" y="448475"/>
                    <a:pt x="2366479" y="470307"/>
                    <a:pt x="2350382" y="486405"/>
                  </a:cubicBezTo>
                  <a:cubicBezTo>
                    <a:pt x="2334284" y="502502"/>
                    <a:pt x="2312452" y="511545"/>
                    <a:pt x="2289687" y="511545"/>
                  </a:cubicBezTo>
                  <a:lnTo>
                    <a:pt x="85835" y="511545"/>
                  </a:lnTo>
                  <a:cubicBezTo>
                    <a:pt x="38430" y="511545"/>
                    <a:pt x="0" y="473116"/>
                    <a:pt x="0" y="425710"/>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7" id="17"/>
            <p:cNvSpPr txBox="true"/>
            <p:nvPr/>
          </p:nvSpPr>
          <p:spPr>
            <a:xfrm>
              <a:off x="0" y="-38100"/>
              <a:ext cx="2375522" cy="549645"/>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3808233" y="7326584"/>
            <a:ext cx="792928" cy="792928"/>
          </a:xfrm>
          <a:custGeom>
            <a:avLst/>
            <a:gdLst/>
            <a:ahLst/>
            <a:cxnLst/>
            <a:rect r="r" b="b" t="t" l="l"/>
            <a:pathLst>
              <a:path h="792928" w="792928">
                <a:moveTo>
                  <a:pt x="0" y="0"/>
                </a:moveTo>
                <a:lnTo>
                  <a:pt x="792928" y="0"/>
                </a:lnTo>
                <a:lnTo>
                  <a:pt x="792928" y="792928"/>
                </a:lnTo>
                <a:lnTo>
                  <a:pt x="0" y="792928"/>
                </a:lnTo>
                <a:lnTo>
                  <a:pt x="0" y="0"/>
                </a:lnTo>
                <a:close/>
              </a:path>
            </a:pathLst>
          </a:custGeom>
          <a:blipFill>
            <a:blip r:embed="rId3"/>
            <a:stretch>
              <a:fillRect l="0" t="0" r="0" b="0"/>
            </a:stretch>
          </a:blipFill>
        </p:spPr>
      </p:sp>
      <p:sp>
        <p:nvSpPr>
          <p:cNvPr name="Freeform 19" id="19"/>
          <p:cNvSpPr/>
          <p:nvPr/>
        </p:nvSpPr>
        <p:spPr>
          <a:xfrm flipH="false" flipV="false" rot="0">
            <a:off x="11120047" y="8032929"/>
            <a:ext cx="1362715" cy="1362715"/>
          </a:xfrm>
          <a:custGeom>
            <a:avLst/>
            <a:gdLst/>
            <a:ahLst/>
            <a:cxnLst/>
            <a:rect r="r" b="b" t="t" l="l"/>
            <a:pathLst>
              <a:path h="1362715" w="1362715">
                <a:moveTo>
                  <a:pt x="0" y="0"/>
                </a:moveTo>
                <a:lnTo>
                  <a:pt x="1362716" y="0"/>
                </a:lnTo>
                <a:lnTo>
                  <a:pt x="1362716" y="1362715"/>
                </a:lnTo>
                <a:lnTo>
                  <a:pt x="0" y="1362715"/>
                </a:lnTo>
                <a:lnTo>
                  <a:pt x="0" y="0"/>
                </a:lnTo>
                <a:close/>
              </a:path>
            </a:pathLst>
          </a:custGeom>
          <a:blipFill>
            <a:blip r:embed="rId4"/>
            <a:stretch>
              <a:fillRect l="0" t="0" r="0" b="0"/>
            </a:stretch>
          </a:blipFill>
        </p:spPr>
      </p:sp>
      <p:sp>
        <p:nvSpPr>
          <p:cNvPr name="TextBox 20" id="20"/>
          <p:cNvSpPr txBox="true"/>
          <p:nvPr/>
        </p:nvSpPr>
        <p:spPr>
          <a:xfrm rot="0">
            <a:off x="1992721" y="1562100"/>
            <a:ext cx="5064738"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VIRUS</a:t>
            </a:r>
          </a:p>
        </p:txBody>
      </p:sp>
      <p:sp>
        <p:nvSpPr>
          <p:cNvPr name="TextBox 21" id="21"/>
          <p:cNvSpPr txBox="true"/>
          <p:nvPr/>
        </p:nvSpPr>
        <p:spPr>
          <a:xfrm rot="0">
            <a:off x="2652442" y="3781555"/>
            <a:ext cx="9830321" cy="2687138"/>
          </a:xfrm>
          <a:prstGeom prst="rect">
            <a:avLst/>
          </a:prstGeom>
        </p:spPr>
        <p:txBody>
          <a:bodyPr anchor="t" rtlCol="false" tIns="0" lIns="0" bIns="0" rIns="0">
            <a:spAutoFit/>
          </a:bodyPr>
          <a:lstStyle/>
          <a:p>
            <a:pPr algn="l" marL="0" indent="0" lvl="0">
              <a:lnSpc>
                <a:spcPts val="5328"/>
              </a:lnSpc>
              <a:spcBef>
                <a:spcPct val="0"/>
              </a:spcBef>
            </a:pPr>
            <a:r>
              <a:rPr lang="en-US" sz="3806">
                <a:solidFill>
                  <a:srgbClr val="000000"/>
                </a:solidFill>
                <a:latin typeface="Varela Round"/>
                <a:ea typeface="Varela Round"/>
                <a:cs typeface="Varela Round"/>
                <a:sym typeface="Varela Round"/>
              </a:rPr>
              <a:t>Self-replicating malware that attaches itself to legitimate files or programs. Once executed, it spreads to other files and systems.</a:t>
            </a:r>
          </a:p>
        </p:txBody>
      </p:sp>
      <p:sp>
        <p:nvSpPr>
          <p:cNvPr name="TextBox 22" id="22"/>
          <p:cNvSpPr txBox="true"/>
          <p:nvPr/>
        </p:nvSpPr>
        <p:spPr>
          <a:xfrm rot="0">
            <a:off x="4204697" y="7327442"/>
            <a:ext cx="7611209" cy="705486"/>
          </a:xfrm>
          <a:prstGeom prst="rect">
            <a:avLst/>
          </a:prstGeom>
        </p:spPr>
        <p:txBody>
          <a:bodyPr anchor="t" rtlCol="false" tIns="0" lIns="0" bIns="0" rIns="0">
            <a:spAutoFit/>
          </a:bodyPr>
          <a:lstStyle/>
          <a:p>
            <a:pPr algn="ctr">
              <a:lnSpc>
                <a:spcPts val="5739"/>
              </a:lnSpc>
              <a:spcBef>
                <a:spcPct val="0"/>
              </a:spcBef>
            </a:pPr>
            <a:r>
              <a:rPr lang="en-US" sz="4099">
                <a:solidFill>
                  <a:srgbClr val="000000"/>
                </a:solidFill>
                <a:latin typeface="Varela Round"/>
                <a:ea typeface="Varela Round"/>
                <a:cs typeface="Varela Round"/>
                <a:sym typeface="Varela Round"/>
              </a:rPr>
              <a:t>Can corrupt or delete data</a:t>
            </a:r>
          </a:p>
        </p:txBody>
      </p:sp>
      <p:sp>
        <p:nvSpPr>
          <p:cNvPr name="TextBox 23" id="23"/>
          <p:cNvSpPr txBox="true"/>
          <p:nvPr/>
        </p:nvSpPr>
        <p:spPr>
          <a:xfrm rot="0">
            <a:off x="4271094" y="8150226"/>
            <a:ext cx="7611209" cy="705486"/>
          </a:xfrm>
          <a:prstGeom prst="rect">
            <a:avLst/>
          </a:prstGeom>
        </p:spPr>
        <p:txBody>
          <a:bodyPr anchor="t" rtlCol="false" tIns="0" lIns="0" bIns="0" rIns="0">
            <a:spAutoFit/>
          </a:bodyPr>
          <a:lstStyle/>
          <a:p>
            <a:pPr algn="ctr">
              <a:lnSpc>
                <a:spcPts val="5739"/>
              </a:lnSpc>
              <a:spcBef>
                <a:spcPct val="0"/>
              </a:spcBef>
            </a:pPr>
            <a:r>
              <a:rPr lang="en-US" sz="4099">
                <a:solidFill>
                  <a:srgbClr val="000000"/>
                </a:solidFill>
                <a:latin typeface="Varela Round"/>
                <a:ea typeface="Varela Round"/>
                <a:cs typeface="Varela Round"/>
                <a:sym typeface="Varela Round"/>
              </a:rPr>
              <a:t>Causes system crashes</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309589" y="3406466"/>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290559" y="5892460"/>
            <a:ext cx="2744189" cy="2744189"/>
          </a:xfrm>
          <a:custGeom>
            <a:avLst/>
            <a:gdLst/>
            <a:ahLst/>
            <a:cxnLst/>
            <a:rect r="r" b="b" t="t" l="l"/>
            <a:pathLst>
              <a:path h="2744189" w="2744189">
                <a:moveTo>
                  <a:pt x="0" y="0"/>
                </a:moveTo>
                <a:lnTo>
                  <a:pt x="2744189" y="0"/>
                </a:lnTo>
                <a:lnTo>
                  <a:pt x="2744189" y="2744189"/>
                </a:lnTo>
                <a:lnTo>
                  <a:pt x="0" y="2744189"/>
                </a:lnTo>
                <a:lnTo>
                  <a:pt x="0" y="0"/>
                </a:lnTo>
                <a:close/>
              </a:path>
            </a:pathLst>
          </a:custGeom>
          <a:blipFill>
            <a:blip r:embed="rId2"/>
            <a:stretch>
              <a:fillRect l="0" t="0" r="0" b="0"/>
            </a:stretch>
          </a:blipFill>
        </p:spPr>
      </p:sp>
      <p:sp>
        <p:nvSpPr>
          <p:cNvPr name="Freeform 9" id="9"/>
          <p:cNvSpPr/>
          <p:nvPr/>
        </p:nvSpPr>
        <p:spPr>
          <a:xfrm flipH="false" flipV="false" rot="0">
            <a:off x="12921164" y="3406466"/>
            <a:ext cx="3079054" cy="3079054"/>
          </a:xfrm>
          <a:custGeom>
            <a:avLst/>
            <a:gdLst/>
            <a:ahLst/>
            <a:cxnLst/>
            <a:rect r="r" b="b" t="t" l="l"/>
            <a:pathLst>
              <a:path h="3079054" w="3079054">
                <a:moveTo>
                  <a:pt x="0" y="0"/>
                </a:moveTo>
                <a:lnTo>
                  <a:pt x="3079054" y="0"/>
                </a:lnTo>
                <a:lnTo>
                  <a:pt x="3079054" y="3079054"/>
                </a:lnTo>
                <a:lnTo>
                  <a:pt x="0" y="3079054"/>
                </a:lnTo>
                <a:lnTo>
                  <a:pt x="0" y="0"/>
                </a:lnTo>
                <a:close/>
              </a:path>
            </a:pathLst>
          </a:custGeom>
          <a:blipFill>
            <a:blip r:embed="rId3"/>
            <a:stretch>
              <a:fillRect l="0" t="0" r="0" b="0"/>
            </a:stretch>
          </a:blipFill>
        </p:spPr>
      </p:sp>
      <p:sp>
        <p:nvSpPr>
          <p:cNvPr name="TextBox 10" id="10"/>
          <p:cNvSpPr txBox="true"/>
          <p:nvPr/>
        </p:nvSpPr>
        <p:spPr>
          <a:xfrm rot="0">
            <a:off x="1028700" y="1545432"/>
            <a:ext cx="16095537" cy="1278247"/>
          </a:xfrm>
          <a:prstGeom prst="rect">
            <a:avLst/>
          </a:prstGeom>
        </p:spPr>
        <p:txBody>
          <a:bodyPr anchor="t" rtlCol="false" tIns="0" lIns="0" bIns="0" rIns="0">
            <a:spAutoFit/>
          </a:bodyPr>
          <a:lstStyle/>
          <a:p>
            <a:pPr algn="ctr">
              <a:lnSpc>
                <a:spcPts val="8879"/>
              </a:lnSpc>
            </a:pPr>
            <a:r>
              <a:rPr lang="en-US" sz="11099">
                <a:solidFill>
                  <a:srgbClr val="FFFFFF"/>
                </a:solidFill>
                <a:latin typeface="Squada One"/>
                <a:ea typeface="Squada One"/>
                <a:cs typeface="Squada One"/>
                <a:sym typeface="Squada One"/>
              </a:rPr>
              <a:t>Enable Firewall Protection</a:t>
            </a:r>
          </a:p>
        </p:txBody>
      </p:sp>
      <p:sp>
        <p:nvSpPr>
          <p:cNvPr name="TextBox 11" id="11"/>
          <p:cNvSpPr txBox="true"/>
          <p:nvPr/>
        </p:nvSpPr>
        <p:spPr>
          <a:xfrm rot="0">
            <a:off x="9572068" y="5949282"/>
            <a:ext cx="6428149" cy="2563869"/>
          </a:xfrm>
          <a:prstGeom prst="rect">
            <a:avLst/>
          </a:prstGeom>
        </p:spPr>
        <p:txBody>
          <a:bodyPr anchor="t" rtlCol="false" tIns="0" lIns="0" bIns="0" rIns="0">
            <a:spAutoFit/>
          </a:bodyPr>
          <a:lstStyle/>
          <a:p>
            <a:pPr algn="l">
              <a:lnSpc>
                <a:spcPts val="4109"/>
              </a:lnSpc>
            </a:pPr>
            <a:r>
              <a:rPr lang="en-US" sz="2935">
                <a:solidFill>
                  <a:srgbClr val="FF3131"/>
                </a:solidFill>
                <a:latin typeface="Varela Round"/>
                <a:ea typeface="Varela Round"/>
                <a:cs typeface="Varela Round"/>
                <a:sym typeface="Varela Round"/>
              </a:rPr>
              <a:t>Strengthen Admin Security:</a:t>
            </a:r>
          </a:p>
          <a:p>
            <a:pPr algn="l" marL="1267452" indent="-422484" lvl="2">
              <a:lnSpc>
                <a:spcPts val="4109"/>
              </a:lnSpc>
              <a:spcBef>
                <a:spcPct val="0"/>
              </a:spcBef>
              <a:buFont typeface="Arial"/>
              <a:buChar char="⚬"/>
            </a:pPr>
            <a:r>
              <a:rPr lang="en-US" sz="2935">
                <a:solidFill>
                  <a:srgbClr val="000000"/>
                </a:solidFill>
                <a:latin typeface="Varela Round"/>
                <a:ea typeface="Varela Round"/>
                <a:cs typeface="Varela Round"/>
                <a:sym typeface="Varela Round"/>
              </a:rPr>
              <a:t>Secure firewalls with strong passwords and encryption to protect sensitive information.</a:t>
            </a:r>
          </a:p>
        </p:txBody>
      </p:sp>
      <p:sp>
        <p:nvSpPr>
          <p:cNvPr name="TextBox 12" id="12"/>
          <p:cNvSpPr txBox="true"/>
          <p:nvPr/>
        </p:nvSpPr>
        <p:spPr>
          <a:xfrm rot="0">
            <a:off x="2813220" y="4085403"/>
            <a:ext cx="8723554" cy="1535169"/>
          </a:xfrm>
          <a:prstGeom prst="rect">
            <a:avLst/>
          </a:prstGeom>
        </p:spPr>
        <p:txBody>
          <a:bodyPr anchor="t" rtlCol="false" tIns="0" lIns="0" bIns="0" rIns="0">
            <a:spAutoFit/>
          </a:bodyPr>
          <a:lstStyle/>
          <a:p>
            <a:pPr algn="l">
              <a:lnSpc>
                <a:spcPts val="4109"/>
              </a:lnSpc>
            </a:pPr>
            <a:r>
              <a:rPr lang="en-US" sz="2935">
                <a:solidFill>
                  <a:srgbClr val="FF3131"/>
                </a:solidFill>
                <a:latin typeface="Varela Round"/>
                <a:ea typeface="Varela Round"/>
                <a:cs typeface="Varela Round"/>
                <a:sym typeface="Varela Round"/>
              </a:rPr>
              <a:t>Con</a:t>
            </a:r>
            <a:r>
              <a:rPr lang="en-US" sz="2935">
                <a:solidFill>
                  <a:srgbClr val="FF3131"/>
                </a:solidFill>
                <a:latin typeface="Varela Round"/>
                <a:ea typeface="Varela Round"/>
                <a:cs typeface="Varela Round"/>
                <a:sym typeface="Varela Round"/>
              </a:rPr>
              <a:t>trol Inbound and Outbound Traffic:</a:t>
            </a:r>
          </a:p>
          <a:p>
            <a:pPr algn="l" marL="1267452" indent="-422484" lvl="2">
              <a:lnSpc>
                <a:spcPts val="4109"/>
              </a:lnSpc>
              <a:spcBef>
                <a:spcPct val="0"/>
              </a:spcBef>
              <a:buFont typeface="Arial"/>
              <a:buChar char="⚬"/>
            </a:pPr>
            <a:r>
              <a:rPr lang="en-US" sz="2935">
                <a:solidFill>
                  <a:srgbClr val="000000"/>
                </a:solidFill>
                <a:latin typeface="Varela Round"/>
                <a:ea typeface="Varela Round"/>
                <a:cs typeface="Varela Round"/>
                <a:sym typeface="Varela Round"/>
              </a:rPr>
              <a:t>Config</a:t>
            </a:r>
            <a:r>
              <a:rPr lang="en-US" sz="2935">
                <a:solidFill>
                  <a:srgbClr val="000000"/>
                </a:solidFill>
                <a:latin typeface="Varela Round"/>
                <a:ea typeface="Varela Round"/>
                <a:cs typeface="Varela Round"/>
                <a:sym typeface="Varela Round"/>
              </a:rPr>
              <a:t>ure firewall rules to manage traffic, preventing unauthorized access.</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69406" y="3352888"/>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433948" y="3352888"/>
            <a:ext cx="2904924" cy="2958503"/>
          </a:xfrm>
          <a:custGeom>
            <a:avLst/>
            <a:gdLst/>
            <a:ahLst/>
            <a:cxnLst/>
            <a:rect r="r" b="b" t="t" l="l"/>
            <a:pathLst>
              <a:path h="2958503" w="2904924">
                <a:moveTo>
                  <a:pt x="0" y="0"/>
                </a:moveTo>
                <a:lnTo>
                  <a:pt x="2904924" y="0"/>
                </a:lnTo>
                <a:lnTo>
                  <a:pt x="2904924" y="2958503"/>
                </a:lnTo>
                <a:lnTo>
                  <a:pt x="0" y="2958503"/>
                </a:lnTo>
                <a:lnTo>
                  <a:pt x="0" y="0"/>
                </a:lnTo>
                <a:close/>
              </a:path>
            </a:pathLst>
          </a:custGeom>
          <a:blipFill>
            <a:blip r:embed="rId2"/>
            <a:stretch>
              <a:fillRect l="0" t="0" r="-1844" b="0"/>
            </a:stretch>
          </a:blipFill>
        </p:spPr>
      </p:sp>
      <p:sp>
        <p:nvSpPr>
          <p:cNvPr name="Freeform 9" id="9"/>
          <p:cNvSpPr/>
          <p:nvPr/>
        </p:nvSpPr>
        <p:spPr>
          <a:xfrm flipH="false" flipV="false" rot="0">
            <a:off x="13379939" y="6158163"/>
            <a:ext cx="2255287" cy="2255287"/>
          </a:xfrm>
          <a:custGeom>
            <a:avLst/>
            <a:gdLst/>
            <a:ahLst/>
            <a:cxnLst/>
            <a:rect r="r" b="b" t="t" l="l"/>
            <a:pathLst>
              <a:path h="2255287" w="2255287">
                <a:moveTo>
                  <a:pt x="0" y="0"/>
                </a:moveTo>
                <a:lnTo>
                  <a:pt x="2255287" y="0"/>
                </a:lnTo>
                <a:lnTo>
                  <a:pt x="2255287" y="2255287"/>
                </a:lnTo>
                <a:lnTo>
                  <a:pt x="0" y="2255287"/>
                </a:lnTo>
                <a:lnTo>
                  <a:pt x="0" y="0"/>
                </a:lnTo>
                <a:close/>
              </a:path>
            </a:pathLst>
          </a:custGeom>
          <a:blipFill>
            <a:blip r:embed="rId3"/>
            <a:stretch>
              <a:fillRect l="0" t="0" r="0" b="0"/>
            </a:stretch>
          </a:blipFill>
        </p:spPr>
      </p:sp>
      <p:sp>
        <p:nvSpPr>
          <p:cNvPr name="TextBox 10" id="10"/>
          <p:cNvSpPr txBox="true"/>
          <p:nvPr/>
        </p:nvSpPr>
        <p:spPr>
          <a:xfrm rot="0">
            <a:off x="1028700" y="1564482"/>
            <a:ext cx="16095537" cy="1303009"/>
          </a:xfrm>
          <a:prstGeom prst="rect">
            <a:avLst/>
          </a:prstGeom>
        </p:spPr>
        <p:txBody>
          <a:bodyPr anchor="t" rtlCol="false" tIns="0" lIns="0" bIns="0" rIns="0">
            <a:spAutoFit/>
          </a:bodyPr>
          <a:lstStyle/>
          <a:p>
            <a:pPr algn="ctr">
              <a:lnSpc>
                <a:spcPts val="9119"/>
              </a:lnSpc>
            </a:pPr>
            <a:r>
              <a:rPr lang="en-US" sz="11399">
                <a:solidFill>
                  <a:srgbClr val="FFFFFF"/>
                </a:solidFill>
                <a:latin typeface="Squada One"/>
                <a:ea typeface="Squada One"/>
                <a:cs typeface="Squada One"/>
                <a:sym typeface="Squada One"/>
              </a:rPr>
              <a:t>Secure Your Network</a:t>
            </a:r>
          </a:p>
        </p:txBody>
      </p:sp>
      <p:sp>
        <p:nvSpPr>
          <p:cNvPr name="TextBox 11" id="11"/>
          <p:cNvSpPr txBox="true"/>
          <p:nvPr/>
        </p:nvSpPr>
        <p:spPr>
          <a:xfrm rot="0">
            <a:off x="7732080" y="4052193"/>
            <a:ext cx="6017848"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Str</a:t>
            </a:r>
            <a:r>
              <a:rPr lang="en-US" sz="2935">
                <a:solidFill>
                  <a:srgbClr val="FF3131"/>
                </a:solidFill>
                <a:latin typeface="Varela Round"/>
                <a:ea typeface="Varela Round"/>
                <a:cs typeface="Varela Round"/>
                <a:sym typeface="Varela Round"/>
              </a:rPr>
              <a:t>engthen Router Security:</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Change default credentials and regularly update your router’s firmware.</a:t>
            </a:r>
          </a:p>
        </p:txBody>
      </p:sp>
      <p:sp>
        <p:nvSpPr>
          <p:cNvPr name="TextBox 12" id="12"/>
          <p:cNvSpPr txBox="true"/>
          <p:nvPr/>
        </p:nvSpPr>
        <p:spPr>
          <a:xfrm rot="0">
            <a:off x="3204711" y="6484884"/>
            <a:ext cx="10545217" cy="153516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Isolat</a:t>
            </a:r>
            <a:r>
              <a:rPr lang="en-US" sz="2935">
                <a:solidFill>
                  <a:srgbClr val="FF3131"/>
                </a:solidFill>
                <a:latin typeface="Varela Round"/>
                <a:ea typeface="Varela Round"/>
                <a:cs typeface="Varela Round"/>
                <a:sym typeface="Varela Round"/>
              </a:rPr>
              <a:t>e Guest Devices: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Set up a guest network to protect your main network from potential threats.</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672256" y="3814938"/>
            <a:ext cx="2496390" cy="2496390"/>
          </a:xfrm>
          <a:custGeom>
            <a:avLst/>
            <a:gdLst/>
            <a:ahLst/>
            <a:cxnLst/>
            <a:rect r="r" b="b" t="t" l="l"/>
            <a:pathLst>
              <a:path h="2496390" w="2496390">
                <a:moveTo>
                  <a:pt x="0" y="0"/>
                </a:moveTo>
                <a:lnTo>
                  <a:pt x="2496389" y="0"/>
                </a:lnTo>
                <a:lnTo>
                  <a:pt x="2496389" y="2496389"/>
                </a:lnTo>
                <a:lnTo>
                  <a:pt x="0" y="2496389"/>
                </a:lnTo>
                <a:lnTo>
                  <a:pt x="0" y="0"/>
                </a:lnTo>
                <a:close/>
              </a:path>
            </a:pathLst>
          </a:custGeom>
          <a:blipFill>
            <a:blip r:embed="rId2"/>
            <a:stretch>
              <a:fillRect l="0" t="0" r="0" b="0"/>
            </a:stretch>
          </a:blipFill>
        </p:spPr>
      </p:sp>
      <p:sp>
        <p:nvSpPr>
          <p:cNvPr name="Freeform 9" id="9"/>
          <p:cNvSpPr/>
          <p:nvPr/>
        </p:nvSpPr>
        <p:spPr>
          <a:xfrm flipH="false" flipV="false" rot="0">
            <a:off x="4852245" y="5448475"/>
            <a:ext cx="3367038" cy="3367038"/>
          </a:xfrm>
          <a:custGeom>
            <a:avLst/>
            <a:gdLst/>
            <a:ahLst/>
            <a:cxnLst/>
            <a:rect r="r" b="b" t="t" l="l"/>
            <a:pathLst>
              <a:path h="3367038" w="3367038">
                <a:moveTo>
                  <a:pt x="0" y="0"/>
                </a:moveTo>
                <a:lnTo>
                  <a:pt x="3367037" y="0"/>
                </a:lnTo>
                <a:lnTo>
                  <a:pt x="3367037" y="3367037"/>
                </a:lnTo>
                <a:lnTo>
                  <a:pt x="0" y="3367037"/>
                </a:lnTo>
                <a:lnTo>
                  <a:pt x="0" y="0"/>
                </a:lnTo>
                <a:close/>
              </a:path>
            </a:pathLst>
          </a:custGeom>
          <a:blipFill>
            <a:blip r:embed="rId3"/>
            <a:stretch>
              <a:fillRect l="0" t="0" r="0" b="0"/>
            </a:stretch>
          </a:blipFill>
        </p:spPr>
      </p:sp>
      <p:sp>
        <p:nvSpPr>
          <p:cNvPr name="TextBox 10" id="10"/>
          <p:cNvSpPr txBox="true"/>
          <p:nvPr/>
        </p:nvSpPr>
        <p:spPr>
          <a:xfrm rot="0">
            <a:off x="1028700" y="1516857"/>
            <a:ext cx="16095537" cy="1195071"/>
          </a:xfrm>
          <a:prstGeom prst="rect">
            <a:avLst/>
          </a:prstGeom>
        </p:spPr>
        <p:txBody>
          <a:bodyPr anchor="t" rtlCol="false" tIns="0" lIns="0" bIns="0" rIns="0">
            <a:spAutoFit/>
          </a:bodyPr>
          <a:lstStyle/>
          <a:p>
            <a:pPr algn="ctr">
              <a:lnSpc>
                <a:spcPts val="8320"/>
              </a:lnSpc>
            </a:pPr>
            <a:r>
              <a:rPr lang="en-US" sz="10400">
                <a:solidFill>
                  <a:srgbClr val="FFFFFF"/>
                </a:solidFill>
                <a:latin typeface="Squada One"/>
                <a:ea typeface="Squada One"/>
                <a:cs typeface="Squada One"/>
                <a:sym typeface="Squada One"/>
              </a:rPr>
              <a:t>Keep Software Updated</a:t>
            </a:r>
          </a:p>
        </p:txBody>
      </p:sp>
      <p:sp>
        <p:nvSpPr>
          <p:cNvPr name="TextBox 11" id="11"/>
          <p:cNvSpPr txBox="true"/>
          <p:nvPr/>
        </p:nvSpPr>
        <p:spPr>
          <a:xfrm rot="0">
            <a:off x="3097554" y="3913306"/>
            <a:ext cx="8643186" cy="153516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S</a:t>
            </a:r>
            <a:r>
              <a:rPr lang="en-US" sz="2935">
                <a:solidFill>
                  <a:srgbClr val="FF3131"/>
                </a:solidFill>
                <a:latin typeface="Varela Round"/>
                <a:ea typeface="Varela Round"/>
                <a:cs typeface="Varela Round"/>
                <a:sym typeface="Varela Round"/>
              </a:rPr>
              <a:t>tay Updated:</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Regularly check for system and software updates to apply critical security patches.</a:t>
            </a:r>
          </a:p>
        </p:txBody>
      </p:sp>
      <p:sp>
        <p:nvSpPr>
          <p:cNvPr name="TextBox 12" id="12"/>
          <p:cNvSpPr txBox="true"/>
          <p:nvPr/>
        </p:nvSpPr>
        <p:spPr>
          <a:xfrm rot="0">
            <a:off x="9076469" y="6567707"/>
            <a:ext cx="6687577"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Au</a:t>
            </a:r>
            <a:r>
              <a:rPr lang="en-US" sz="2935">
                <a:solidFill>
                  <a:srgbClr val="FF3131"/>
                </a:solidFill>
                <a:latin typeface="Varela Round"/>
                <a:ea typeface="Varela Round"/>
                <a:cs typeface="Varela Round"/>
                <a:sym typeface="Varela Round"/>
              </a:rPr>
              <a:t>tomate Updates: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Enable automatic updates to ensure timely application of fixes.</a:t>
            </a:r>
          </a:p>
          <a:p>
            <a:pPr algn="l">
              <a:lnSpc>
                <a:spcPts val="4109"/>
              </a:lnSpc>
              <a:spcBef>
                <a:spcPct val="0"/>
              </a:spcBef>
            </a:pP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417713" y="3844245"/>
            <a:ext cx="3426524" cy="2169922"/>
          </a:xfrm>
          <a:custGeom>
            <a:avLst/>
            <a:gdLst/>
            <a:ahLst/>
            <a:cxnLst/>
            <a:rect r="r" b="b" t="t" l="l"/>
            <a:pathLst>
              <a:path h="2169922" w="3426524">
                <a:moveTo>
                  <a:pt x="0" y="0"/>
                </a:moveTo>
                <a:lnTo>
                  <a:pt x="3426524" y="0"/>
                </a:lnTo>
                <a:lnTo>
                  <a:pt x="3426524" y="2169922"/>
                </a:lnTo>
                <a:lnTo>
                  <a:pt x="0" y="2169922"/>
                </a:lnTo>
                <a:lnTo>
                  <a:pt x="0" y="0"/>
                </a:lnTo>
                <a:close/>
              </a:path>
            </a:pathLst>
          </a:custGeom>
          <a:blipFill>
            <a:blip r:embed="rId2"/>
            <a:stretch>
              <a:fillRect l="0" t="-28898" r="0" b="-29011"/>
            </a:stretch>
          </a:blipFill>
        </p:spPr>
      </p:sp>
      <p:sp>
        <p:nvSpPr>
          <p:cNvPr name="Freeform 9" id="9"/>
          <p:cNvSpPr/>
          <p:nvPr/>
        </p:nvSpPr>
        <p:spPr>
          <a:xfrm flipH="false" flipV="false" rot="0">
            <a:off x="2591217" y="6431427"/>
            <a:ext cx="6664781" cy="1935037"/>
          </a:xfrm>
          <a:custGeom>
            <a:avLst/>
            <a:gdLst/>
            <a:ahLst/>
            <a:cxnLst/>
            <a:rect r="r" b="b" t="t" l="l"/>
            <a:pathLst>
              <a:path h="1935037" w="6664781">
                <a:moveTo>
                  <a:pt x="0" y="0"/>
                </a:moveTo>
                <a:lnTo>
                  <a:pt x="6664780" y="0"/>
                </a:lnTo>
                <a:lnTo>
                  <a:pt x="6664780" y="1935038"/>
                </a:lnTo>
                <a:lnTo>
                  <a:pt x="0" y="1935038"/>
                </a:lnTo>
                <a:lnTo>
                  <a:pt x="0" y="0"/>
                </a:lnTo>
                <a:close/>
              </a:path>
            </a:pathLst>
          </a:custGeom>
          <a:blipFill>
            <a:blip r:embed="rId3"/>
            <a:stretch>
              <a:fillRect l="0" t="-38249" r="-33232" b="-47159"/>
            </a:stretch>
          </a:blipFill>
        </p:spPr>
      </p:sp>
      <p:sp>
        <p:nvSpPr>
          <p:cNvPr name="TextBox 10" id="10"/>
          <p:cNvSpPr txBox="true"/>
          <p:nvPr/>
        </p:nvSpPr>
        <p:spPr>
          <a:xfrm rot="0">
            <a:off x="1028700" y="1516857"/>
            <a:ext cx="16095537" cy="1195071"/>
          </a:xfrm>
          <a:prstGeom prst="rect">
            <a:avLst/>
          </a:prstGeom>
        </p:spPr>
        <p:txBody>
          <a:bodyPr anchor="t" rtlCol="false" tIns="0" lIns="0" bIns="0" rIns="0">
            <a:spAutoFit/>
          </a:bodyPr>
          <a:lstStyle/>
          <a:p>
            <a:pPr algn="ctr">
              <a:lnSpc>
                <a:spcPts val="8320"/>
              </a:lnSpc>
            </a:pPr>
            <a:r>
              <a:rPr lang="en-US" sz="10400">
                <a:solidFill>
                  <a:srgbClr val="FFFFFF"/>
                </a:solidFill>
                <a:latin typeface="Squada One"/>
                <a:ea typeface="Squada One"/>
                <a:cs typeface="Squada One"/>
                <a:sym typeface="Squada One"/>
              </a:rPr>
              <a:t>Create Strong, Unique Passwords</a:t>
            </a:r>
          </a:p>
        </p:txBody>
      </p:sp>
      <p:sp>
        <p:nvSpPr>
          <p:cNvPr name="TextBox 11" id="11"/>
          <p:cNvSpPr txBox="true"/>
          <p:nvPr/>
        </p:nvSpPr>
        <p:spPr>
          <a:xfrm rot="0">
            <a:off x="2937038" y="4100830"/>
            <a:ext cx="6635588"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C</a:t>
            </a:r>
            <a:r>
              <a:rPr lang="en-US" sz="2935">
                <a:solidFill>
                  <a:srgbClr val="FF3131"/>
                </a:solidFill>
                <a:latin typeface="Varela Round"/>
                <a:ea typeface="Varela Round"/>
                <a:cs typeface="Varela Round"/>
                <a:sym typeface="Varela Round"/>
              </a:rPr>
              <a:t>raft Complex Passwords: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Use a combination of uppercase, lowercase, numbers, and special characters.</a:t>
            </a:r>
          </a:p>
        </p:txBody>
      </p:sp>
      <p:sp>
        <p:nvSpPr>
          <p:cNvPr name="TextBox 12" id="12"/>
          <p:cNvSpPr txBox="true"/>
          <p:nvPr/>
        </p:nvSpPr>
        <p:spPr>
          <a:xfrm rot="0">
            <a:off x="9255997" y="6083674"/>
            <a:ext cx="6714366" cy="256386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Rot</a:t>
            </a:r>
            <a:r>
              <a:rPr lang="en-US" sz="2935">
                <a:solidFill>
                  <a:srgbClr val="FF3131"/>
                </a:solidFill>
                <a:latin typeface="Varela Round"/>
                <a:ea typeface="Varela Round"/>
                <a:cs typeface="Varela Round"/>
                <a:sym typeface="Varela Round"/>
              </a:rPr>
              <a:t>ate for Security:</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Change passwords regularly, especially for sensitive accounts, to reduce vulnerability.</a:t>
            </a:r>
          </a:p>
          <a:p>
            <a:pPr algn="l">
              <a:lnSpc>
                <a:spcPts val="4109"/>
              </a:lnSpc>
              <a:spcBef>
                <a:spcPct val="0"/>
              </a:spcBef>
            </a:pP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679741" y="3585163"/>
            <a:ext cx="4402696" cy="5076793"/>
          </a:xfrm>
          <a:custGeom>
            <a:avLst/>
            <a:gdLst/>
            <a:ahLst/>
            <a:cxnLst/>
            <a:rect r="r" b="b" t="t" l="l"/>
            <a:pathLst>
              <a:path h="5076793" w="4402696">
                <a:moveTo>
                  <a:pt x="0" y="0"/>
                </a:moveTo>
                <a:lnTo>
                  <a:pt x="4402695" y="0"/>
                </a:lnTo>
                <a:lnTo>
                  <a:pt x="4402695" y="5076793"/>
                </a:lnTo>
                <a:lnTo>
                  <a:pt x="0" y="5076793"/>
                </a:lnTo>
                <a:lnTo>
                  <a:pt x="0" y="0"/>
                </a:lnTo>
                <a:close/>
              </a:path>
            </a:pathLst>
          </a:custGeom>
          <a:blipFill>
            <a:blip r:embed="rId2"/>
            <a:stretch>
              <a:fillRect l="0" t="0" r="0" b="0"/>
            </a:stretch>
          </a:blipFill>
        </p:spPr>
      </p:sp>
      <p:sp>
        <p:nvSpPr>
          <p:cNvPr name="TextBox 9" id="9"/>
          <p:cNvSpPr txBox="true"/>
          <p:nvPr/>
        </p:nvSpPr>
        <p:spPr>
          <a:xfrm rot="0">
            <a:off x="1028700" y="1390650"/>
            <a:ext cx="16095537" cy="2092970"/>
          </a:xfrm>
          <a:prstGeom prst="rect">
            <a:avLst/>
          </a:prstGeom>
        </p:spPr>
        <p:txBody>
          <a:bodyPr anchor="t" rtlCol="false" tIns="0" lIns="0" bIns="0" rIns="0">
            <a:spAutoFit/>
          </a:bodyPr>
          <a:lstStyle/>
          <a:p>
            <a:pPr algn="ctr">
              <a:lnSpc>
                <a:spcPts val="7760"/>
              </a:lnSpc>
            </a:pPr>
            <a:r>
              <a:rPr lang="en-US" sz="9700">
                <a:solidFill>
                  <a:srgbClr val="FFFFFF"/>
                </a:solidFill>
                <a:latin typeface="Squada One"/>
                <a:ea typeface="Squada One"/>
                <a:cs typeface="Squada One"/>
                <a:sym typeface="Squada One"/>
              </a:rPr>
              <a:t>Implement Multi-Factor Authentication (MFA)</a:t>
            </a:r>
          </a:p>
        </p:txBody>
      </p:sp>
      <p:sp>
        <p:nvSpPr>
          <p:cNvPr name="TextBox 10" id="10"/>
          <p:cNvSpPr txBox="true"/>
          <p:nvPr/>
        </p:nvSpPr>
        <p:spPr>
          <a:xfrm rot="0">
            <a:off x="3141816" y="4269264"/>
            <a:ext cx="5934653" cy="1953000"/>
          </a:xfrm>
          <a:prstGeom prst="rect">
            <a:avLst/>
          </a:prstGeom>
        </p:spPr>
        <p:txBody>
          <a:bodyPr anchor="t" rtlCol="false" tIns="0" lIns="0" bIns="0" rIns="0">
            <a:spAutoFit/>
          </a:bodyPr>
          <a:lstStyle/>
          <a:p>
            <a:pPr algn="l">
              <a:lnSpc>
                <a:spcPts val="5229"/>
              </a:lnSpc>
              <a:spcBef>
                <a:spcPct val="0"/>
              </a:spcBef>
            </a:pPr>
            <a:r>
              <a:rPr lang="en-US" sz="3735">
                <a:solidFill>
                  <a:srgbClr val="FF3131"/>
                </a:solidFill>
                <a:latin typeface="Varela Round"/>
                <a:ea typeface="Varela Round"/>
                <a:cs typeface="Varela Round"/>
                <a:sym typeface="Varela Round"/>
              </a:rPr>
              <a:t>Lay</a:t>
            </a:r>
            <a:r>
              <a:rPr lang="en-US" sz="3735">
                <a:solidFill>
                  <a:srgbClr val="FF3131"/>
                </a:solidFill>
                <a:latin typeface="Varela Round"/>
                <a:ea typeface="Varela Round"/>
                <a:cs typeface="Varela Round"/>
                <a:sym typeface="Varela Round"/>
              </a:rPr>
              <a:t>ered Authentication:</a:t>
            </a:r>
          </a:p>
          <a:p>
            <a:pPr algn="l">
              <a:lnSpc>
                <a:spcPts val="5229"/>
              </a:lnSpc>
              <a:spcBef>
                <a:spcPct val="0"/>
              </a:spcBef>
            </a:pPr>
          </a:p>
          <a:p>
            <a:pPr algn="l">
              <a:lnSpc>
                <a:spcPts val="5229"/>
              </a:lnSpc>
              <a:spcBef>
                <a:spcPct val="0"/>
              </a:spcBef>
            </a:pPr>
          </a:p>
        </p:txBody>
      </p:sp>
      <p:sp>
        <p:nvSpPr>
          <p:cNvPr name="TextBox 11" id="11"/>
          <p:cNvSpPr txBox="true"/>
          <p:nvPr/>
        </p:nvSpPr>
        <p:spPr>
          <a:xfrm rot="0">
            <a:off x="4024096" y="5076825"/>
            <a:ext cx="5580160" cy="2380616"/>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Varela Round"/>
                <a:ea typeface="Varela Round"/>
                <a:cs typeface="Varela Round"/>
                <a:sym typeface="Varela Round"/>
              </a:rPr>
              <a:t>Use 2FA or MFA for additional security layers, like SMS codes or authenticator apps.</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073081" y="3473439"/>
            <a:ext cx="12410237" cy="5497648"/>
            <a:chOff x="0" y="0"/>
            <a:chExt cx="3268540" cy="1447940"/>
          </a:xfrm>
        </p:grpSpPr>
        <p:sp>
          <p:nvSpPr>
            <p:cNvPr name="Freeform 6" id="6"/>
            <p:cNvSpPr/>
            <p:nvPr/>
          </p:nvSpPr>
          <p:spPr>
            <a:xfrm flipH="false" flipV="false" rot="0">
              <a:off x="0" y="0"/>
              <a:ext cx="3268540" cy="1447940"/>
            </a:xfrm>
            <a:custGeom>
              <a:avLst/>
              <a:gdLst/>
              <a:ahLst/>
              <a:cxnLst/>
              <a:rect r="r" b="b" t="t" l="l"/>
              <a:pathLst>
                <a:path h="1447940" w="3268540">
                  <a:moveTo>
                    <a:pt x="62383" y="0"/>
                  </a:moveTo>
                  <a:lnTo>
                    <a:pt x="3206157" y="0"/>
                  </a:lnTo>
                  <a:cubicBezTo>
                    <a:pt x="3222702" y="0"/>
                    <a:pt x="3238569" y="6573"/>
                    <a:pt x="3250268" y="18272"/>
                  </a:cubicBezTo>
                  <a:cubicBezTo>
                    <a:pt x="3261968" y="29971"/>
                    <a:pt x="3268540" y="45838"/>
                    <a:pt x="3268540" y="62383"/>
                  </a:cubicBezTo>
                  <a:lnTo>
                    <a:pt x="3268540" y="1385557"/>
                  </a:lnTo>
                  <a:cubicBezTo>
                    <a:pt x="3268540" y="1402102"/>
                    <a:pt x="3261968" y="1417969"/>
                    <a:pt x="3250268" y="1429669"/>
                  </a:cubicBezTo>
                  <a:cubicBezTo>
                    <a:pt x="3238569" y="1441368"/>
                    <a:pt x="3222702" y="1447940"/>
                    <a:pt x="3206157" y="1447940"/>
                  </a:cubicBezTo>
                  <a:lnTo>
                    <a:pt x="62383" y="1447940"/>
                  </a:lnTo>
                  <a:cubicBezTo>
                    <a:pt x="45838" y="1447940"/>
                    <a:pt x="29971" y="1441368"/>
                    <a:pt x="18272" y="1429669"/>
                  </a:cubicBezTo>
                  <a:cubicBezTo>
                    <a:pt x="6573" y="1417969"/>
                    <a:pt x="0" y="1402102"/>
                    <a:pt x="0" y="1385557"/>
                  </a:cubicBezTo>
                  <a:lnTo>
                    <a:pt x="0" y="62383"/>
                  </a:lnTo>
                  <a:cubicBezTo>
                    <a:pt x="0" y="45838"/>
                    <a:pt x="6573" y="29971"/>
                    <a:pt x="18272" y="18272"/>
                  </a:cubicBezTo>
                  <a:cubicBezTo>
                    <a:pt x="29971" y="6573"/>
                    <a:pt x="45838" y="0"/>
                    <a:pt x="62383"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268540"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599407" y="3642986"/>
            <a:ext cx="3001028" cy="3001028"/>
          </a:xfrm>
          <a:custGeom>
            <a:avLst/>
            <a:gdLst/>
            <a:ahLst/>
            <a:cxnLst/>
            <a:rect r="r" b="b" t="t" l="l"/>
            <a:pathLst>
              <a:path h="3001028" w="3001028">
                <a:moveTo>
                  <a:pt x="0" y="0"/>
                </a:moveTo>
                <a:lnTo>
                  <a:pt x="3001029" y="0"/>
                </a:lnTo>
                <a:lnTo>
                  <a:pt x="3001029" y="3001028"/>
                </a:lnTo>
                <a:lnTo>
                  <a:pt x="0" y="3001028"/>
                </a:lnTo>
                <a:lnTo>
                  <a:pt x="0" y="0"/>
                </a:lnTo>
                <a:close/>
              </a:path>
            </a:pathLst>
          </a:custGeom>
          <a:blipFill>
            <a:blip r:embed="rId2"/>
            <a:stretch>
              <a:fillRect l="0" t="0" r="0" b="0"/>
            </a:stretch>
          </a:blipFill>
        </p:spPr>
      </p:sp>
      <p:sp>
        <p:nvSpPr>
          <p:cNvPr name="Freeform 9" id="9"/>
          <p:cNvSpPr/>
          <p:nvPr/>
        </p:nvSpPr>
        <p:spPr>
          <a:xfrm flipH="false" flipV="false" rot="0">
            <a:off x="5457051" y="6078033"/>
            <a:ext cx="2785654" cy="2785654"/>
          </a:xfrm>
          <a:custGeom>
            <a:avLst/>
            <a:gdLst/>
            <a:ahLst/>
            <a:cxnLst/>
            <a:rect r="r" b="b" t="t" l="l"/>
            <a:pathLst>
              <a:path h="2785654" w="2785654">
                <a:moveTo>
                  <a:pt x="0" y="0"/>
                </a:moveTo>
                <a:lnTo>
                  <a:pt x="2785654" y="0"/>
                </a:lnTo>
                <a:lnTo>
                  <a:pt x="2785654" y="2785654"/>
                </a:lnTo>
                <a:lnTo>
                  <a:pt x="0" y="2785654"/>
                </a:lnTo>
                <a:lnTo>
                  <a:pt x="0" y="0"/>
                </a:lnTo>
                <a:close/>
              </a:path>
            </a:pathLst>
          </a:custGeom>
          <a:blipFill>
            <a:blip r:embed="rId3"/>
            <a:stretch>
              <a:fillRect l="0" t="0" r="0" b="0"/>
            </a:stretch>
          </a:blipFill>
        </p:spPr>
      </p:sp>
      <p:sp>
        <p:nvSpPr>
          <p:cNvPr name="TextBox 10" id="10"/>
          <p:cNvSpPr txBox="true"/>
          <p:nvPr/>
        </p:nvSpPr>
        <p:spPr>
          <a:xfrm rot="0">
            <a:off x="1028700" y="1516857"/>
            <a:ext cx="16095537" cy="1195071"/>
          </a:xfrm>
          <a:prstGeom prst="rect">
            <a:avLst/>
          </a:prstGeom>
        </p:spPr>
        <p:txBody>
          <a:bodyPr anchor="t" rtlCol="false" tIns="0" lIns="0" bIns="0" rIns="0">
            <a:spAutoFit/>
          </a:bodyPr>
          <a:lstStyle/>
          <a:p>
            <a:pPr algn="ctr">
              <a:lnSpc>
                <a:spcPts val="8320"/>
              </a:lnSpc>
            </a:pPr>
            <a:r>
              <a:rPr lang="en-US" sz="10400">
                <a:solidFill>
                  <a:srgbClr val="FFFFFF"/>
                </a:solidFill>
                <a:latin typeface="Squada One"/>
                <a:ea typeface="Squada One"/>
                <a:cs typeface="Squada One"/>
                <a:sym typeface="Squada One"/>
              </a:rPr>
              <a:t>Regularly Back Up Your Data</a:t>
            </a:r>
          </a:p>
        </p:txBody>
      </p:sp>
      <p:sp>
        <p:nvSpPr>
          <p:cNvPr name="TextBox 11" id="11"/>
          <p:cNvSpPr txBox="true"/>
          <p:nvPr/>
        </p:nvSpPr>
        <p:spPr>
          <a:xfrm rot="0">
            <a:off x="3700311" y="4028514"/>
            <a:ext cx="7102809"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Sch</a:t>
            </a:r>
            <a:r>
              <a:rPr lang="en-US" sz="2935">
                <a:solidFill>
                  <a:srgbClr val="FF3131"/>
                </a:solidFill>
                <a:latin typeface="Varela Round"/>
                <a:ea typeface="Varela Round"/>
                <a:cs typeface="Varela Round"/>
                <a:sym typeface="Varela Round"/>
              </a:rPr>
              <a:t>eduled Backups: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Back up data on a fixed schedule to minimize data loss risks during attacks.</a:t>
            </a:r>
          </a:p>
        </p:txBody>
      </p:sp>
      <p:sp>
        <p:nvSpPr>
          <p:cNvPr name="TextBox 12" id="12"/>
          <p:cNvSpPr txBox="true"/>
          <p:nvPr/>
        </p:nvSpPr>
        <p:spPr>
          <a:xfrm rot="0">
            <a:off x="9144000" y="6155588"/>
            <a:ext cx="6339318" cy="256386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Encrypt</a:t>
            </a:r>
            <a:r>
              <a:rPr lang="en-US" sz="2935">
                <a:solidFill>
                  <a:srgbClr val="FF3131"/>
                </a:solidFill>
                <a:latin typeface="Varela Round"/>
                <a:ea typeface="Varela Round"/>
                <a:cs typeface="Varela Round"/>
                <a:sym typeface="Varela Round"/>
              </a:rPr>
              <a:t> Data:</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Enable encryption when using cloud services to protect your data in transit and storage.</a:t>
            </a:r>
          </a:p>
          <a:p>
            <a:pPr algn="l">
              <a:lnSpc>
                <a:spcPts val="4109"/>
              </a:lnSpc>
              <a:spcBef>
                <a:spcPct val="0"/>
              </a:spcBef>
            </a:pP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006108" y="3473439"/>
            <a:ext cx="13089141" cy="5497648"/>
            <a:chOff x="0" y="0"/>
            <a:chExt cx="3447346" cy="1447940"/>
          </a:xfrm>
        </p:grpSpPr>
        <p:sp>
          <p:nvSpPr>
            <p:cNvPr name="Freeform 6" id="6"/>
            <p:cNvSpPr/>
            <p:nvPr/>
          </p:nvSpPr>
          <p:spPr>
            <a:xfrm flipH="false" flipV="false" rot="0">
              <a:off x="0" y="0"/>
              <a:ext cx="3447346" cy="1447940"/>
            </a:xfrm>
            <a:custGeom>
              <a:avLst/>
              <a:gdLst/>
              <a:ahLst/>
              <a:cxnLst/>
              <a:rect r="r" b="b" t="t" l="l"/>
              <a:pathLst>
                <a:path h="1447940" w="3447346">
                  <a:moveTo>
                    <a:pt x="59148" y="0"/>
                  </a:moveTo>
                  <a:lnTo>
                    <a:pt x="3388198" y="0"/>
                  </a:lnTo>
                  <a:cubicBezTo>
                    <a:pt x="3420864" y="0"/>
                    <a:pt x="3447346" y="26481"/>
                    <a:pt x="3447346" y="59148"/>
                  </a:cubicBezTo>
                  <a:lnTo>
                    <a:pt x="3447346" y="1388793"/>
                  </a:lnTo>
                  <a:cubicBezTo>
                    <a:pt x="3447346" y="1421459"/>
                    <a:pt x="3420864" y="1447940"/>
                    <a:pt x="3388198" y="1447940"/>
                  </a:cubicBezTo>
                  <a:lnTo>
                    <a:pt x="59148" y="1447940"/>
                  </a:lnTo>
                  <a:cubicBezTo>
                    <a:pt x="26481" y="1447940"/>
                    <a:pt x="0" y="1421459"/>
                    <a:pt x="0" y="1388793"/>
                  </a:cubicBezTo>
                  <a:lnTo>
                    <a:pt x="0" y="59148"/>
                  </a:lnTo>
                  <a:cubicBezTo>
                    <a:pt x="0" y="26481"/>
                    <a:pt x="26481" y="0"/>
                    <a:pt x="59148"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447346" cy="148604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313230" y="5857611"/>
            <a:ext cx="2864741" cy="2864741"/>
          </a:xfrm>
          <a:custGeom>
            <a:avLst/>
            <a:gdLst/>
            <a:ahLst/>
            <a:cxnLst/>
            <a:rect r="r" b="b" t="t" l="l"/>
            <a:pathLst>
              <a:path h="2864741" w="2864741">
                <a:moveTo>
                  <a:pt x="0" y="0"/>
                </a:moveTo>
                <a:lnTo>
                  <a:pt x="2864740" y="0"/>
                </a:lnTo>
                <a:lnTo>
                  <a:pt x="2864740" y="2864741"/>
                </a:lnTo>
                <a:lnTo>
                  <a:pt x="0" y="2864741"/>
                </a:lnTo>
                <a:lnTo>
                  <a:pt x="0" y="0"/>
                </a:lnTo>
                <a:close/>
              </a:path>
            </a:pathLst>
          </a:custGeom>
          <a:blipFill>
            <a:blip r:embed="rId2"/>
            <a:stretch>
              <a:fillRect l="0" t="0" r="0" b="0"/>
            </a:stretch>
          </a:blipFill>
        </p:spPr>
      </p:sp>
      <p:sp>
        <p:nvSpPr>
          <p:cNvPr name="Freeform 9" id="9"/>
          <p:cNvSpPr/>
          <p:nvPr/>
        </p:nvSpPr>
        <p:spPr>
          <a:xfrm flipH="false" flipV="false" rot="0">
            <a:off x="4157819" y="6222263"/>
            <a:ext cx="4781362" cy="2630638"/>
          </a:xfrm>
          <a:custGeom>
            <a:avLst/>
            <a:gdLst/>
            <a:ahLst/>
            <a:cxnLst/>
            <a:rect r="r" b="b" t="t" l="l"/>
            <a:pathLst>
              <a:path h="2630638" w="4781362">
                <a:moveTo>
                  <a:pt x="0" y="0"/>
                </a:moveTo>
                <a:lnTo>
                  <a:pt x="4781361" y="0"/>
                </a:lnTo>
                <a:lnTo>
                  <a:pt x="4781361" y="2630638"/>
                </a:lnTo>
                <a:lnTo>
                  <a:pt x="0" y="2630638"/>
                </a:lnTo>
                <a:lnTo>
                  <a:pt x="0" y="0"/>
                </a:lnTo>
                <a:close/>
              </a:path>
            </a:pathLst>
          </a:custGeom>
          <a:blipFill>
            <a:blip r:embed="rId3"/>
            <a:stretch>
              <a:fillRect l="0" t="0" r="0" b="0"/>
            </a:stretch>
          </a:blipFill>
        </p:spPr>
      </p:sp>
      <p:sp>
        <p:nvSpPr>
          <p:cNvPr name="TextBox 10" id="10"/>
          <p:cNvSpPr txBox="true"/>
          <p:nvPr/>
        </p:nvSpPr>
        <p:spPr>
          <a:xfrm rot="0">
            <a:off x="1028700" y="1554957"/>
            <a:ext cx="16095537" cy="1283326"/>
          </a:xfrm>
          <a:prstGeom prst="rect">
            <a:avLst/>
          </a:prstGeom>
        </p:spPr>
        <p:txBody>
          <a:bodyPr anchor="t" rtlCol="false" tIns="0" lIns="0" bIns="0" rIns="0">
            <a:spAutoFit/>
          </a:bodyPr>
          <a:lstStyle/>
          <a:p>
            <a:pPr algn="ctr">
              <a:lnSpc>
                <a:spcPts val="8959"/>
              </a:lnSpc>
            </a:pPr>
            <a:r>
              <a:rPr lang="en-US" sz="11199">
                <a:solidFill>
                  <a:srgbClr val="FFFFFF"/>
                </a:solidFill>
                <a:latin typeface="Squada One"/>
                <a:ea typeface="Squada One"/>
                <a:cs typeface="Squada One"/>
                <a:sym typeface="Squada One"/>
              </a:rPr>
              <a:t>Secure Mobile Devices</a:t>
            </a:r>
          </a:p>
        </p:txBody>
      </p:sp>
      <p:sp>
        <p:nvSpPr>
          <p:cNvPr name="TextBox 11" id="11"/>
          <p:cNvSpPr txBox="true"/>
          <p:nvPr/>
        </p:nvSpPr>
        <p:spPr>
          <a:xfrm rot="0">
            <a:off x="3633338" y="4085403"/>
            <a:ext cx="5830324" cy="2049519"/>
          </a:xfrm>
          <a:prstGeom prst="rect">
            <a:avLst/>
          </a:prstGeom>
        </p:spPr>
        <p:txBody>
          <a:bodyPr anchor="t" rtlCol="false" tIns="0" lIns="0" bIns="0" rIns="0">
            <a:spAutoFit/>
          </a:bodyPr>
          <a:lstStyle/>
          <a:p>
            <a:pPr algn="l">
              <a:lnSpc>
                <a:spcPts val="4109"/>
              </a:lnSpc>
              <a:spcBef>
                <a:spcPct val="0"/>
              </a:spcBef>
            </a:pPr>
            <a:r>
              <a:rPr lang="en-US" sz="2935">
                <a:solidFill>
                  <a:srgbClr val="FF3131"/>
                </a:solidFill>
                <a:latin typeface="Varela Round"/>
                <a:ea typeface="Varela Round"/>
                <a:cs typeface="Varela Round"/>
                <a:sym typeface="Varela Round"/>
              </a:rPr>
              <a:t>R</a:t>
            </a:r>
            <a:r>
              <a:rPr lang="en-US" sz="2935">
                <a:solidFill>
                  <a:srgbClr val="FF3131"/>
                </a:solidFill>
                <a:latin typeface="Varela Round"/>
                <a:ea typeface="Varela Round"/>
                <a:cs typeface="Varela Round"/>
                <a:sym typeface="Varela Round"/>
              </a:rPr>
              <a:t>estrict App Permissions:</a:t>
            </a:r>
          </a:p>
          <a:p>
            <a:pPr algn="l" marL="633726" indent="-316863" lvl="1">
              <a:lnSpc>
                <a:spcPts val="4109"/>
              </a:lnSpc>
              <a:buFont typeface="Arial"/>
              <a:buChar char="•"/>
            </a:pPr>
            <a:r>
              <a:rPr lang="en-US" sz="2935">
                <a:solidFill>
                  <a:srgbClr val="000000"/>
                </a:solidFill>
                <a:latin typeface="Varela Round"/>
                <a:ea typeface="Varela Round"/>
                <a:cs typeface="Varela Round"/>
                <a:sym typeface="Varela Round"/>
              </a:rPr>
              <a:t>Limit app permissions and uninstall unused apps to enhance mobile security.</a:t>
            </a:r>
          </a:p>
        </p:txBody>
      </p:sp>
      <p:sp>
        <p:nvSpPr>
          <p:cNvPr name="TextBox 12" id="12"/>
          <p:cNvSpPr txBox="true"/>
          <p:nvPr/>
        </p:nvSpPr>
        <p:spPr>
          <a:xfrm rot="0">
            <a:off x="9947246" y="4172744"/>
            <a:ext cx="5763351" cy="2049519"/>
          </a:xfrm>
          <a:prstGeom prst="rect">
            <a:avLst/>
          </a:prstGeom>
        </p:spPr>
        <p:txBody>
          <a:bodyPr anchor="t" rtlCol="false" tIns="0" lIns="0" bIns="0" rIns="0">
            <a:spAutoFit/>
          </a:bodyPr>
          <a:lstStyle/>
          <a:p>
            <a:pPr algn="l">
              <a:lnSpc>
                <a:spcPts val="4109"/>
              </a:lnSpc>
            </a:pPr>
            <a:r>
              <a:rPr lang="en-US" sz="2935">
                <a:solidFill>
                  <a:srgbClr val="FF3131"/>
                </a:solidFill>
                <a:latin typeface="Varela Round"/>
                <a:ea typeface="Varela Round"/>
                <a:cs typeface="Varela Round"/>
                <a:sym typeface="Varela Round"/>
              </a:rPr>
              <a:t>Source from Official App Stores:</a:t>
            </a:r>
          </a:p>
          <a:p>
            <a:pPr algn="l" marL="633726" indent="-316863" lvl="1">
              <a:lnSpc>
                <a:spcPts val="4109"/>
              </a:lnSpc>
              <a:buFont typeface="Arial"/>
              <a:buChar char="•"/>
            </a:pPr>
            <a:r>
              <a:rPr lang="en-US" sz="2935">
                <a:solidFill>
                  <a:srgbClr val="000000"/>
                </a:solidFill>
                <a:latin typeface="Varela Round"/>
                <a:ea typeface="Varela Round"/>
                <a:cs typeface="Varela Round"/>
                <a:sym typeface="Varela Round"/>
              </a:rPr>
              <a:t>Download apps only from official stores to avoid malware.</a:t>
            </a:r>
          </a:p>
        </p:txBody>
      </p:sp>
    </p:spTree>
  </p:cSld>
  <p:clrMapOvr>
    <a:masterClrMapping/>
  </p:clrMapOvr>
</p:sld>
</file>

<file path=ppt/slides/slide7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1554957"/>
            <a:ext cx="16095537" cy="1283326"/>
          </a:xfrm>
          <a:prstGeom prst="rect">
            <a:avLst/>
          </a:prstGeom>
        </p:spPr>
        <p:txBody>
          <a:bodyPr anchor="t" rtlCol="false" tIns="0" lIns="0" bIns="0" rIns="0">
            <a:spAutoFit/>
          </a:bodyPr>
          <a:lstStyle/>
          <a:p>
            <a:pPr algn="ctr">
              <a:lnSpc>
                <a:spcPts val="8959"/>
              </a:lnSpc>
            </a:pPr>
            <a:r>
              <a:rPr lang="en-US" sz="11199">
                <a:solidFill>
                  <a:srgbClr val="FFFFFF"/>
                </a:solidFill>
                <a:latin typeface="Squada One"/>
                <a:ea typeface="Squada One"/>
                <a:cs typeface="Squada One"/>
                <a:sym typeface="Squada One"/>
              </a:rPr>
              <a:t>Regularly Monitor Accounts</a:t>
            </a:r>
          </a:p>
        </p:txBody>
      </p:sp>
      <p:sp>
        <p:nvSpPr>
          <p:cNvPr name="TextBox 9" id="9"/>
          <p:cNvSpPr txBox="true"/>
          <p:nvPr/>
        </p:nvSpPr>
        <p:spPr>
          <a:xfrm rot="0">
            <a:off x="4517380" y="4100830"/>
            <a:ext cx="10545217" cy="3592569"/>
          </a:xfrm>
          <a:prstGeom prst="rect">
            <a:avLst/>
          </a:prstGeom>
        </p:spPr>
        <p:txBody>
          <a:bodyPr anchor="t" rtlCol="false" tIns="0" lIns="0" bIns="0" rIns="0">
            <a:spAutoFit/>
          </a:bodyPr>
          <a:lstStyle/>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Vigi</a:t>
            </a:r>
            <a:r>
              <a:rPr lang="en-US" sz="2935">
                <a:solidFill>
                  <a:srgbClr val="000000"/>
                </a:solidFill>
                <a:latin typeface="Varela Round"/>
                <a:ea typeface="Varela Round"/>
                <a:cs typeface="Varela Round"/>
                <a:sym typeface="Varela Round"/>
              </a:rPr>
              <a:t>lant Financial Oversight:</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Regularly review bank and credit card statements for unauthorized transactions.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Activate Account Alerts: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Set up alerts for unusual account activities for early detection of fraud.</a:t>
            </a:r>
          </a:p>
          <a:p>
            <a:pPr algn="l">
              <a:lnSpc>
                <a:spcPts val="4109"/>
              </a:lnSpc>
              <a:spcBef>
                <a:spcPct val="0"/>
              </a:spcBef>
            </a:pPr>
          </a:p>
        </p:txBody>
      </p:sp>
    </p:spTree>
  </p:cSld>
  <p:clrMapOvr>
    <a:masterClrMapping/>
  </p:clrMapOvr>
</p:sld>
</file>

<file path=ppt/slides/slide7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920245" y="1490067"/>
            <a:ext cx="16671504" cy="1180468"/>
          </a:xfrm>
          <a:prstGeom prst="rect">
            <a:avLst/>
          </a:prstGeom>
        </p:spPr>
        <p:txBody>
          <a:bodyPr anchor="t" rtlCol="false" tIns="0" lIns="0" bIns="0" rIns="0">
            <a:spAutoFit/>
          </a:bodyPr>
          <a:lstStyle/>
          <a:p>
            <a:pPr algn="ctr">
              <a:lnSpc>
                <a:spcPts val="8240"/>
              </a:lnSpc>
            </a:pPr>
            <a:r>
              <a:rPr lang="en-US" sz="10300">
                <a:solidFill>
                  <a:srgbClr val="FFFFFF"/>
                </a:solidFill>
                <a:latin typeface="Squada One"/>
                <a:ea typeface="Squada One"/>
                <a:cs typeface="Squada One"/>
                <a:sym typeface="Squada One"/>
              </a:rPr>
              <a:t>Disable Unnecessary Processes</a:t>
            </a:r>
          </a:p>
        </p:txBody>
      </p:sp>
      <p:sp>
        <p:nvSpPr>
          <p:cNvPr name="TextBox 9" id="9"/>
          <p:cNvSpPr txBox="true"/>
          <p:nvPr/>
        </p:nvSpPr>
        <p:spPr>
          <a:xfrm rot="0">
            <a:off x="4517380" y="4100830"/>
            <a:ext cx="10545217" cy="3592569"/>
          </a:xfrm>
          <a:prstGeom prst="rect">
            <a:avLst/>
          </a:prstGeom>
        </p:spPr>
        <p:txBody>
          <a:bodyPr anchor="t" rtlCol="false" tIns="0" lIns="0" bIns="0" rIns="0">
            <a:spAutoFit/>
          </a:bodyPr>
          <a:lstStyle/>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Minimiz</a:t>
            </a:r>
            <a:r>
              <a:rPr lang="en-US" sz="2935">
                <a:solidFill>
                  <a:srgbClr val="000000"/>
                </a:solidFill>
                <a:latin typeface="Varela Round"/>
                <a:ea typeface="Varela Round"/>
                <a:cs typeface="Varela Round"/>
                <a:sym typeface="Varela Round"/>
              </a:rPr>
              <a:t>e Attack Paths: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Disable or uninstall unused services and processes to limit potential vulnerabilities.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Use Non-Admin Accounts: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Use a user account for daily tasks to reduce potential damage from malware.</a:t>
            </a:r>
          </a:p>
          <a:p>
            <a:pPr algn="l">
              <a:lnSpc>
                <a:spcPts val="4109"/>
              </a:lnSpc>
              <a:spcBef>
                <a:spcPct val="0"/>
              </a:spcBef>
            </a:pPr>
          </a:p>
        </p:txBody>
      </p:sp>
    </p:spTree>
  </p:cSld>
  <p:clrMapOvr>
    <a:masterClrMapping/>
  </p:clrMapOvr>
</p:sld>
</file>

<file path=ppt/slides/slide7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1233487"/>
            <a:ext cx="16095537" cy="2416801"/>
          </a:xfrm>
          <a:prstGeom prst="rect">
            <a:avLst/>
          </a:prstGeom>
        </p:spPr>
        <p:txBody>
          <a:bodyPr anchor="t" rtlCol="false" tIns="0" lIns="0" bIns="0" rIns="0">
            <a:spAutoFit/>
          </a:bodyPr>
          <a:lstStyle/>
          <a:p>
            <a:pPr algn="ctr">
              <a:lnSpc>
                <a:spcPts val="8959"/>
              </a:lnSpc>
            </a:pPr>
            <a:r>
              <a:rPr lang="en-US" sz="11199">
                <a:solidFill>
                  <a:srgbClr val="FFFFFF"/>
                </a:solidFill>
                <a:latin typeface="Squada One"/>
                <a:ea typeface="Squada One"/>
                <a:cs typeface="Squada One"/>
                <a:sym typeface="Squada One"/>
              </a:rPr>
              <a:t>Conduct Regular Security Audits</a:t>
            </a:r>
          </a:p>
        </p:txBody>
      </p:sp>
      <p:sp>
        <p:nvSpPr>
          <p:cNvPr name="TextBox 9" id="9"/>
          <p:cNvSpPr txBox="true"/>
          <p:nvPr/>
        </p:nvSpPr>
        <p:spPr>
          <a:xfrm rot="0">
            <a:off x="4517380" y="4100830"/>
            <a:ext cx="10545217" cy="2049519"/>
          </a:xfrm>
          <a:prstGeom prst="rect">
            <a:avLst/>
          </a:prstGeom>
        </p:spPr>
        <p:txBody>
          <a:bodyPr anchor="t" rtlCol="false" tIns="0" lIns="0" bIns="0" rIns="0">
            <a:spAutoFit/>
          </a:bodyPr>
          <a:lstStyle/>
          <a:p>
            <a:pPr algn="l">
              <a:lnSpc>
                <a:spcPts val="4109"/>
              </a:lnSpc>
              <a:spcBef>
                <a:spcPct val="0"/>
              </a:spcBef>
            </a:pPr>
            <a:r>
              <a:rPr lang="en-US" sz="2935">
                <a:solidFill>
                  <a:srgbClr val="000000"/>
                </a:solidFill>
                <a:latin typeface="Varela Round"/>
                <a:ea typeface="Varela Round"/>
                <a:cs typeface="Varela Round"/>
                <a:sym typeface="Varela Round"/>
              </a:rPr>
              <a:t>Proactive Vulnerability Scanning:</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Perform regular vulnerability assessments and prioritize critical fixes.</a:t>
            </a:r>
          </a:p>
          <a:p>
            <a:pPr algn="l">
              <a:lnSpc>
                <a:spcPts val="410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830671" y="6745444"/>
            <a:ext cx="3663827" cy="2720030"/>
            <a:chOff x="0" y="0"/>
            <a:chExt cx="964959" cy="716387"/>
          </a:xfrm>
        </p:grpSpPr>
        <p:sp>
          <p:nvSpPr>
            <p:cNvPr name="Freeform 6" id="6"/>
            <p:cNvSpPr/>
            <p:nvPr/>
          </p:nvSpPr>
          <p:spPr>
            <a:xfrm flipH="false" flipV="false" rot="0">
              <a:off x="0" y="0"/>
              <a:ext cx="964959" cy="716387"/>
            </a:xfrm>
            <a:custGeom>
              <a:avLst/>
              <a:gdLst/>
              <a:ahLst/>
              <a:cxnLst/>
              <a:rect r="r" b="b" t="t" l="l"/>
              <a:pathLst>
                <a:path h="716387" w="964959">
                  <a:moveTo>
                    <a:pt x="73957" y="0"/>
                  </a:moveTo>
                  <a:lnTo>
                    <a:pt x="891001" y="0"/>
                  </a:lnTo>
                  <a:cubicBezTo>
                    <a:pt x="910616" y="0"/>
                    <a:pt x="929427" y="7792"/>
                    <a:pt x="943297" y="21662"/>
                  </a:cubicBezTo>
                  <a:cubicBezTo>
                    <a:pt x="957167" y="35531"/>
                    <a:pt x="964959" y="54343"/>
                    <a:pt x="964959" y="73957"/>
                  </a:cubicBezTo>
                  <a:lnTo>
                    <a:pt x="964959" y="642429"/>
                  </a:lnTo>
                  <a:cubicBezTo>
                    <a:pt x="964959" y="662044"/>
                    <a:pt x="957167" y="680855"/>
                    <a:pt x="943297" y="694725"/>
                  </a:cubicBezTo>
                  <a:cubicBezTo>
                    <a:pt x="929427" y="708595"/>
                    <a:pt x="910616" y="716387"/>
                    <a:pt x="891001" y="716387"/>
                  </a:cubicBezTo>
                  <a:lnTo>
                    <a:pt x="73957" y="716387"/>
                  </a:lnTo>
                  <a:cubicBezTo>
                    <a:pt x="54343" y="716387"/>
                    <a:pt x="35531" y="708595"/>
                    <a:pt x="21662" y="694725"/>
                  </a:cubicBezTo>
                  <a:cubicBezTo>
                    <a:pt x="7792" y="680855"/>
                    <a:pt x="0" y="662044"/>
                    <a:pt x="0" y="642429"/>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7" id="7"/>
            <p:cNvSpPr txBox="true"/>
            <p:nvPr/>
          </p:nvSpPr>
          <p:spPr>
            <a:xfrm>
              <a:off x="0" y="-38100"/>
              <a:ext cx="964959" cy="7544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202433" y="3473439"/>
            <a:ext cx="11615737" cy="6544010"/>
            <a:chOff x="0" y="0"/>
            <a:chExt cx="3059289" cy="1723525"/>
          </a:xfrm>
        </p:grpSpPr>
        <p:sp>
          <p:nvSpPr>
            <p:cNvPr name="Freeform 9" id="9"/>
            <p:cNvSpPr/>
            <p:nvPr/>
          </p:nvSpPr>
          <p:spPr>
            <a:xfrm flipH="false" flipV="false" rot="0">
              <a:off x="0" y="0"/>
              <a:ext cx="3059289" cy="1723525"/>
            </a:xfrm>
            <a:custGeom>
              <a:avLst/>
              <a:gdLst/>
              <a:ahLst/>
              <a:cxnLst/>
              <a:rect r="r" b="b" t="t" l="l"/>
              <a:pathLst>
                <a:path h="1723525" w="3059289">
                  <a:moveTo>
                    <a:pt x="66650" y="0"/>
                  </a:moveTo>
                  <a:lnTo>
                    <a:pt x="2992638" y="0"/>
                  </a:lnTo>
                  <a:cubicBezTo>
                    <a:pt x="3010315" y="0"/>
                    <a:pt x="3027268" y="7022"/>
                    <a:pt x="3039767" y="19521"/>
                  </a:cubicBezTo>
                  <a:cubicBezTo>
                    <a:pt x="3052267" y="32021"/>
                    <a:pt x="3059289" y="48974"/>
                    <a:pt x="3059289" y="66650"/>
                  </a:cubicBezTo>
                  <a:lnTo>
                    <a:pt x="3059289" y="1656875"/>
                  </a:lnTo>
                  <a:cubicBezTo>
                    <a:pt x="3059289" y="1693685"/>
                    <a:pt x="3029448" y="1723525"/>
                    <a:pt x="2992638" y="1723525"/>
                  </a:cubicBezTo>
                  <a:lnTo>
                    <a:pt x="66650" y="1723525"/>
                  </a:lnTo>
                  <a:cubicBezTo>
                    <a:pt x="48974" y="1723525"/>
                    <a:pt x="32021" y="1716503"/>
                    <a:pt x="19521" y="1704004"/>
                  </a:cubicBezTo>
                  <a:cubicBezTo>
                    <a:pt x="7022" y="1691505"/>
                    <a:pt x="0" y="1674552"/>
                    <a:pt x="0" y="1656875"/>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76162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807558"/>
            <a:ext cx="9664630" cy="2971220"/>
            <a:chOff x="0" y="0"/>
            <a:chExt cx="2545417" cy="782544"/>
          </a:xfrm>
        </p:grpSpPr>
        <p:sp>
          <p:nvSpPr>
            <p:cNvPr name="Freeform 12" id="12"/>
            <p:cNvSpPr/>
            <p:nvPr/>
          </p:nvSpPr>
          <p:spPr>
            <a:xfrm flipH="false" flipV="false" rot="0">
              <a:off x="0" y="0"/>
              <a:ext cx="2545417" cy="782544"/>
            </a:xfrm>
            <a:custGeom>
              <a:avLst/>
              <a:gdLst/>
              <a:ahLst/>
              <a:cxnLst/>
              <a:rect r="r" b="b" t="t" l="l"/>
              <a:pathLst>
                <a:path h="782544" w="2545417">
                  <a:moveTo>
                    <a:pt x="76901" y="0"/>
                  </a:moveTo>
                  <a:lnTo>
                    <a:pt x="2468515" y="0"/>
                  </a:lnTo>
                  <a:cubicBezTo>
                    <a:pt x="2510987" y="0"/>
                    <a:pt x="2545417" y="34430"/>
                    <a:pt x="2545417" y="76901"/>
                  </a:cubicBezTo>
                  <a:lnTo>
                    <a:pt x="2545417" y="705642"/>
                  </a:lnTo>
                  <a:cubicBezTo>
                    <a:pt x="2545417" y="726038"/>
                    <a:pt x="2537315" y="745598"/>
                    <a:pt x="2522893" y="760020"/>
                  </a:cubicBezTo>
                  <a:cubicBezTo>
                    <a:pt x="2508471" y="774441"/>
                    <a:pt x="2488911" y="782544"/>
                    <a:pt x="2468515" y="782544"/>
                  </a:cubicBezTo>
                  <a:lnTo>
                    <a:pt x="76901" y="782544"/>
                  </a:lnTo>
                  <a:cubicBezTo>
                    <a:pt x="34430" y="782544"/>
                    <a:pt x="0" y="748114"/>
                    <a:pt x="0" y="705642"/>
                  </a:cubicBezTo>
                  <a:lnTo>
                    <a:pt x="0" y="76901"/>
                  </a:lnTo>
                  <a:cubicBezTo>
                    <a:pt x="0" y="34430"/>
                    <a:pt x="34430" y="0"/>
                    <a:pt x="76901" y="0"/>
                  </a:cubicBezTo>
                  <a:close/>
                </a:path>
              </a:pathLst>
            </a:custGeom>
            <a:solidFill>
              <a:srgbClr val="FFC61A"/>
            </a:solidFill>
          </p:spPr>
        </p:sp>
        <p:sp>
          <p:nvSpPr>
            <p:cNvPr name="TextBox 13" id="13"/>
            <p:cNvSpPr txBox="true"/>
            <p:nvPr/>
          </p:nvSpPr>
          <p:spPr>
            <a:xfrm>
              <a:off x="0" y="-38100"/>
              <a:ext cx="2545417" cy="82064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371353" y="7066436"/>
            <a:ext cx="9203258" cy="2399038"/>
            <a:chOff x="0" y="0"/>
            <a:chExt cx="2423903" cy="631846"/>
          </a:xfrm>
        </p:grpSpPr>
        <p:sp>
          <p:nvSpPr>
            <p:cNvPr name="Freeform 15" id="15"/>
            <p:cNvSpPr/>
            <p:nvPr/>
          </p:nvSpPr>
          <p:spPr>
            <a:xfrm flipH="false" flipV="false" rot="0">
              <a:off x="0" y="0"/>
              <a:ext cx="2423903" cy="631846"/>
            </a:xfrm>
            <a:custGeom>
              <a:avLst/>
              <a:gdLst/>
              <a:ahLst/>
              <a:cxnLst/>
              <a:rect r="r" b="b" t="t" l="l"/>
              <a:pathLst>
                <a:path h="631846" w="2423903">
                  <a:moveTo>
                    <a:pt x="84122" y="0"/>
                  </a:moveTo>
                  <a:lnTo>
                    <a:pt x="2339782" y="0"/>
                  </a:lnTo>
                  <a:cubicBezTo>
                    <a:pt x="2362092" y="0"/>
                    <a:pt x="2383489" y="8863"/>
                    <a:pt x="2399265" y="24639"/>
                  </a:cubicBezTo>
                  <a:cubicBezTo>
                    <a:pt x="2415041" y="40414"/>
                    <a:pt x="2423903" y="61811"/>
                    <a:pt x="2423903" y="84122"/>
                  </a:cubicBezTo>
                  <a:lnTo>
                    <a:pt x="2423903" y="547724"/>
                  </a:lnTo>
                  <a:cubicBezTo>
                    <a:pt x="2423903" y="594183"/>
                    <a:pt x="2386241" y="631846"/>
                    <a:pt x="2339782" y="631846"/>
                  </a:cubicBezTo>
                  <a:lnTo>
                    <a:pt x="84122" y="631846"/>
                  </a:lnTo>
                  <a:cubicBezTo>
                    <a:pt x="61811" y="631846"/>
                    <a:pt x="40414" y="622983"/>
                    <a:pt x="24639" y="607207"/>
                  </a:cubicBezTo>
                  <a:cubicBezTo>
                    <a:pt x="8863" y="591431"/>
                    <a:pt x="0" y="570034"/>
                    <a:pt x="0" y="547724"/>
                  </a:cubicBezTo>
                  <a:lnTo>
                    <a:pt x="0" y="84122"/>
                  </a:lnTo>
                  <a:cubicBezTo>
                    <a:pt x="0" y="37662"/>
                    <a:pt x="37662" y="0"/>
                    <a:pt x="84122" y="0"/>
                  </a:cubicBezTo>
                  <a:close/>
                </a:path>
              </a:pathLst>
            </a:custGeom>
            <a:solidFill>
              <a:srgbClr val="FFFFFF"/>
            </a:solidFill>
          </p:spPr>
        </p:sp>
        <p:sp>
          <p:nvSpPr>
            <p:cNvPr name="TextBox 16" id="16"/>
            <p:cNvSpPr txBox="true"/>
            <p:nvPr/>
          </p:nvSpPr>
          <p:spPr>
            <a:xfrm>
              <a:off x="0" y="-38100"/>
              <a:ext cx="2423903" cy="66994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2268448" y="463663"/>
            <a:ext cx="6019552" cy="6019552"/>
          </a:xfrm>
          <a:custGeom>
            <a:avLst/>
            <a:gdLst/>
            <a:ahLst/>
            <a:cxnLst/>
            <a:rect r="r" b="b" t="t" l="l"/>
            <a:pathLst>
              <a:path h="6019552" w="6019552">
                <a:moveTo>
                  <a:pt x="0" y="0"/>
                </a:moveTo>
                <a:lnTo>
                  <a:pt x="6019552" y="0"/>
                </a:lnTo>
                <a:lnTo>
                  <a:pt x="6019552" y="6019552"/>
                </a:lnTo>
                <a:lnTo>
                  <a:pt x="0" y="6019552"/>
                </a:lnTo>
                <a:lnTo>
                  <a:pt x="0" y="0"/>
                </a:lnTo>
                <a:close/>
              </a:path>
            </a:pathLst>
          </a:custGeom>
          <a:blipFill>
            <a:blip r:embed="rId2"/>
            <a:stretch>
              <a:fillRect l="0" t="0" r="0" b="0"/>
            </a:stretch>
          </a:blipFill>
        </p:spPr>
      </p:sp>
      <p:sp>
        <p:nvSpPr>
          <p:cNvPr name="Freeform 18" id="18"/>
          <p:cNvSpPr/>
          <p:nvPr/>
        </p:nvSpPr>
        <p:spPr>
          <a:xfrm flipH="false" flipV="false" rot="0">
            <a:off x="4525089" y="7125071"/>
            <a:ext cx="1972759" cy="2205759"/>
          </a:xfrm>
          <a:custGeom>
            <a:avLst/>
            <a:gdLst/>
            <a:ahLst/>
            <a:cxnLst/>
            <a:rect r="r" b="b" t="t" l="l"/>
            <a:pathLst>
              <a:path h="2205759" w="1972759">
                <a:moveTo>
                  <a:pt x="0" y="0"/>
                </a:moveTo>
                <a:lnTo>
                  <a:pt x="1972760" y="0"/>
                </a:lnTo>
                <a:lnTo>
                  <a:pt x="1972760" y="2205760"/>
                </a:lnTo>
                <a:lnTo>
                  <a:pt x="0" y="2205760"/>
                </a:lnTo>
                <a:lnTo>
                  <a:pt x="0" y="0"/>
                </a:lnTo>
                <a:close/>
              </a:path>
            </a:pathLst>
          </a:custGeom>
          <a:blipFill>
            <a:blip r:embed="rId3">
              <a:alphaModFix amt="62000"/>
            </a:blip>
            <a:stretch>
              <a:fillRect l="-5905" t="0" r="-5905" b="0"/>
            </a:stretch>
          </a:blipFill>
        </p:spPr>
      </p:sp>
      <p:sp>
        <p:nvSpPr>
          <p:cNvPr name="Freeform 19" id="19"/>
          <p:cNvSpPr/>
          <p:nvPr/>
        </p:nvSpPr>
        <p:spPr>
          <a:xfrm flipH="true" flipV="true" rot="0">
            <a:off x="11025091" y="5886307"/>
            <a:ext cx="2379649" cy="2379649"/>
          </a:xfrm>
          <a:custGeom>
            <a:avLst/>
            <a:gdLst/>
            <a:ahLst/>
            <a:cxnLst/>
            <a:rect r="r" b="b" t="t" l="l"/>
            <a:pathLst>
              <a:path h="2379649" w="2379649">
                <a:moveTo>
                  <a:pt x="2379649" y="2379648"/>
                </a:moveTo>
                <a:lnTo>
                  <a:pt x="0" y="2379648"/>
                </a:lnTo>
                <a:lnTo>
                  <a:pt x="0" y="0"/>
                </a:lnTo>
                <a:lnTo>
                  <a:pt x="2379649" y="0"/>
                </a:lnTo>
                <a:lnTo>
                  <a:pt x="2379649" y="2379648"/>
                </a:lnTo>
                <a:close/>
              </a:path>
            </a:pathLst>
          </a:custGeom>
          <a:blipFill>
            <a:blip r:embed="rId4">
              <a:alphaModFix amt="38000"/>
            </a:blip>
            <a:stretch>
              <a:fillRect l="0" t="0" r="0" b="0"/>
            </a:stretch>
          </a:blipFill>
        </p:spPr>
      </p:sp>
      <p:sp>
        <p:nvSpPr>
          <p:cNvPr name="TextBox 20" id="20"/>
          <p:cNvSpPr txBox="true"/>
          <p:nvPr/>
        </p:nvSpPr>
        <p:spPr>
          <a:xfrm rot="0">
            <a:off x="1992721" y="1562100"/>
            <a:ext cx="5064738"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Worms</a:t>
            </a:r>
          </a:p>
        </p:txBody>
      </p:sp>
      <p:sp>
        <p:nvSpPr>
          <p:cNvPr name="TextBox 21" id="21"/>
          <p:cNvSpPr txBox="true"/>
          <p:nvPr/>
        </p:nvSpPr>
        <p:spPr>
          <a:xfrm rot="0">
            <a:off x="2929871" y="3898463"/>
            <a:ext cx="9338577" cy="2474637"/>
          </a:xfrm>
          <a:prstGeom prst="rect">
            <a:avLst/>
          </a:prstGeom>
        </p:spPr>
        <p:txBody>
          <a:bodyPr anchor="t" rtlCol="false" tIns="0" lIns="0" bIns="0" rIns="0">
            <a:spAutoFit/>
          </a:bodyPr>
          <a:lstStyle/>
          <a:p>
            <a:pPr algn="l" marL="0" indent="0" lvl="0">
              <a:lnSpc>
                <a:spcPts val="4929"/>
              </a:lnSpc>
              <a:spcBef>
                <a:spcPct val="0"/>
              </a:spcBef>
            </a:pPr>
            <a:r>
              <a:rPr lang="en-US" sz="3520">
                <a:solidFill>
                  <a:srgbClr val="000000"/>
                </a:solidFill>
                <a:latin typeface="Varela Round"/>
                <a:ea typeface="Varela Round"/>
                <a:cs typeface="Varela Round"/>
                <a:sym typeface="Varela Round"/>
              </a:rPr>
              <a:t>Similar to viruses, but worms do not need human interaction to spread. They replicate themselves and propagate across networks independently.</a:t>
            </a:r>
          </a:p>
        </p:txBody>
      </p:sp>
      <p:sp>
        <p:nvSpPr>
          <p:cNvPr name="TextBox 22" id="22"/>
          <p:cNvSpPr txBox="true"/>
          <p:nvPr/>
        </p:nvSpPr>
        <p:spPr>
          <a:xfrm rot="0">
            <a:off x="3793556" y="7289652"/>
            <a:ext cx="3805604" cy="1825626"/>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Varela Round"/>
                <a:ea typeface="Varela Round"/>
                <a:cs typeface="Varela Round"/>
                <a:sym typeface="Varela Round"/>
              </a:rPr>
              <a:t>Consumes system resources and bandwidth</a:t>
            </a:r>
          </a:p>
        </p:txBody>
      </p:sp>
      <p:sp>
        <p:nvSpPr>
          <p:cNvPr name="TextBox 23" id="23"/>
          <p:cNvSpPr txBox="true"/>
          <p:nvPr/>
        </p:nvSpPr>
        <p:spPr>
          <a:xfrm rot="0">
            <a:off x="8462844" y="7289652"/>
            <a:ext cx="3805604" cy="1825626"/>
          </a:xfrm>
          <a:prstGeom prst="rect">
            <a:avLst/>
          </a:prstGeom>
        </p:spPr>
        <p:txBody>
          <a:bodyPr anchor="t" rtlCol="false" tIns="0" lIns="0" bIns="0" rIns="0">
            <a:spAutoFit/>
          </a:bodyPr>
          <a:lstStyle/>
          <a:p>
            <a:pPr algn="ctr" marL="0" indent="0" lvl="0">
              <a:lnSpc>
                <a:spcPts val="4899"/>
              </a:lnSpc>
              <a:spcBef>
                <a:spcPct val="0"/>
              </a:spcBef>
            </a:pPr>
            <a:r>
              <a:rPr lang="en-US" sz="3499" strike="noStrike" u="none">
                <a:solidFill>
                  <a:srgbClr val="000000"/>
                </a:solidFill>
                <a:latin typeface="Varela Round"/>
                <a:ea typeface="Varela Round"/>
                <a:cs typeface="Varela Round"/>
                <a:sym typeface="Varela Round"/>
              </a:rPr>
              <a:t>Used to deploy other malicious payloads</a:t>
            </a:r>
          </a:p>
        </p:txBody>
      </p:sp>
    </p:spTree>
  </p:cSld>
  <p:clrMapOvr>
    <a:masterClrMapping/>
  </p:clrMapOvr>
</p:sld>
</file>

<file path=ppt/slides/slide8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497648"/>
            <a:chOff x="0" y="0"/>
            <a:chExt cx="3715458" cy="1447940"/>
          </a:xfrm>
        </p:grpSpPr>
        <p:sp>
          <p:nvSpPr>
            <p:cNvPr name="Freeform 6" id="6"/>
            <p:cNvSpPr/>
            <p:nvPr/>
          </p:nvSpPr>
          <p:spPr>
            <a:xfrm flipH="false" flipV="false" rot="0">
              <a:off x="0" y="0"/>
              <a:ext cx="3715458" cy="1447940"/>
            </a:xfrm>
            <a:custGeom>
              <a:avLst/>
              <a:gdLst/>
              <a:ahLst/>
              <a:cxnLst/>
              <a:rect r="r" b="b" t="t" l="l"/>
              <a:pathLst>
                <a:path h="1447940" w="3715458">
                  <a:moveTo>
                    <a:pt x="54879" y="0"/>
                  </a:moveTo>
                  <a:lnTo>
                    <a:pt x="3660578" y="0"/>
                  </a:lnTo>
                  <a:cubicBezTo>
                    <a:pt x="3675133" y="0"/>
                    <a:pt x="3689092" y="5782"/>
                    <a:pt x="3699384" y="16074"/>
                  </a:cubicBezTo>
                  <a:cubicBezTo>
                    <a:pt x="3709676" y="26366"/>
                    <a:pt x="3715458" y="40325"/>
                    <a:pt x="3715458" y="54879"/>
                  </a:cubicBezTo>
                  <a:lnTo>
                    <a:pt x="3715458" y="1393061"/>
                  </a:lnTo>
                  <a:cubicBezTo>
                    <a:pt x="3715458" y="1423370"/>
                    <a:pt x="3690888" y="1447940"/>
                    <a:pt x="3660578" y="1447940"/>
                  </a:cubicBezTo>
                  <a:lnTo>
                    <a:pt x="54879" y="1447940"/>
                  </a:lnTo>
                  <a:cubicBezTo>
                    <a:pt x="40325" y="1447940"/>
                    <a:pt x="26366" y="1442158"/>
                    <a:pt x="16074" y="1431866"/>
                  </a:cubicBezTo>
                  <a:cubicBezTo>
                    <a:pt x="5782" y="1421575"/>
                    <a:pt x="0" y="1407616"/>
                    <a:pt x="0" y="139306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8604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920245" y="1490067"/>
            <a:ext cx="16671504" cy="1180468"/>
          </a:xfrm>
          <a:prstGeom prst="rect">
            <a:avLst/>
          </a:prstGeom>
        </p:spPr>
        <p:txBody>
          <a:bodyPr anchor="t" rtlCol="false" tIns="0" lIns="0" bIns="0" rIns="0">
            <a:spAutoFit/>
          </a:bodyPr>
          <a:lstStyle/>
          <a:p>
            <a:pPr algn="ctr">
              <a:lnSpc>
                <a:spcPts val="8240"/>
              </a:lnSpc>
            </a:pPr>
            <a:r>
              <a:rPr lang="en-US" sz="10300">
                <a:solidFill>
                  <a:srgbClr val="FFFFFF"/>
                </a:solidFill>
                <a:latin typeface="Squada One"/>
                <a:ea typeface="Squada One"/>
                <a:cs typeface="Squada One"/>
                <a:sym typeface="Squada One"/>
              </a:rPr>
              <a:t>Stay Informed and Educate Others</a:t>
            </a:r>
          </a:p>
        </p:txBody>
      </p:sp>
      <p:sp>
        <p:nvSpPr>
          <p:cNvPr name="TextBox 9" id="9"/>
          <p:cNvSpPr txBox="true"/>
          <p:nvPr/>
        </p:nvSpPr>
        <p:spPr>
          <a:xfrm rot="0">
            <a:off x="4517380" y="4100830"/>
            <a:ext cx="10545217" cy="3592569"/>
          </a:xfrm>
          <a:prstGeom prst="rect">
            <a:avLst/>
          </a:prstGeom>
        </p:spPr>
        <p:txBody>
          <a:bodyPr anchor="t" rtlCol="false" tIns="0" lIns="0" bIns="0" rIns="0">
            <a:spAutoFit/>
          </a:bodyPr>
          <a:lstStyle/>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Stay</a:t>
            </a:r>
            <a:r>
              <a:rPr lang="en-US" sz="2935">
                <a:solidFill>
                  <a:srgbClr val="000000"/>
                </a:solidFill>
                <a:latin typeface="Varela Round"/>
                <a:ea typeface="Varela Round"/>
                <a:cs typeface="Varela Round"/>
                <a:sym typeface="Varela Round"/>
              </a:rPr>
              <a:t> Updated:</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Stay informed about the latest cybersecurity threats and best practices.</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Encourage Reporting:</a:t>
            </a:r>
          </a:p>
          <a:p>
            <a:pPr algn="l" marL="633726" indent="-316863" lvl="1">
              <a:lnSpc>
                <a:spcPts val="4109"/>
              </a:lnSpc>
              <a:spcBef>
                <a:spcPct val="0"/>
              </a:spcBef>
              <a:buFont typeface="Arial"/>
              <a:buChar char="•"/>
            </a:pPr>
            <a:r>
              <a:rPr lang="en-US" sz="2935">
                <a:solidFill>
                  <a:srgbClr val="000000"/>
                </a:solidFill>
                <a:latin typeface="Varela Round"/>
                <a:ea typeface="Varela Round"/>
                <a:cs typeface="Varela Round"/>
                <a:sym typeface="Varela Round"/>
              </a:rPr>
              <a:t>Foster a culture of reporting suspicious activities to mitigate risks early.</a:t>
            </a:r>
          </a:p>
          <a:p>
            <a:pPr algn="l">
              <a:lnSpc>
                <a:spcPts val="4109"/>
              </a:lnSpc>
              <a:spcBef>
                <a:spcPct val="0"/>
              </a:spcBef>
            </a:pP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6332399"/>
            <a:chOff x="0" y="0"/>
            <a:chExt cx="3715458" cy="1667792"/>
          </a:xfrm>
        </p:grpSpPr>
        <p:sp>
          <p:nvSpPr>
            <p:cNvPr name="Freeform 6" id="6"/>
            <p:cNvSpPr/>
            <p:nvPr/>
          </p:nvSpPr>
          <p:spPr>
            <a:xfrm flipH="false" flipV="false" rot="0">
              <a:off x="0" y="0"/>
              <a:ext cx="3715458" cy="1667792"/>
            </a:xfrm>
            <a:custGeom>
              <a:avLst/>
              <a:gdLst/>
              <a:ahLst/>
              <a:cxnLst/>
              <a:rect r="r" b="b" t="t" l="l"/>
              <a:pathLst>
                <a:path h="1667792" w="3715458">
                  <a:moveTo>
                    <a:pt x="54879" y="0"/>
                  </a:moveTo>
                  <a:lnTo>
                    <a:pt x="3660578" y="0"/>
                  </a:lnTo>
                  <a:cubicBezTo>
                    <a:pt x="3675133" y="0"/>
                    <a:pt x="3689092" y="5782"/>
                    <a:pt x="3699384" y="16074"/>
                  </a:cubicBezTo>
                  <a:cubicBezTo>
                    <a:pt x="3709676" y="26366"/>
                    <a:pt x="3715458" y="40325"/>
                    <a:pt x="3715458" y="54879"/>
                  </a:cubicBezTo>
                  <a:lnTo>
                    <a:pt x="3715458" y="1612913"/>
                  </a:lnTo>
                  <a:cubicBezTo>
                    <a:pt x="3715458" y="1643222"/>
                    <a:pt x="3690888" y="1667792"/>
                    <a:pt x="3660578" y="1667792"/>
                  </a:cubicBezTo>
                  <a:lnTo>
                    <a:pt x="54879" y="1667792"/>
                  </a:lnTo>
                  <a:cubicBezTo>
                    <a:pt x="24570" y="1667792"/>
                    <a:pt x="0" y="1643222"/>
                    <a:pt x="0" y="1612913"/>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70589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153909" y="6721901"/>
            <a:ext cx="12437308" cy="2831079"/>
            <a:chOff x="0" y="0"/>
            <a:chExt cx="3275670" cy="745634"/>
          </a:xfrm>
        </p:grpSpPr>
        <p:sp>
          <p:nvSpPr>
            <p:cNvPr name="Freeform 9" id="9"/>
            <p:cNvSpPr/>
            <p:nvPr/>
          </p:nvSpPr>
          <p:spPr>
            <a:xfrm flipH="false" flipV="false" rot="0">
              <a:off x="0" y="0"/>
              <a:ext cx="3275670" cy="745634"/>
            </a:xfrm>
            <a:custGeom>
              <a:avLst/>
              <a:gdLst/>
              <a:ahLst/>
              <a:cxnLst/>
              <a:rect r="r" b="b" t="t" l="l"/>
              <a:pathLst>
                <a:path h="745634" w="3275670">
                  <a:moveTo>
                    <a:pt x="62248" y="0"/>
                  </a:moveTo>
                  <a:lnTo>
                    <a:pt x="3213422" y="0"/>
                  </a:lnTo>
                  <a:cubicBezTo>
                    <a:pt x="3229931" y="0"/>
                    <a:pt x="3245764" y="6558"/>
                    <a:pt x="3257438" y="18232"/>
                  </a:cubicBezTo>
                  <a:cubicBezTo>
                    <a:pt x="3269112" y="29906"/>
                    <a:pt x="3275670" y="45738"/>
                    <a:pt x="3275670" y="62248"/>
                  </a:cubicBezTo>
                  <a:lnTo>
                    <a:pt x="3275670" y="683387"/>
                  </a:lnTo>
                  <a:cubicBezTo>
                    <a:pt x="3275670" y="699896"/>
                    <a:pt x="3269112" y="715729"/>
                    <a:pt x="3257438" y="727402"/>
                  </a:cubicBezTo>
                  <a:cubicBezTo>
                    <a:pt x="3245764" y="739076"/>
                    <a:pt x="3229931" y="745634"/>
                    <a:pt x="3213422" y="745634"/>
                  </a:cubicBezTo>
                  <a:lnTo>
                    <a:pt x="62248" y="745634"/>
                  </a:lnTo>
                  <a:cubicBezTo>
                    <a:pt x="45738" y="745634"/>
                    <a:pt x="29906" y="739076"/>
                    <a:pt x="18232" y="727402"/>
                  </a:cubicBezTo>
                  <a:cubicBezTo>
                    <a:pt x="6558" y="715729"/>
                    <a:pt x="0" y="699896"/>
                    <a:pt x="0" y="683387"/>
                  </a:cubicBezTo>
                  <a:lnTo>
                    <a:pt x="0" y="62248"/>
                  </a:lnTo>
                  <a:cubicBezTo>
                    <a:pt x="0" y="45738"/>
                    <a:pt x="6558" y="29906"/>
                    <a:pt x="18232" y="18232"/>
                  </a:cubicBezTo>
                  <a:cubicBezTo>
                    <a:pt x="29906" y="6558"/>
                    <a:pt x="45738" y="0"/>
                    <a:pt x="62248" y="0"/>
                  </a:cubicBezTo>
                  <a:close/>
                </a:path>
              </a:pathLst>
            </a:custGeom>
            <a:solidFill>
              <a:srgbClr val="FFC61A"/>
            </a:solidFill>
          </p:spPr>
        </p:sp>
        <p:sp>
          <p:nvSpPr>
            <p:cNvPr name="TextBox 10" id="10"/>
            <p:cNvSpPr txBox="true"/>
            <p:nvPr/>
          </p:nvSpPr>
          <p:spPr>
            <a:xfrm>
              <a:off x="0" y="-38100"/>
              <a:ext cx="3275670" cy="783734"/>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463202" y="6977396"/>
            <a:ext cx="11886001" cy="2334770"/>
            <a:chOff x="0" y="0"/>
            <a:chExt cx="3130469" cy="614919"/>
          </a:xfrm>
        </p:grpSpPr>
        <p:sp>
          <p:nvSpPr>
            <p:cNvPr name="Freeform 12" id="12"/>
            <p:cNvSpPr/>
            <p:nvPr/>
          </p:nvSpPr>
          <p:spPr>
            <a:xfrm flipH="false" flipV="false" rot="0">
              <a:off x="0" y="0"/>
              <a:ext cx="3130469" cy="614919"/>
            </a:xfrm>
            <a:custGeom>
              <a:avLst/>
              <a:gdLst/>
              <a:ahLst/>
              <a:cxnLst/>
              <a:rect r="r" b="b" t="t" l="l"/>
              <a:pathLst>
                <a:path h="614919" w="3130469">
                  <a:moveTo>
                    <a:pt x="65135" y="0"/>
                  </a:moveTo>
                  <a:lnTo>
                    <a:pt x="3065335" y="0"/>
                  </a:lnTo>
                  <a:cubicBezTo>
                    <a:pt x="3101308" y="0"/>
                    <a:pt x="3130469" y="29162"/>
                    <a:pt x="3130469" y="65135"/>
                  </a:cubicBezTo>
                  <a:lnTo>
                    <a:pt x="3130469" y="549784"/>
                  </a:lnTo>
                  <a:cubicBezTo>
                    <a:pt x="3130469" y="585757"/>
                    <a:pt x="3101308" y="614919"/>
                    <a:pt x="3065335" y="614919"/>
                  </a:cubicBezTo>
                  <a:lnTo>
                    <a:pt x="65135" y="614919"/>
                  </a:lnTo>
                  <a:cubicBezTo>
                    <a:pt x="29162" y="614919"/>
                    <a:pt x="0" y="585757"/>
                    <a:pt x="0" y="549784"/>
                  </a:cubicBezTo>
                  <a:lnTo>
                    <a:pt x="0" y="65135"/>
                  </a:lnTo>
                  <a:cubicBezTo>
                    <a:pt x="0" y="29162"/>
                    <a:pt x="29162" y="0"/>
                    <a:pt x="65135" y="0"/>
                  </a:cubicBezTo>
                  <a:close/>
                </a:path>
              </a:pathLst>
            </a:custGeom>
            <a:solidFill>
              <a:srgbClr val="FFFFFF"/>
            </a:solidFill>
          </p:spPr>
        </p:sp>
        <p:sp>
          <p:nvSpPr>
            <p:cNvPr name="TextBox 13" id="13"/>
            <p:cNvSpPr txBox="true"/>
            <p:nvPr/>
          </p:nvSpPr>
          <p:spPr>
            <a:xfrm>
              <a:off x="0" y="-38100"/>
              <a:ext cx="3130469" cy="653019"/>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3153909" y="3727960"/>
            <a:ext cx="12437308" cy="2831079"/>
            <a:chOff x="0" y="0"/>
            <a:chExt cx="3275670" cy="745634"/>
          </a:xfrm>
        </p:grpSpPr>
        <p:sp>
          <p:nvSpPr>
            <p:cNvPr name="Freeform 15" id="15"/>
            <p:cNvSpPr/>
            <p:nvPr/>
          </p:nvSpPr>
          <p:spPr>
            <a:xfrm flipH="false" flipV="false" rot="0">
              <a:off x="0" y="0"/>
              <a:ext cx="3275670" cy="745634"/>
            </a:xfrm>
            <a:custGeom>
              <a:avLst/>
              <a:gdLst/>
              <a:ahLst/>
              <a:cxnLst/>
              <a:rect r="r" b="b" t="t" l="l"/>
              <a:pathLst>
                <a:path h="745634" w="3275670">
                  <a:moveTo>
                    <a:pt x="62248" y="0"/>
                  </a:moveTo>
                  <a:lnTo>
                    <a:pt x="3213422" y="0"/>
                  </a:lnTo>
                  <a:cubicBezTo>
                    <a:pt x="3229931" y="0"/>
                    <a:pt x="3245764" y="6558"/>
                    <a:pt x="3257438" y="18232"/>
                  </a:cubicBezTo>
                  <a:cubicBezTo>
                    <a:pt x="3269112" y="29906"/>
                    <a:pt x="3275670" y="45738"/>
                    <a:pt x="3275670" y="62248"/>
                  </a:cubicBezTo>
                  <a:lnTo>
                    <a:pt x="3275670" y="683387"/>
                  </a:lnTo>
                  <a:cubicBezTo>
                    <a:pt x="3275670" y="699896"/>
                    <a:pt x="3269112" y="715729"/>
                    <a:pt x="3257438" y="727402"/>
                  </a:cubicBezTo>
                  <a:cubicBezTo>
                    <a:pt x="3245764" y="739076"/>
                    <a:pt x="3229931" y="745634"/>
                    <a:pt x="3213422" y="745634"/>
                  </a:cubicBezTo>
                  <a:lnTo>
                    <a:pt x="62248" y="745634"/>
                  </a:lnTo>
                  <a:cubicBezTo>
                    <a:pt x="45738" y="745634"/>
                    <a:pt x="29906" y="739076"/>
                    <a:pt x="18232" y="727402"/>
                  </a:cubicBezTo>
                  <a:cubicBezTo>
                    <a:pt x="6558" y="715729"/>
                    <a:pt x="0" y="699896"/>
                    <a:pt x="0" y="683387"/>
                  </a:cubicBezTo>
                  <a:lnTo>
                    <a:pt x="0" y="62248"/>
                  </a:lnTo>
                  <a:cubicBezTo>
                    <a:pt x="0" y="45738"/>
                    <a:pt x="6558" y="29906"/>
                    <a:pt x="18232" y="18232"/>
                  </a:cubicBezTo>
                  <a:cubicBezTo>
                    <a:pt x="29906" y="6558"/>
                    <a:pt x="45738" y="0"/>
                    <a:pt x="62248" y="0"/>
                  </a:cubicBezTo>
                  <a:close/>
                </a:path>
              </a:pathLst>
            </a:custGeom>
            <a:solidFill>
              <a:srgbClr val="FFC61A"/>
            </a:solidFill>
          </p:spPr>
        </p:sp>
        <p:sp>
          <p:nvSpPr>
            <p:cNvPr name="TextBox 16" id="16"/>
            <p:cNvSpPr txBox="true"/>
            <p:nvPr/>
          </p:nvSpPr>
          <p:spPr>
            <a:xfrm>
              <a:off x="0" y="-38100"/>
              <a:ext cx="3275670" cy="783734"/>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3429563" y="3976115"/>
            <a:ext cx="11886001" cy="2334770"/>
            <a:chOff x="0" y="0"/>
            <a:chExt cx="3130469" cy="614919"/>
          </a:xfrm>
        </p:grpSpPr>
        <p:sp>
          <p:nvSpPr>
            <p:cNvPr name="Freeform 18" id="18"/>
            <p:cNvSpPr/>
            <p:nvPr/>
          </p:nvSpPr>
          <p:spPr>
            <a:xfrm flipH="false" flipV="false" rot="0">
              <a:off x="0" y="0"/>
              <a:ext cx="3130469" cy="614919"/>
            </a:xfrm>
            <a:custGeom>
              <a:avLst/>
              <a:gdLst/>
              <a:ahLst/>
              <a:cxnLst/>
              <a:rect r="r" b="b" t="t" l="l"/>
              <a:pathLst>
                <a:path h="614919" w="3130469">
                  <a:moveTo>
                    <a:pt x="65135" y="0"/>
                  </a:moveTo>
                  <a:lnTo>
                    <a:pt x="3065335" y="0"/>
                  </a:lnTo>
                  <a:cubicBezTo>
                    <a:pt x="3101308" y="0"/>
                    <a:pt x="3130469" y="29162"/>
                    <a:pt x="3130469" y="65135"/>
                  </a:cubicBezTo>
                  <a:lnTo>
                    <a:pt x="3130469" y="549784"/>
                  </a:lnTo>
                  <a:cubicBezTo>
                    <a:pt x="3130469" y="585757"/>
                    <a:pt x="3101308" y="614919"/>
                    <a:pt x="3065335" y="614919"/>
                  </a:cubicBezTo>
                  <a:lnTo>
                    <a:pt x="65135" y="614919"/>
                  </a:lnTo>
                  <a:cubicBezTo>
                    <a:pt x="29162" y="614919"/>
                    <a:pt x="0" y="585757"/>
                    <a:pt x="0" y="549784"/>
                  </a:cubicBezTo>
                  <a:lnTo>
                    <a:pt x="0" y="65135"/>
                  </a:lnTo>
                  <a:cubicBezTo>
                    <a:pt x="0" y="29162"/>
                    <a:pt x="29162" y="0"/>
                    <a:pt x="65135" y="0"/>
                  </a:cubicBezTo>
                  <a:close/>
                </a:path>
              </a:pathLst>
            </a:custGeom>
            <a:solidFill>
              <a:srgbClr val="FFFFFF"/>
            </a:solidFill>
          </p:spPr>
        </p:sp>
        <p:sp>
          <p:nvSpPr>
            <p:cNvPr name="TextBox 19" id="19"/>
            <p:cNvSpPr txBox="true"/>
            <p:nvPr/>
          </p:nvSpPr>
          <p:spPr>
            <a:xfrm>
              <a:off x="0" y="-38100"/>
              <a:ext cx="3130469" cy="653019"/>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268487" y="3354228"/>
            <a:ext cx="3770844" cy="3770844"/>
          </a:xfrm>
          <a:custGeom>
            <a:avLst/>
            <a:gdLst/>
            <a:ahLst/>
            <a:cxnLst/>
            <a:rect r="r" b="b" t="t" l="l"/>
            <a:pathLst>
              <a:path h="3770844" w="3770844">
                <a:moveTo>
                  <a:pt x="0" y="0"/>
                </a:moveTo>
                <a:lnTo>
                  <a:pt x="3770844" y="0"/>
                </a:lnTo>
                <a:lnTo>
                  <a:pt x="3770844" y="3770843"/>
                </a:lnTo>
                <a:lnTo>
                  <a:pt x="0" y="3770843"/>
                </a:lnTo>
                <a:lnTo>
                  <a:pt x="0" y="0"/>
                </a:lnTo>
                <a:close/>
              </a:path>
            </a:pathLst>
          </a:custGeom>
          <a:blipFill>
            <a:blip r:embed="rId2"/>
            <a:stretch>
              <a:fillRect l="0" t="0" r="0" b="0"/>
            </a:stretch>
          </a:blipFill>
        </p:spPr>
      </p:sp>
      <p:sp>
        <p:nvSpPr>
          <p:cNvPr name="Freeform 21" id="21"/>
          <p:cNvSpPr/>
          <p:nvPr/>
        </p:nvSpPr>
        <p:spPr>
          <a:xfrm flipH="false" flipV="false" rot="0">
            <a:off x="14261933" y="6310885"/>
            <a:ext cx="3770844" cy="3770844"/>
          </a:xfrm>
          <a:custGeom>
            <a:avLst/>
            <a:gdLst/>
            <a:ahLst/>
            <a:cxnLst/>
            <a:rect r="r" b="b" t="t" l="l"/>
            <a:pathLst>
              <a:path h="3770844" w="3770844">
                <a:moveTo>
                  <a:pt x="0" y="0"/>
                </a:moveTo>
                <a:lnTo>
                  <a:pt x="3770843" y="0"/>
                </a:lnTo>
                <a:lnTo>
                  <a:pt x="3770843" y="3770843"/>
                </a:lnTo>
                <a:lnTo>
                  <a:pt x="0" y="3770843"/>
                </a:lnTo>
                <a:lnTo>
                  <a:pt x="0" y="0"/>
                </a:lnTo>
                <a:close/>
              </a:path>
            </a:pathLst>
          </a:custGeom>
          <a:blipFill>
            <a:blip r:embed="rId3"/>
            <a:stretch>
              <a:fillRect l="0" t="0" r="0" b="0"/>
            </a:stretch>
          </a:blipFill>
        </p:spPr>
      </p:sp>
      <p:sp>
        <p:nvSpPr>
          <p:cNvPr name="TextBox 22" id="22"/>
          <p:cNvSpPr txBox="true"/>
          <p:nvPr/>
        </p:nvSpPr>
        <p:spPr>
          <a:xfrm rot="0">
            <a:off x="2042159" y="1452265"/>
            <a:ext cx="13801564" cy="2008464"/>
          </a:xfrm>
          <a:prstGeom prst="rect">
            <a:avLst/>
          </a:prstGeom>
        </p:spPr>
        <p:txBody>
          <a:bodyPr anchor="t" rtlCol="false" tIns="0" lIns="0" bIns="0" rIns="0">
            <a:spAutoFit/>
          </a:bodyPr>
          <a:lstStyle/>
          <a:p>
            <a:pPr algn="ctr">
              <a:lnSpc>
                <a:spcPts val="14079"/>
              </a:lnSpc>
            </a:pPr>
            <a:r>
              <a:rPr lang="en-US" sz="17599">
                <a:solidFill>
                  <a:srgbClr val="000000"/>
                </a:solidFill>
                <a:latin typeface="Squada One"/>
                <a:ea typeface="Squada One"/>
                <a:cs typeface="Squada One"/>
                <a:sym typeface="Squada One"/>
              </a:rPr>
              <a:t>Vigilance is Key</a:t>
            </a:r>
          </a:p>
        </p:txBody>
      </p:sp>
      <p:sp>
        <p:nvSpPr>
          <p:cNvPr name="TextBox 23" id="23"/>
          <p:cNvSpPr txBox="true"/>
          <p:nvPr/>
        </p:nvSpPr>
        <p:spPr>
          <a:xfrm rot="0">
            <a:off x="4550473" y="7241138"/>
            <a:ext cx="9711460" cy="1725931"/>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Varela Round"/>
                <a:ea typeface="Varela Round"/>
                <a:cs typeface="Varela Round"/>
                <a:sym typeface="Varela Round"/>
              </a:rPr>
              <a:t>Strong malware prevention practices ensure the safety of your data and maintain trust with customers or stakeholders.</a:t>
            </a:r>
          </a:p>
        </p:txBody>
      </p:sp>
      <p:sp>
        <p:nvSpPr>
          <p:cNvPr name="TextBox 24" id="24"/>
          <p:cNvSpPr txBox="true"/>
          <p:nvPr/>
        </p:nvSpPr>
        <p:spPr>
          <a:xfrm rot="0">
            <a:off x="4550473" y="4195013"/>
            <a:ext cx="9711460" cy="1725931"/>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Varela Round"/>
                <a:ea typeface="Varela Round"/>
                <a:cs typeface="Varela Round"/>
                <a:sym typeface="Varela Round"/>
              </a:rPr>
              <a:t>Cybersecurity demands continuous effort, but the payoff is protection from costly and damaging cyber attacks.</a:t>
            </a:r>
          </a:p>
        </p:txBody>
      </p:sp>
    </p:spTree>
  </p:cSld>
  <p:clrMapOvr>
    <a:masterClrMapping/>
  </p:clrMapOvr>
</p:sld>
</file>

<file path=ppt/slides/slide8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3850" y="0"/>
                  </a:moveTo>
                  <a:lnTo>
                    <a:pt x="4250876" y="0"/>
                  </a:lnTo>
                  <a:cubicBezTo>
                    <a:pt x="4257201" y="0"/>
                    <a:pt x="4263268" y="2513"/>
                    <a:pt x="4267741" y="6985"/>
                  </a:cubicBezTo>
                  <a:cubicBezTo>
                    <a:pt x="4272213" y="11458"/>
                    <a:pt x="4274726" y="17524"/>
                    <a:pt x="4274726" y="23850"/>
                  </a:cubicBezTo>
                  <a:lnTo>
                    <a:pt x="4274726" y="2143617"/>
                  </a:lnTo>
                  <a:cubicBezTo>
                    <a:pt x="4274726" y="2149942"/>
                    <a:pt x="4272213" y="2156009"/>
                    <a:pt x="4267741" y="2160481"/>
                  </a:cubicBezTo>
                  <a:cubicBezTo>
                    <a:pt x="4263268" y="2164954"/>
                    <a:pt x="4257201" y="2167467"/>
                    <a:pt x="4250876" y="2167467"/>
                  </a:cubicBezTo>
                  <a:lnTo>
                    <a:pt x="23850" y="2167467"/>
                  </a:lnTo>
                  <a:cubicBezTo>
                    <a:pt x="17524" y="2167467"/>
                    <a:pt x="11458" y="2164954"/>
                    <a:pt x="6985" y="2160481"/>
                  </a:cubicBezTo>
                  <a:cubicBezTo>
                    <a:pt x="2513" y="2156009"/>
                    <a:pt x="0" y="2149942"/>
                    <a:pt x="0" y="2143617"/>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090435" y="2561707"/>
            <a:ext cx="14107129" cy="5163586"/>
            <a:chOff x="0" y="0"/>
            <a:chExt cx="3715458" cy="1359957"/>
          </a:xfrm>
        </p:grpSpPr>
        <p:sp>
          <p:nvSpPr>
            <p:cNvPr name="Freeform 6" id="6"/>
            <p:cNvSpPr/>
            <p:nvPr/>
          </p:nvSpPr>
          <p:spPr>
            <a:xfrm flipH="false" flipV="false" rot="0">
              <a:off x="0" y="0"/>
              <a:ext cx="3715458" cy="1359957"/>
            </a:xfrm>
            <a:custGeom>
              <a:avLst/>
              <a:gdLst/>
              <a:ahLst/>
              <a:cxnLst/>
              <a:rect r="r" b="b" t="t" l="l"/>
              <a:pathLst>
                <a:path h="1359957" w="3715458">
                  <a:moveTo>
                    <a:pt x="54879" y="0"/>
                  </a:moveTo>
                  <a:lnTo>
                    <a:pt x="3660578" y="0"/>
                  </a:lnTo>
                  <a:cubicBezTo>
                    <a:pt x="3675133" y="0"/>
                    <a:pt x="3689092" y="5782"/>
                    <a:pt x="3699384" y="16074"/>
                  </a:cubicBezTo>
                  <a:cubicBezTo>
                    <a:pt x="3709676" y="26366"/>
                    <a:pt x="3715458" y="40325"/>
                    <a:pt x="3715458" y="54879"/>
                  </a:cubicBezTo>
                  <a:lnTo>
                    <a:pt x="3715458" y="1305077"/>
                  </a:lnTo>
                  <a:cubicBezTo>
                    <a:pt x="3715458" y="1335386"/>
                    <a:pt x="3690888" y="1359957"/>
                    <a:pt x="3660578" y="1359957"/>
                  </a:cubicBezTo>
                  <a:lnTo>
                    <a:pt x="54879" y="1359957"/>
                  </a:lnTo>
                  <a:cubicBezTo>
                    <a:pt x="24570" y="1359957"/>
                    <a:pt x="0" y="1335386"/>
                    <a:pt x="0" y="1305077"/>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39805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3325999" y="4067175"/>
            <a:ext cx="11636003" cy="2600325"/>
          </a:xfrm>
          <a:prstGeom prst="rect">
            <a:avLst/>
          </a:prstGeom>
        </p:spPr>
        <p:txBody>
          <a:bodyPr anchor="t" rtlCol="false" tIns="0" lIns="0" bIns="0" rIns="0">
            <a:spAutoFit/>
          </a:bodyPr>
          <a:lstStyle/>
          <a:p>
            <a:pPr algn="ctr">
              <a:lnSpc>
                <a:spcPts val="9600"/>
              </a:lnSpc>
            </a:pPr>
            <a:r>
              <a:rPr lang="en-US" sz="12000">
                <a:solidFill>
                  <a:srgbClr val="FF3131"/>
                </a:solidFill>
                <a:latin typeface="Squada One"/>
                <a:ea typeface="Squada One"/>
                <a:cs typeface="Squada One"/>
                <a:sym typeface="Squada One"/>
              </a:rPr>
              <a:t>User Awareness Training</a:t>
            </a:r>
            <a:r>
              <a:rPr lang="en-US" sz="12000">
                <a:solidFill>
                  <a:srgbClr val="FF3131"/>
                </a:solidFill>
                <a:latin typeface="Squada One"/>
                <a:ea typeface="Squada One"/>
                <a:cs typeface="Squada One"/>
                <a:sym typeface="Squada One"/>
              </a:rPr>
              <a:t> </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6054149"/>
            <a:chOff x="0" y="0"/>
            <a:chExt cx="3715458" cy="1594508"/>
          </a:xfrm>
        </p:grpSpPr>
        <p:sp>
          <p:nvSpPr>
            <p:cNvPr name="Freeform 6" id="6"/>
            <p:cNvSpPr/>
            <p:nvPr/>
          </p:nvSpPr>
          <p:spPr>
            <a:xfrm flipH="false" flipV="false" rot="0">
              <a:off x="0" y="0"/>
              <a:ext cx="3715458" cy="1594508"/>
            </a:xfrm>
            <a:custGeom>
              <a:avLst/>
              <a:gdLst/>
              <a:ahLst/>
              <a:cxnLst/>
              <a:rect r="r" b="b" t="t" l="l"/>
              <a:pathLst>
                <a:path h="1594508" w="3715458">
                  <a:moveTo>
                    <a:pt x="54879" y="0"/>
                  </a:moveTo>
                  <a:lnTo>
                    <a:pt x="3660578" y="0"/>
                  </a:lnTo>
                  <a:cubicBezTo>
                    <a:pt x="3675133" y="0"/>
                    <a:pt x="3689092" y="5782"/>
                    <a:pt x="3699384" y="16074"/>
                  </a:cubicBezTo>
                  <a:cubicBezTo>
                    <a:pt x="3709676" y="26366"/>
                    <a:pt x="3715458" y="40325"/>
                    <a:pt x="3715458" y="54879"/>
                  </a:cubicBezTo>
                  <a:lnTo>
                    <a:pt x="3715458" y="1539629"/>
                  </a:lnTo>
                  <a:cubicBezTo>
                    <a:pt x="3715458" y="1554184"/>
                    <a:pt x="3709676" y="1568143"/>
                    <a:pt x="3699384" y="1578435"/>
                  </a:cubicBezTo>
                  <a:cubicBezTo>
                    <a:pt x="3689092" y="1588726"/>
                    <a:pt x="3675133" y="1594508"/>
                    <a:pt x="3660578" y="1594508"/>
                  </a:cubicBezTo>
                  <a:lnTo>
                    <a:pt x="54879" y="1594508"/>
                  </a:lnTo>
                  <a:cubicBezTo>
                    <a:pt x="24570" y="1594508"/>
                    <a:pt x="0" y="1569938"/>
                    <a:pt x="0" y="1539629"/>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153909" y="5878043"/>
            <a:ext cx="12437308" cy="3380257"/>
            <a:chOff x="0" y="0"/>
            <a:chExt cx="3275670" cy="890274"/>
          </a:xfrm>
        </p:grpSpPr>
        <p:sp>
          <p:nvSpPr>
            <p:cNvPr name="Freeform 9" id="9"/>
            <p:cNvSpPr/>
            <p:nvPr/>
          </p:nvSpPr>
          <p:spPr>
            <a:xfrm flipH="false" flipV="false" rot="0">
              <a:off x="0" y="0"/>
              <a:ext cx="3275670" cy="890273"/>
            </a:xfrm>
            <a:custGeom>
              <a:avLst/>
              <a:gdLst/>
              <a:ahLst/>
              <a:cxnLst/>
              <a:rect r="r" b="b" t="t" l="l"/>
              <a:pathLst>
                <a:path h="890273" w="3275670">
                  <a:moveTo>
                    <a:pt x="62248" y="0"/>
                  </a:moveTo>
                  <a:lnTo>
                    <a:pt x="3213422" y="0"/>
                  </a:lnTo>
                  <a:cubicBezTo>
                    <a:pt x="3229931" y="0"/>
                    <a:pt x="3245764" y="6558"/>
                    <a:pt x="3257438" y="18232"/>
                  </a:cubicBezTo>
                  <a:cubicBezTo>
                    <a:pt x="3269112" y="29906"/>
                    <a:pt x="3275670" y="45738"/>
                    <a:pt x="3275670" y="62248"/>
                  </a:cubicBezTo>
                  <a:lnTo>
                    <a:pt x="3275670" y="828026"/>
                  </a:lnTo>
                  <a:cubicBezTo>
                    <a:pt x="3275670" y="844535"/>
                    <a:pt x="3269112" y="860368"/>
                    <a:pt x="3257438" y="872042"/>
                  </a:cubicBezTo>
                  <a:cubicBezTo>
                    <a:pt x="3245764" y="883715"/>
                    <a:pt x="3229931" y="890273"/>
                    <a:pt x="3213422" y="890273"/>
                  </a:cubicBezTo>
                  <a:lnTo>
                    <a:pt x="62248" y="890273"/>
                  </a:lnTo>
                  <a:cubicBezTo>
                    <a:pt x="45738" y="890273"/>
                    <a:pt x="29906" y="883715"/>
                    <a:pt x="18232" y="872042"/>
                  </a:cubicBezTo>
                  <a:cubicBezTo>
                    <a:pt x="6558" y="860368"/>
                    <a:pt x="0" y="844535"/>
                    <a:pt x="0" y="828026"/>
                  </a:cubicBezTo>
                  <a:lnTo>
                    <a:pt x="0" y="62248"/>
                  </a:lnTo>
                  <a:cubicBezTo>
                    <a:pt x="0" y="45738"/>
                    <a:pt x="6558" y="29906"/>
                    <a:pt x="18232" y="18232"/>
                  </a:cubicBezTo>
                  <a:cubicBezTo>
                    <a:pt x="29906" y="6558"/>
                    <a:pt x="45738" y="0"/>
                    <a:pt x="62248" y="0"/>
                  </a:cubicBezTo>
                  <a:close/>
                </a:path>
              </a:pathLst>
            </a:custGeom>
            <a:solidFill>
              <a:srgbClr val="FFC61A"/>
            </a:solidFill>
          </p:spPr>
        </p:sp>
        <p:sp>
          <p:nvSpPr>
            <p:cNvPr name="TextBox 10" id="10"/>
            <p:cNvSpPr txBox="true"/>
            <p:nvPr/>
          </p:nvSpPr>
          <p:spPr>
            <a:xfrm>
              <a:off x="0" y="-38100"/>
              <a:ext cx="3275670" cy="928374"/>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463202" y="6119241"/>
            <a:ext cx="11886001" cy="2855168"/>
            <a:chOff x="0" y="0"/>
            <a:chExt cx="3130469" cy="751978"/>
          </a:xfrm>
        </p:grpSpPr>
        <p:sp>
          <p:nvSpPr>
            <p:cNvPr name="Freeform 12" id="12"/>
            <p:cNvSpPr/>
            <p:nvPr/>
          </p:nvSpPr>
          <p:spPr>
            <a:xfrm flipH="false" flipV="false" rot="0">
              <a:off x="0" y="0"/>
              <a:ext cx="3130469" cy="751978"/>
            </a:xfrm>
            <a:custGeom>
              <a:avLst/>
              <a:gdLst/>
              <a:ahLst/>
              <a:cxnLst/>
              <a:rect r="r" b="b" t="t" l="l"/>
              <a:pathLst>
                <a:path h="751978" w="3130469">
                  <a:moveTo>
                    <a:pt x="65135" y="0"/>
                  </a:moveTo>
                  <a:lnTo>
                    <a:pt x="3065335" y="0"/>
                  </a:lnTo>
                  <a:cubicBezTo>
                    <a:pt x="3101308" y="0"/>
                    <a:pt x="3130469" y="29162"/>
                    <a:pt x="3130469" y="65135"/>
                  </a:cubicBezTo>
                  <a:lnTo>
                    <a:pt x="3130469" y="686844"/>
                  </a:lnTo>
                  <a:cubicBezTo>
                    <a:pt x="3130469" y="722816"/>
                    <a:pt x="3101308" y="751978"/>
                    <a:pt x="3065335" y="751978"/>
                  </a:cubicBezTo>
                  <a:lnTo>
                    <a:pt x="65135" y="751978"/>
                  </a:lnTo>
                  <a:cubicBezTo>
                    <a:pt x="29162" y="751978"/>
                    <a:pt x="0" y="722816"/>
                    <a:pt x="0" y="686844"/>
                  </a:cubicBezTo>
                  <a:lnTo>
                    <a:pt x="0" y="65135"/>
                  </a:lnTo>
                  <a:cubicBezTo>
                    <a:pt x="0" y="29162"/>
                    <a:pt x="29162" y="0"/>
                    <a:pt x="65135" y="0"/>
                  </a:cubicBezTo>
                  <a:close/>
                </a:path>
              </a:pathLst>
            </a:custGeom>
            <a:solidFill>
              <a:srgbClr val="FFFFFF"/>
            </a:solidFill>
          </p:spPr>
        </p:sp>
        <p:sp>
          <p:nvSpPr>
            <p:cNvPr name="TextBox 13" id="13"/>
            <p:cNvSpPr txBox="true"/>
            <p:nvPr/>
          </p:nvSpPr>
          <p:spPr>
            <a:xfrm>
              <a:off x="0" y="-38100"/>
              <a:ext cx="3130469" cy="79007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2215558" y="3765180"/>
            <a:ext cx="2004071" cy="2004071"/>
          </a:xfrm>
          <a:custGeom>
            <a:avLst/>
            <a:gdLst/>
            <a:ahLst/>
            <a:cxnLst/>
            <a:rect r="r" b="b" t="t" l="l"/>
            <a:pathLst>
              <a:path h="2004071" w="2004071">
                <a:moveTo>
                  <a:pt x="0" y="0"/>
                </a:moveTo>
                <a:lnTo>
                  <a:pt x="2004071" y="0"/>
                </a:lnTo>
                <a:lnTo>
                  <a:pt x="2004071" y="2004071"/>
                </a:lnTo>
                <a:lnTo>
                  <a:pt x="0" y="2004071"/>
                </a:lnTo>
                <a:lnTo>
                  <a:pt x="0" y="0"/>
                </a:lnTo>
                <a:close/>
              </a:path>
            </a:pathLst>
          </a:custGeom>
          <a:blipFill>
            <a:blip r:embed="rId2"/>
            <a:stretch>
              <a:fillRect l="0" t="0" r="0" b="0"/>
            </a:stretch>
          </a:blipFill>
        </p:spPr>
      </p:sp>
      <p:sp>
        <p:nvSpPr>
          <p:cNvPr name="TextBox 15" id="15"/>
          <p:cNvSpPr txBox="true"/>
          <p:nvPr/>
        </p:nvSpPr>
        <p:spPr>
          <a:xfrm rot="0">
            <a:off x="1369097" y="1389667"/>
            <a:ext cx="16794243" cy="1528458"/>
          </a:xfrm>
          <a:prstGeom prst="rect">
            <a:avLst/>
          </a:prstGeom>
        </p:spPr>
        <p:txBody>
          <a:bodyPr anchor="t" rtlCol="false" tIns="0" lIns="0" bIns="0" rIns="0">
            <a:spAutoFit/>
          </a:bodyPr>
          <a:lstStyle/>
          <a:p>
            <a:pPr algn="l">
              <a:lnSpc>
                <a:spcPts val="10720"/>
              </a:lnSpc>
            </a:pPr>
            <a:r>
              <a:rPr lang="en-US" sz="13400">
                <a:solidFill>
                  <a:srgbClr val="FFFFFF"/>
                </a:solidFill>
                <a:latin typeface="Squada One"/>
                <a:ea typeface="Squada One"/>
                <a:cs typeface="Squada One"/>
                <a:sym typeface="Squada One"/>
              </a:rPr>
              <a:t>User Awareness Training </a:t>
            </a:r>
          </a:p>
        </p:txBody>
      </p:sp>
      <p:sp>
        <p:nvSpPr>
          <p:cNvPr name="TextBox 16" id="16"/>
          <p:cNvSpPr txBox="true"/>
          <p:nvPr/>
        </p:nvSpPr>
        <p:spPr>
          <a:xfrm rot="0">
            <a:off x="4253366" y="3870994"/>
            <a:ext cx="7690874" cy="1725768"/>
          </a:xfrm>
          <a:prstGeom prst="rect">
            <a:avLst/>
          </a:prstGeom>
        </p:spPr>
        <p:txBody>
          <a:bodyPr anchor="t" rtlCol="false" tIns="0" lIns="0" bIns="0" rIns="0">
            <a:spAutoFit/>
          </a:bodyPr>
          <a:lstStyle/>
          <a:p>
            <a:pPr algn="l">
              <a:lnSpc>
                <a:spcPts val="4628"/>
              </a:lnSpc>
              <a:spcBef>
                <a:spcPct val="0"/>
              </a:spcBef>
            </a:pPr>
            <a:r>
              <a:rPr lang="en-US" sz="3306">
                <a:solidFill>
                  <a:srgbClr val="000000"/>
                </a:solidFill>
                <a:latin typeface="Varela Round"/>
                <a:ea typeface="Varela Round"/>
                <a:cs typeface="Varela Round"/>
                <a:sym typeface="Varela Round"/>
              </a:rPr>
              <a:t>Cybersecurity is no longer a niche concern for IT professionals alone; it affects everyone. </a:t>
            </a:r>
          </a:p>
        </p:txBody>
      </p:sp>
      <p:sp>
        <p:nvSpPr>
          <p:cNvPr name="TextBox 17" id="17"/>
          <p:cNvSpPr txBox="true"/>
          <p:nvPr/>
        </p:nvSpPr>
        <p:spPr>
          <a:xfrm rot="0">
            <a:off x="3864923" y="6530581"/>
            <a:ext cx="11082560" cy="19894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The Goal of this User Awareness Training is to empower Users with the knowledge to recognize and respond to cybersecurity threats.</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79498" y="4759325"/>
            <a:ext cx="3663827" cy="3476626"/>
            <a:chOff x="0" y="0"/>
            <a:chExt cx="964959" cy="915655"/>
          </a:xfrm>
        </p:grpSpPr>
        <p:sp>
          <p:nvSpPr>
            <p:cNvPr name="Freeform 6" id="6"/>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7" id="7"/>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28700" y="2123122"/>
            <a:ext cx="16230600" cy="10003898"/>
            <a:chOff x="0" y="0"/>
            <a:chExt cx="4274726" cy="2634771"/>
          </a:xfrm>
        </p:grpSpPr>
        <p:sp>
          <p:nvSpPr>
            <p:cNvPr name="Freeform 9" id="9"/>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10" id="10"/>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874686" y="4114983"/>
            <a:ext cx="14538627" cy="5143317"/>
            <a:chOff x="0" y="0"/>
            <a:chExt cx="3829103" cy="1354619"/>
          </a:xfrm>
        </p:grpSpPr>
        <p:sp>
          <p:nvSpPr>
            <p:cNvPr name="Freeform 12" id="12"/>
            <p:cNvSpPr/>
            <p:nvPr/>
          </p:nvSpPr>
          <p:spPr>
            <a:xfrm flipH="false" flipV="false" rot="0">
              <a:off x="0" y="0"/>
              <a:ext cx="3829103" cy="1354619"/>
            </a:xfrm>
            <a:custGeom>
              <a:avLst/>
              <a:gdLst/>
              <a:ahLst/>
              <a:cxnLst/>
              <a:rect r="r" b="b" t="t" l="l"/>
              <a:pathLst>
                <a:path h="1354619" w="3829103">
                  <a:moveTo>
                    <a:pt x="53251" y="0"/>
                  </a:moveTo>
                  <a:lnTo>
                    <a:pt x="3775853" y="0"/>
                  </a:lnTo>
                  <a:cubicBezTo>
                    <a:pt x="3789976" y="0"/>
                    <a:pt x="3803520" y="5610"/>
                    <a:pt x="3813507" y="15597"/>
                  </a:cubicBezTo>
                  <a:cubicBezTo>
                    <a:pt x="3823493" y="25583"/>
                    <a:pt x="3829103" y="39128"/>
                    <a:pt x="3829103" y="53251"/>
                  </a:cubicBezTo>
                  <a:lnTo>
                    <a:pt x="3829103" y="1301368"/>
                  </a:lnTo>
                  <a:cubicBezTo>
                    <a:pt x="3829103" y="1315491"/>
                    <a:pt x="3823493" y="1329035"/>
                    <a:pt x="3813507" y="1339022"/>
                  </a:cubicBezTo>
                  <a:cubicBezTo>
                    <a:pt x="3803520" y="1349008"/>
                    <a:pt x="3789976" y="1354619"/>
                    <a:pt x="3775853" y="1354619"/>
                  </a:cubicBezTo>
                  <a:lnTo>
                    <a:pt x="53251" y="1354619"/>
                  </a:lnTo>
                  <a:cubicBezTo>
                    <a:pt x="39128" y="1354619"/>
                    <a:pt x="25583" y="1349008"/>
                    <a:pt x="15597" y="1339022"/>
                  </a:cubicBezTo>
                  <a:cubicBezTo>
                    <a:pt x="5610" y="1329035"/>
                    <a:pt x="0" y="1315491"/>
                    <a:pt x="0" y="1301368"/>
                  </a:cubicBezTo>
                  <a:lnTo>
                    <a:pt x="0" y="53251"/>
                  </a:lnTo>
                  <a:cubicBezTo>
                    <a:pt x="0" y="39128"/>
                    <a:pt x="5610" y="25583"/>
                    <a:pt x="15597" y="15597"/>
                  </a:cubicBezTo>
                  <a:cubicBezTo>
                    <a:pt x="25583" y="5610"/>
                    <a:pt x="39128" y="0"/>
                    <a:pt x="53251" y="0"/>
                  </a:cubicBezTo>
                  <a:close/>
                </a:path>
              </a:pathLst>
            </a:custGeom>
            <a:solidFill>
              <a:srgbClr val="FFFFFF"/>
            </a:solidFill>
            <a:ln w="38100" cap="rnd">
              <a:solidFill>
                <a:srgbClr val="000000"/>
              </a:solidFill>
              <a:prstDash val="solid"/>
              <a:round/>
            </a:ln>
          </p:spPr>
        </p:sp>
        <p:sp>
          <p:nvSpPr>
            <p:cNvPr name="TextBox 13" id="13"/>
            <p:cNvSpPr txBox="true"/>
            <p:nvPr/>
          </p:nvSpPr>
          <p:spPr>
            <a:xfrm>
              <a:off x="0" y="-38100"/>
              <a:ext cx="3829103" cy="139271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1318121" y="3797610"/>
            <a:ext cx="5778062" cy="5778062"/>
          </a:xfrm>
          <a:custGeom>
            <a:avLst/>
            <a:gdLst/>
            <a:ahLst/>
            <a:cxnLst/>
            <a:rect r="r" b="b" t="t" l="l"/>
            <a:pathLst>
              <a:path h="5778062" w="5778062">
                <a:moveTo>
                  <a:pt x="0" y="0"/>
                </a:moveTo>
                <a:lnTo>
                  <a:pt x="5778062" y="0"/>
                </a:lnTo>
                <a:lnTo>
                  <a:pt x="5778062" y="5778063"/>
                </a:lnTo>
                <a:lnTo>
                  <a:pt x="0" y="5778063"/>
                </a:lnTo>
                <a:lnTo>
                  <a:pt x="0" y="0"/>
                </a:lnTo>
                <a:close/>
              </a:path>
            </a:pathLst>
          </a:custGeom>
          <a:blipFill>
            <a:blip r:embed="rId2"/>
            <a:stretch>
              <a:fillRect l="0" t="0" r="0" b="0"/>
            </a:stretch>
          </a:blipFill>
        </p:spPr>
      </p:sp>
      <p:sp>
        <p:nvSpPr>
          <p:cNvPr name="TextBox 15" id="15"/>
          <p:cNvSpPr txBox="true"/>
          <p:nvPr/>
        </p:nvSpPr>
        <p:spPr>
          <a:xfrm rot="0">
            <a:off x="1784329" y="1478257"/>
            <a:ext cx="16794243" cy="1528458"/>
          </a:xfrm>
          <a:prstGeom prst="rect">
            <a:avLst/>
          </a:prstGeom>
        </p:spPr>
        <p:txBody>
          <a:bodyPr anchor="t" rtlCol="false" tIns="0" lIns="0" bIns="0" rIns="0">
            <a:spAutoFit/>
          </a:bodyPr>
          <a:lstStyle/>
          <a:p>
            <a:pPr algn="l">
              <a:lnSpc>
                <a:spcPts val="10720"/>
              </a:lnSpc>
            </a:pPr>
            <a:r>
              <a:rPr lang="en-US" sz="13400">
                <a:solidFill>
                  <a:srgbClr val="FFFFFF"/>
                </a:solidFill>
                <a:latin typeface="Squada One"/>
                <a:ea typeface="Squada One"/>
                <a:cs typeface="Squada One"/>
                <a:sym typeface="Squada One"/>
              </a:rPr>
              <a:t>What is Cybersecurity?</a:t>
            </a:r>
          </a:p>
        </p:txBody>
      </p:sp>
      <p:sp>
        <p:nvSpPr>
          <p:cNvPr name="TextBox 16" id="16"/>
          <p:cNvSpPr txBox="true"/>
          <p:nvPr/>
        </p:nvSpPr>
        <p:spPr>
          <a:xfrm rot="0">
            <a:off x="2721679" y="5790420"/>
            <a:ext cx="9200141" cy="1725768"/>
          </a:xfrm>
          <a:prstGeom prst="rect">
            <a:avLst/>
          </a:prstGeom>
        </p:spPr>
        <p:txBody>
          <a:bodyPr anchor="t" rtlCol="false" tIns="0" lIns="0" bIns="0" rIns="0">
            <a:spAutoFit/>
          </a:bodyPr>
          <a:lstStyle/>
          <a:p>
            <a:pPr algn="l">
              <a:lnSpc>
                <a:spcPts val="4628"/>
              </a:lnSpc>
              <a:spcBef>
                <a:spcPct val="0"/>
              </a:spcBef>
            </a:pPr>
            <a:r>
              <a:rPr lang="en-US" sz="3306">
                <a:solidFill>
                  <a:srgbClr val="000000"/>
                </a:solidFill>
                <a:latin typeface="Varela Round"/>
                <a:ea typeface="Varela Round"/>
                <a:cs typeface="Varela Round"/>
                <a:sym typeface="Varela Round"/>
              </a:rPr>
              <a:t>refers to the technologies, processes, and practices that are designed to protect data from attack, damage, or unauthorized access.</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371025"/>
            <a:chOff x="0" y="0"/>
            <a:chExt cx="3715458" cy="1414591"/>
          </a:xfrm>
        </p:grpSpPr>
        <p:sp>
          <p:nvSpPr>
            <p:cNvPr name="Freeform 6" id="6"/>
            <p:cNvSpPr/>
            <p:nvPr/>
          </p:nvSpPr>
          <p:spPr>
            <a:xfrm flipH="false" flipV="false" rot="0">
              <a:off x="0" y="0"/>
              <a:ext cx="3715458" cy="1414591"/>
            </a:xfrm>
            <a:custGeom>
              <a:avLst/>
              <a:gdLst/>
              <a:ahLst/>
              <a:cxnLst/>
              <a:rect r="r" b="b" t="t" l="l"/>
              <a:pathLst>
                <a:path h="1414591" w="3715458">
                  <a:moveTo>
                    <a:pt x="54879" y="0"/>
                  </a:moveTo>
                  <a:lnTo>
                    <a:pt x="3660578" y="0"/>
                  </a:lnTo>
                  <a:cubicBezTo>
                    <a:pt x="3675133" y="0"/>
                    <a:pt x="3689092" y="5782"/>
                    <a:pt x="3699384" y="16074"/>
                  </a:cubicBezTo>
                  <a:cubicBezTo>
                    <a:pt x="3709676" y="26366"/>
                    <a:pt x="3715458" y="40325"/>
                    <a:pt x="3715458" y="54879"/>
                  </a:cubicBezTo>
                  <a:lnTo>
                    <a:pt x="3715458" y="1359711"/>
                  </a:lnTo>
                  <a:cubicBezTo>
                    <a:pt x="3715458" y="1390021"/>
                    <a:pt x="3690888" y="1414591"/>
                    <a:pt x="3660578" y="1414591"/>
                  </a:cubicBezTo>
                  <a:lnTo>
                    <a:pt x="54879" y="1414591"/>
                  </a:lnTo>
                  <a:cubicBezTo>
                    <a:pt x="24570" y="1414591"/>
                    <a:pt x="0" y="1390021"/>
                    <a:pt x="0" y="1359711"/>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45269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463202" y="4409698"/>
            <a:ext cx="4574688" cy="1129967"/>
            <a:chOff x="0" y="0"/>
            <a:chExt cx="1204856" cy="297605"/>
          </a:xfrm>
        </p:grpSpPr>
        <p:sp>
          <p:nvSpPr>
            <p:cNvPr name="Freeform 9" id="9"/>
            <p:cNvSpPr/>
            <p:nvPr/>
          </p:nvSpPr>
          <p:spPr>
            <a:xfrm flipH="false" flipV="false" rot="0">
              <a:off x="0" y="0"/>
              <a:ext cx="1204856" cy="297605"/>
            </a:xfrm>
            <a:custGeom>
              <a:avLst/>
              <a:gdLst/>
              <a:ahLst/>
              <a:cxnLst/>
              <a:rect r="r" b="b" t="t" l="l"/>
              <a:pathLst>
                <a:path h="297605" w="1204856">
                  <a:moveTo>
                    <a:pt x="148802" y="0"/>
                  </a:moveTo>
                  <a:lnTo>
                    <a:pt x="1056054" y="0"/>
                  </a:lnTo>
                  <a:cubicBezTo>
                    <a:pt x="1095519" y="0"/>
                    <a:pt x="1133367" y="15677"/>
                    <a:pt x="1161273" y="43583"/>
                  </a:cubicBezTo>
                  <a:cubicBezTo>
                    <a:pt x="1189179" y="71489"/>
                    <a:pt x="1204856" y="109337"/>
                    <a:pt x="1204856" y="148802"/>
                  </a:cubicBezTo>
                  <a:lnTo>
                    <a:pt x="1204856" y="148802"/>
                  </a:lnTo>
                  <a:cubicBezTo>
                    <a:pt x="1204856" y="188267"/>
                    <a:pt x="1189179" y="226116"/>
                    <a:pt x="1161273" y="254021"/>
                  </a:cubicBezTo>
                  <a:cubicBezTo>
                    <a:pt x="1133367" y="281927"/>
                    <a:pt x="1095519" y="297605"/>
                    <a:pt x="1056054" y="297605"/>
                  </a:cubicBezTo>
                  <a:lnTo>
                    <a:pt x="148802" y="297605"/>
                  </a:lnTo>
                  <a:cubicBezTo>
                    <a:pt x="109337" y="297605"/>
                    <a:pt x="71489" y="281927"/>
                    <a:pt x="43583" y="254021"/>
                  </a:cubicBezTo>
                  <a:cubicBezTo>
                    <a:pt x="15677" y="226116"/>
                    <a:pt x="0" y="188267"/>
                    <a:pt x="0" y="148802"/>
                  </a:cubicBezTo>
                  <a:lnTo>
                    <a:pt x="0" y="148802"/>
                  </a:lnTo>
                  <a:cubicBezTo>
                    <a:pt x="0" y="109337"/>
                    <a:pt x="15677" y="71489"/>
                    <a:pt x="43583" y="43583"/>
                  </a:cubicBezTo>
                  <a:cubicBezTo>
                    <a:pt x="71489" y="15677"/>
                    <a:pt x="109337" y="0"/>
                    <a:pt x="148802" y="0"/>
                  </a:cubicBezTo>
                  <a:close/>
                </a:path>
              </a:pathLst>
            </a:custGeom>
            <a:solidFill>
              <a:srgbClr val="FFC61A"/>
            </a:solidFill>
          </p:spPr>
        </p:sp>
        <p:sp>
          <p:nvSpPr>
            <p:cNvPr name="TextBox 10" id="10"/>
            <p:cNvSpPr txBox="true"/>
            <p:nvPr/>
          </p:nvSpPr>
          <p:spPr>
            <a:xfrm>
              <a:off x="0" y="-38100"/>
              <a:ext cx="1204856" cy="33570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463202" y="4481261"/>
            <a:ext cx="4574688" cy="986843"/>
            <a:chOff x="0" y="0"/>
            <a:chExt cx="1204856" cy="259909"/>
          </a:xfrm>
        </p:grpSpPr>
        <p:sp>
          <p:nvSpPr>
            <p:cNvPr name="Freeform 12" id="12"/>
            <p:cNvSpPr/>
            <p:nvPr/>
          </p:nvSpPr>
          <p:spPr>
            <a:xfrm flipH="false" flipV="false" rot="0">
              <a:off x="0" y="0"/>
              <a:ext cx="1204856" cy="259909"/>
            </a:xfrm>
            <a:custGeom>
              <a:avLst/>
              <a:gdLst/>
              <a:ahLst/>
              <a:cxnLst/>
              <a:rect r="r" b="b" t="t" l="l"/>
              <a:pathLst>
                <a:path h="259909" w="1204856">
                  <a:moveTo>
                    <a:pt x="129955" y="0"/>
                  </a:moveTo>
                  <a:lnTo>
                    <a:pt x="1074902" y="0"/>
                  </a:lnTo>
                  <a:cubicBezTo>
                    <a:pt x="1146674" y="0"/>
                    <a:pt x="1204856" y="58183"/>
                    <a:pt x="1204856" y="129955"/>
                  </a:cubicBezTo>
                  <a:lnTo>
                    <a:pt x="1204856" y="129955"/>
                  </a:lnTo>
                  <a:cubicBezTo>
                    <a:pt x="1204856" y="164421"/>
                    <a:pt x="1191165" y="197475"/>
                    <a:pt x="1166793" y="221846"/>
                  </a:cubicBezTo>
                  <a:cubicBezTo>
                    <a:pt x="1142422" y="246218"/>
                    <a:pt x="1109368" y="259909"/>
                    <a:pt x="1074902" y="259909"/>
                  </a:cubicBezTo>
                  <a:lnTo>
                    <a:pt x="129955" y="259909"/>
                  </a:lnTo>
                  <a:cubicBezTo>
                    <a:pt x="58183" y="259909"/>
                    <a:pt x="0" y="201727"/>
                    <a:pt x="0" y="129955"/>
                  </a:cubicBezTo>
                  <a:lnTo>
                    <a:pt x="0" y="129955"/>
                  </a:lnTo>
                  <a:cubicBezTo>
                    <a:pt x="0" y="58183"/>
                    <a:pt x="58183" y="0"/>
                    <a:pt x="129955" y="0"/>
                  </a:cubicBezTo>
                  <a:close/>
                </a:path>
              </a:pathLst>
            </a:custGeom>
            <a:solidFill>
              <a:srgbClr val="FFFFFF"/>
            </a:solidFill>
          </p:spPr>
        </p:sp>
        <p:sp>
          <p:nvSpPr>
            <p:cNvPr name="TextBox 13" id="13"/>
            <p:cNvSpPr txBox="true"/>
            <p:nvPr/>
          </p:nvSpPr>
          <p:spPr>
            <a:xfrm>
              <a:off x="0" y="-38100"/>
              <a:ext cx="1204856" cy="298009"/>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138764" y="4409698"/>
            <a:ext cx="4574688" cy="1129967"/>
            <a:chOff x="0" y="0"/>
            <a:chExt cx="1204856" cy="297605"/>
          </a:xfrm>
        </p:grpSpPr>
        <p:sp>
          <p:nvSpPr>
            <p:cNvPr name="Freeform 15" id="15"/>
            <p:cNvSpPr/>
            <p:nvPr/>
          </p:nvSpPr>
          <p:spPr>
            <a:xfrm flipH="false" flipV="false" rot="0">
              <a:off x="0" y="0"/>
              <a:ext cx="1204856" cy="297605"/>
            </a:xfrm>
            <a:custGeom>
              <a:avLst/>
              <a:gdLst/>
              <a:ahLst/>
              <a:cxnLst/>
              <a:rect r="r" b="b" t="t" l="l"/>
              <a:pathLst>
                <a:path h="297605" w="1204856">
                  <a:moveTo>
                    <a:pt x="148802" y="0"/>
                  </a:moveTo>
                  <a:lnTo>
                    <a:pt x="1056054" y="0"/>
                  </a:lnTo>
                  <a:cubicBezTo>
                    <a:pt x="1095519" y="0"/>
                    <a:pt x="1133367" y="15677"/>
                    <a:pt x="1161273" y="43583"/>
                  </a:cubicBezTo>
                  <a:cubicBezTo>
                    <a:pt x="1189179" y="71489"/>
                    <a:pt x="1204856" y="109337"/>
                    <a:pt x="1204856" y="148802"/>
                  </a:cubicBezTo>
                  <a:lnTo>
                    <a:pt x="1204856" y="148802"/>
                  </a:lnTo>
                  <a:cubicBezTo>
                    <a:pt x="1204856" y="188267"/>
                    <a:pt x="1189179" y="226116"/>
                    <a:pt x="1161273" y="254021"/>
                  </a:cubicBezTo>
                  <a:cubicBezTo>
                    <a:pt x="1133367" y="281927"/>
                    <a:pt x="1095519" y="297605"/>
                    <a:pt x="1056054" y="297605"/>
                  </a:cubicBezTo>
                  <a:lnTo>
                    <a:pt x="148802" y="297605"/>
                  </a:lnTo>
                  <a:cubicBezTo>
                    <a:pt x="109337" y="297605"/>
                    <a:pt x="71489" y="281927"/>
                    <a:pt x="43583" y="254021"/>
                  </a:cubicBezTo>
                  <a:cubicBezTo>
                    <a:pt x="15677" y="226116"/>
                    <a:pt x="0" y="188267"/>
                    <a:pt x="0" y="148802"/>
                  </a:cubicBezTo>
                  <a:lnTo>
                    <a:pt x="0" y="148802"/>
                  </a:lnTo>
                  <a:cubicBezTo>
                    <a:pt x="0" y="109337"/>
                    <a:pt x="15677" y="71489"/>
                    <a:pt x="43583" y="43583"/>
                  </a:cubicBezTo>
                  <a:cubicBezTo>
                    <a:pt x="71489" y="15677"/>
                    <a:pt x="109337" y="0"/>
                    <a:pt x="148802" y="0"/>
                  </a:cubicBezTo>
                  <a:close/>
                </a:path>
              </a:pathLst>
            </a:custGeom>
            <a:solidFill>
              <a:srgbClr val="FFC61A"/>
            </a:solidFill>
          </p:spPr>
        </p:sp>
        <p:sp>
          <p:nvSpPr>
            <p:cNvPr name="TextBox 16" id="16"/>
            <p:cNvSpPr txBox="true"/>
            <p:nvPr/>
          </p:nvSpPr>
          <p:spPr>
            <a:xfrm>
              <a:off x="0" y="-38100"/>
              <a:ext cx="1204856" cy="33570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138764" y="4481261"/>
            <a:ext cx="4574688" cy="986843"/>
            <a:chOff x="0" y="0"/>
            <a:chExt cx="1204856" cy="259909"/>
          </a:xfrm>
        </p:grpSpPr>
        <p:sp>
          <p:nvSpPr>
            <p:cNvPr name="Freeform 18" id="18"/>
            <p:cNvSpPr/>
            <p:nvPr/>
          </p:nvSpPr>
          <p:spPr>
            <a:xfrm flipH="false" flipV="false" rot="0">
              <a:off x="0" y="0"/>
              <a:ext cx="1204856" cy="259909"/>
            </a:xfrm>
            <a:custGeom>
              <a:avLst/>
              <a:gdLst/>
              <a:ahLst/>
              <a:cxnLst/>
              <a:rect r="r" b="b" t="t" l="l"/>
              <a:pathLst>
                <a:path h="259909" w="1204856">
                  <a:moveTo>
                    <a:pt x="129955" y="0"/>
                  </a:moveTo>
                  <a:lnTo>
                    <a:pt x="1074902" y="0"/>
                  </a:lnTo>
                  <a:cubicBezTo>
                    <a:pt x="1146674" y="0"/>
                    <a:pt x="1204856" y="58183"/>
                    <a:pt x="1204856" y="129955"/>
                  </a:cubicBezTo>
                  <a:lnTo>
                    <a:pt x="1204856" y="129955"/>
                  </a:lnTo>
                  <a:cubicBezTo>
                    <a:pt x="1204856" y="164421"/>
                    <a:pt x="1191165" y="197475"/>
                    <a:pt x="1166793" y="221846"/>
                  </a:cubicBezTo>
                  <a:cubicBezTo>
                    <a:pt x="1142422" y="246218"/>
                    <a:pt x="1109368" y="259909"/>
                    <a:pt x="1074902" y="259909"/>
                  </a:cubicBezTo>
                  <a:lnTo>
                    <a:pt x="129955" y="259909"/>
                  </a:lnTo>
                  <a:cubicBezTo>
                    <a:pt x="58183" y="259909"/>
                    <a:pt x="0" y="201727"/>
                    <a:pt x="0" y="129955"/>
                  </a:cubicBezTo>
                  <a:lnTo>
                    <a:pt x="0" y="129955"/>
                  </a:lnTo>
                  <a:cubicBezTo>
                    <a:pt x="0" y="58183"/>
                    <a:pt x="58183" y="0"/>
                    <a:pt x="129955" y="0"/>
                  </a:cubicBezTo>
                  <a:close/>
                </a:path>
              </a:pathLst>
            </a:custGeom>
            <a:solidFill>
              <a:srgbClr val="FFFFFF"/>
            </a:solidFill>
          </p:spPr>
        </p:sp>
        <p:sp>
          <p:nvSpPr>
            <p:cNvPr name="TextBox 19" id="19"/>
            <p:cNvSpPr txBox="true"/>
            <p:nvPr/>
          </p:nvSpPr>
          <p:spPr>
            <a:xfrm>
              <a:off x="0" y="-38100"/>
              <a:ext cx="1204856" cy="298009"/>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5750547" y="6500514"/>
            <a:ext cx="6570481" cy="1129967"/>
            <a:chOff x="0" y="0"/>
            <a:chExt cx="1730497" cy="297605"/>
          </a:xfrm>
        </p:grpSpPr>
        <p:sp>
          <p:nvSpPr>
            <p:cNvPr name="Freeform 21" id="21"/>
            <p:cNvSpPr/>
            <p:nvPr/>
          </p:nvSpPr>
          <p:spPr>
            <a:xfrm flipH="false" flipV="false" rot="0">
              <a:off x="0" y="0"/>
              <a:ext cx="1730497" cy="297605"/>
            </a:xfrm>
            <a:custGeom>
              <a:avLst/>
              <a:gdLst/>
              <a:ahLst/>
              <a:cxnLst/>
              <a:rect r="r" b="b" t="t" l="l"/>
              <a:pathLst>
                <a:path h="297605" w="1730497">
                  <a:moveTo>
                    <a:pt x="117829" y="0"/>
                  </a:moveTo>
                  <a:lnTo>
                    <a:pt x="1612668" y="0"/>
                  </a:lnTo>
                  <a:cubicBezTo>
                    <a:pt x="1643918" y="0"/>
                    <a:pt x="1673889" y="12414"/>
                    <a:pt x="1695986" y="34511"/>
                  </a:cubicBezTo>
                  <a:cubicBezTo>
                    <a:pt x="1718083" y="56608"/>
                    <a:pt x="1730497" y="86579"/>
                    <a:pt x="1730497" y="117829"/>
                  </a:cubicBezTo>
                  <a:lnTo>
                    <a:pt x="1730497" y="179776"/>
                  </a:lnTo>
                  <a:cubicBezTo>
                    <a:pt x="1730497" y="244851"/>
                    <a:pt x="1677743" y="297605"/>
                    <a:pt x="1612668" y="297605"/>
                  </a:cubicBezTo>
                  <a:lnTo>
                    <a:pt x="117829" y="297605"/>
                  </a:lnTo>
                  <a:cubicBezTo>
                    <a:pt x="52754" y="297605"/>
                    <a:pt x="0" y="244851"/>
                    <a:pt x="0" y="179776"/>
                  </a:cubicBezTo>
                  <a:lnTo>
                    <a:pt x="0" y="117829"/>
                  </a:lnTo>
                  <a:cubicBezTo>
                    <a:pt x="0" y="52754"/>
                    <a:pt x="52754" y="0"/>
                    <a:pt x="117829" y="0"/>
                  </a:cubicBezTo>
                  <a:close/>
                </a:path>
              </a:pathLst>
            </a:custGeom>
            <a:solidFill>
              <a:srgbClr val="FFC61A"/>
            </a:solidFill>
          </p:spPr>
        </p:sp>
        <p:sp>
          <p:nvSpPr>
            <p:cNvPr name="TextBox 22" id="22"/>
            <p:cNvSpPr txBox="true"/>
            <p:nvPr/>
          </p:nvSpPr>
          <p:spPr>
            <a:xfrm>
              <a:off x="0" y="-38100"/>
              <a:ext cx="1730497" cy="33570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5750547" y="6572076"/>
            <a:ext cx="6570481" cy="986843"/>
            <a:chOff x="0" y="0"/>
            <a:chExt cx="1730497" cy="259909"/>
          </a:xfrm>
        </p:grpSpPr>
        <p:sp>
          <p:nvSpPr>
            <p:cNvPr name="Freeform 24" id="24"/>
            <p:cNvSpPr/>
            <p:nvPr/>
          </p:nvSpPr>
          <p:spPr>
            <a:xfrm flipH="false" flipV="false" rot="0">
              <a:off x="0" y="0"/>
              <a:ext cx="1730497" cy="259909"/>
            </a:xfrm>
            <a:custGeom>
              <a:avLst/>
              <a:gdLst/>
              <a:ahLst/>
              <a:cxnLst/>
              <a:rect r="r" b="b" t="t" l="l"/>
              <a:pathLst>
                <a:path h="259909" w="1730497">
                  <a:moveTo>
                    <a:pt x="117829" y="0"/>
                  </a:moveTo>
                  <a:lnTo>
                    <a:pt x="1612668" y="0"/>
                  </a:lnTo>
                  <a:cubicBezTo>
                    <a:pt x="1643918" y="0"/>
                    <a:pt x="1673889" y="12414"/>
                    <a:pt x="1695986" y="34511"/>
                  </a:cubicBezTo>
                  <a:cubicBezTo>
                    <a:pt x="1718083" y="56608"/>
                    <a:pt x="1730497" y="86579"/>
                    <a:pt x="1730497" y="117829"/>
                  </a:cubicBezTo>
                  <a:lnTo>
                    <a:pt x="1730497" y="142080"/>
                  </a:lnTo>
                  <a:cubicBezTo>
                    <a:pt x="1730497" y="207155"/>
                    <a:pt x="1677743" y="259909"/>
                    <a:pt x="1612668" y="259909"/>
                  </a:cubicBezTo>
                  <a:lnTo>
                    <a:pt x="117829" y="259909"/>
                  </a:lnTo>
                  <a:cubicBezTo>
                    <a:pt x="52754" y="259909"/>
                    <a:pt x="0" y="207155"/>
                    <a:pt x="0" y="142080"/>
                  </a:cubicBezTo>
                  <a:lnTo>
                    <a:pt x="0" y="117829"/>
                  </a:lnTo>
                  <a:cubicBezTo>
                    <a:pt x="0" y="52754"/>
                    <a:pt x="52754" y="0"/>
                    <a:pt x="117829" y="0"/>
                  </a:cubicBezTo>
                  <a:close/>
                </a:path>
              </a:pathLst>
            </a:custGeom>
            <a:solidFill>
              <a:srgbClr val="FFFFFF"/>
            </a:solidFill>
          </p:spPr>
        </p:sp>
        <p:sp>
          <p:nvSpPr>
            <p:cNvPr name="TextBox 25" id="25"/>
            <p:cNvSpPr txBox="true"/>
            <p:nvPr/>
          </p:nvSpPr>
          <p:spPr>
            <a:xfrm>
              <a:off x="0" y="-38100"/>
              <a:ext cx="1730497" cy="298009"/>
            </a:xfrm>
            <a:prstGeom prst="rect">
              <a:avLst/>
            </a:prstGeom>
          </p:spPr>
          <p:txBody>
            <a:bodyPr anchor="ctr" rtlCol="false" tIns="50800" lIns="50800" bIns="50800" rIns="50800"/>
            <a:lstStyle/>
            <a:p>
              <a:pPr algn="ctr">
                <a:lnSpc>
                  <a:spcPts val="2659"/>
                </a:lnSpc>
                <a:spcBef>
                  <a:spcPct val="0"/>
                </a:spcBef>
              </a:pPr>
            </a:p>
          </p:txBody>
        </p:sp>
      </p:grpSp>
      <p:sp>
        <p:nvSpPr>
          <p:cNvPr name="Freeform 26" id="26"/>
          <p:cNvSpPr/>
          <p:nvPr/>
        </p:nvSpPr>
        <p:spPr>
          <a:xfrm flipH="false" flipV="false" rot="0">
            <a:off x="7052260" y="4689566"/>
            <a:ext cx="1324050" cy="1324050"/>
          </a:xfrm>
          <a:custGeom>
            <a:avLst/>
            <a:gdLst/>
            <a:ahLst/>
            <a:cxnLst/>
            <a:rect r="r" b="b" t="t" l="l"/>
            <a:pathLst>
              <a:path h="1324050" w="1324050">
                <a:moveTo>
                  <a:pt x="0" y="0"/>
                </a:moveTo>
                <a:lnTo>
                  <a:pt x="1324050" y="0"/>
                </a:lnTo>
                <a:lnTo>
                  <a:pt x="1324050" y="1324050"/>
                </a:lnTo>
                <a:lnTo>
                  <a:pt x="0" y="1324050"/>
                </a:lnTo>
                <a:lnTo>
                  <a:pt x="0" y="0"/>
                </a:lnTo>
                <a:close/>
              </a:path>
            </a:pathLst>
          </a:custGeom>
          <a:blipFill>
            <a:blip r:embed="rId2"/>
            <a:stretch>
              <a:fillRect l="0" t="0" r="0" b="0"/>
            </a:stretch>
          </a:blipFill>
        </p:spPr>
      </p:sp>
      <p:sp>
        <p:nvSpPr>
          <p:cNvPr name="Freeform 27" id="27"/>
          <p:cNvSpPr/>
          <p:nvPr/>
        </p:nvSpPr>
        <p:spPr>
          <a:xfrm flipH="false" flipV="false" rot="0">
            <a:off x="13902133" y="4622761"/>
            <a:ext cx="1274073" cy="1274073"/>
          </a:xfrm>
          <a:custGeom>
            <a:avLst/>
            <a:gdLst/>
            <a:ahLst/>
            <a:cxnLst/>
            <a:rect r="r" b="b" t="t" l="l"/>
            <a:pathLst>
              <a:path h="1274073" w="1274073">
                <a:moveTo>
                  <a:pt x="0" y="0"/>
                </a:moveTo>
                <a:lnTo>
                  <a:pt x="1274072" y="0"/>
                </a:lnTo>
                <a:lnTo>
                  <a:pt x="1274072" y="1274073"/>
                </a:lnTo>
                <a:lnTo>
                  <a:pt x="0" y="1274073"/>
                </a:lnTo>
                <a:lnTo>
                  <a:pt x="0" y="0"/>
                </a:lnTo>
                <a:close/>
              </a:path>
            </a:pathLst>
          </a:custGeom>
          <a:blipFill>
            <a:blip r:embed="rId3"/>
            <a:stretch>
              <a:fillRect l="0" t="0" r="0" b="0"/>
            </a:stretch>
          </a:blipFill>
        </p:spPr>
      </p:sp>
      <p:sp>
        <p:nvSpPr>
          <p:cNvPr name="Freeform 28" id="28"/>
          <p:cNvSpPr/>
          <p:nvPr/>
        </p:nvSpPr>
        <p:spPr>
          <a:xfrm flipH="false" flipV="false" rot="0">
            <a:off x="11559659" y="6692470"/>
            <a:ext cx="1732899" cy="1732899"/>
          </a:xfrm>
          <a:custGeom>
            <a:avLst/>
            <a:gdLst/>
            <a:ahLst/>
            <a:cxnLst/>
            <a:rect r="r" b="b" t="t" l="l"/>
            <a:pathLst>
              <a:path h="1732899" w="1732899">
                <a:moveTo>
                  <a:pt x="0" y="0"/>
                </a:moveTo>
                <a:lnTo>
                  <a:pt x="1732898" y="0"/>
                </a:lnTo>
                <a:lnTo>
                  <a:pt x="1732898" y="1732898"/>
                </a:lnTo>
                <a:lnTo>
                  <a:pt x="0" y="1732898"/>
                </a:lnTo>
                <a:lnTo>
                  <a:pt x="0" y="0"/>
                </a:lnTo>
                <a:close/>
              </a:path>
            </a:pathLst>
          </a:custGeom>
          <a:blipFill>
            <a:blip r:embed="rId4"/>
            <a:stretch>
              <a:fillRect l="0" t="0" r="0" b="0"/>
            </a:stretch>
          </a:blipFill>
        </p:spPr>
      </p:sp>
      <p:sp>
        <p:nvSpPr>
          <p:cNvPr name="TextBox 29" id="29"/>
          <p:cNvSpPr txBox="true"/>
          <p:nvPr/>
        </p:nvSpPr>
        <p:spPr>
          <a:xfrm rot="0">
            <a:off x="1408054" y="1639105"/>
            <a:ext cx="15695887" cy="1106805"/>
          </a:xfrm>
          <a:prstGeom prst="rect">
            <a:avLst/>
          </a:prstGeom>
        </p:spPr>
        <p:txBody>
          <a:bodyPr anchor="t" rtlCol="false" tIns="0" lIns="0" bIns="0" rIns="0">
            <a:spAutoFit/>
          </a:bodyPr>
          <a:lstStyle/>
          <a:p>
            <a:pPr algn="l">
              <a:lnSpc>
                <a:spcPts val="7680"/>
              </a:lnSpc>
            </a:pPr>
            <a:r>
              <a:rPr lang="en-US" sz="9600">
                <a:solidFill>
                  <a:srgbClr val="FFFFFF"/>
                </a:solidFill>
                <a:latin typeface="Squada One"/>
                <a:ea typeface="Squada One"/>
                <a:cs typeface="Squada One"/>
                <a:sym typeface="Squada One"/>
              </a:rPr>
              <a:t>Recognizing Cybersecurity Threats</a:t>
            </a:r>
          </a:p>
        </p:txBody>
      </p:sp>
      <p:sp>
        <p:nvSpPr>
          <p:cNvPr name="TextBox 30" id="30"/>
          <p:cNvSpPr txBox="true"/>
          <p:nvPr/>
        </p:nvSpPr>
        <p:spPr>
          <a:xfrm rot="0">
            <a:off x="4365582" y="4603841"/>
            <a:ext cx="2603790" cy="6559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Phishing</a:t>
            </a:r>
          </a:p>
        </p:txBody>
      </p:sp>
      <p:sp>
        <p:nvSpPr>
          <p:cNvPr name="TextBox 31" id="31"/>
          <p:cNvSpPr txBox="true"/>
          <p:nvPr/>
        </p:nvSpPr>
        <p:spPr>
          <a:xfrm rot="0">
            <a:off x="11124213" y="4603841"/>
            <a:ext cx="2603790" cy="6559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Malware</a:t>
            </a:r>
          </a:p>
        </p:txBody>
      </p:sp>
      <p:sp>
        <p:nvSpPr>
          <p:cNvPr name="TextBox 32" id="32"/>
          <p:cNvSpPr txBox="true"/>
          <p:nvPr/>
        </p:nvSpPr>
        <p:spPr>
          <a:xfrm rot="0">
            <a:off x="6074020" y="6694657"/>
            <a:ext cx="6139959" cy="6559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Social Engineering</a:t>
            </a: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748074"/>
            <a:ext cx="16230600" cy="10378946"/>
            <a:chOff x="0" y="0"/>
            <a:chExt cx="4274726" cy="2733550"/>
          </a:xfrm>
        </p:grpSpPr>
        <p:sp>
          <p:nvSpPr>
            <p:cNvPr name="Freeform 3" id="3"/>
            <p:cNvSpPr/>
            <p:nvPr/>
          </p:nvSpPr>
          <p:spPr>
            <a:xfrm flipH="false" flipV="false" rot="0">
              <a:off x="0" y="0"/>
              <a:ext cx="4274726" cy="2733550"/>
            </a:xfrm>
            <a:custGeom>
              <a:avLst/>
              <a:gdLst/>
              <a:ahLst/>
              <a:cxnLst/>
              <a:rect r="r" b="b" t="t" l="l"/>
              <a:pathLst>
                <a:path h="2733550" w="4274726">
                  <a:moveTo>
                    <a:pt x="23850" y="0"/>
                  </a:moveTo>
                  <a:lnTo>
                    <a:pt x="4250876" y="0"/>
                  </a:lnTo>
                  <a:cubicBezTo>
                    <a:pt x="4257201" y="0"/>
                    <a:pt x="4263268" y="2513"/>
                    <a:pt x="4267741" y="6985"/>
                  </a:cubicBezTo>
                  <a:cubicBezTo>
                    <a:pt x="4272213" y="11458"/>
                    <a:pt x="4274726" y="17524"/>
                    <a:pt x="4274726" y="23850"/>
                  </a:cubicBezTo>
                  <a:lnTo>
                    <a:pt x="4274726" y="2709700"/>
                  </a:lnTo>
                  <a:cubicBezTo>
                    <a:pt x="4274726" y="2716025"/>
                    <a:pt x="4272213" y="2722091"/>
                    <a:pt x="4267741" y="2726564"/>
                  </a:cubicBezTo>
                  <a:cubicBezTo>
                    <a:pt x="4263268" y="2731037"/>
                    <a:pt x="4257201" y="2733550"/>
                    <a:pt x="4250876" y="2733550"/>
                  </a:cubicBezTo>
                  <a:lnTo>
                    <a:pt x="23850" y="2733550"/>
                  </a:lnTo>
                  <a:cubicBezTo>
                    <a:pt x="17524" y="2733550"/>
                    <a:pt x="11458" y="2731037"/>
                    <a:pt x="6985" y="2726564"/>
                  </a:cubicBezTo>
                  <a:cubicBezTo>
                    <a:pt x="2513" y="2722091"/>
                    <a:pt x="0" y="2716025"/>
                    <a:pt x="0" y="2709700"/>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77165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175644" y="2416977"/>
            <a:ext cx="14107129" cy="7393607"/>
            <a:chOff x="0" y="0"/>
            <a:chExt cx="3715458" cy="1947287"/>
          </a:xfrm>
        </p:grpSpPr>
        <p:sp>
          <p:nvSpPr>
            <p:cNvPr name="Freeform 6" id="6"/>
            <p:cNvSpPr/>
            <p:nvPr/>
          </p:nvSpPr>
          <p:spPr>
            <a:xfrm flipH="false" flipV="false" rot="0">
              <a:off x="0" y="0"/>
              <a:ext cx="3715458" cy="1947288"/>
            </a:xfrm>
            <a:custGeom>
              <a:avLst/>
              <a:gdLst/>
              <a:ahLst/>
              <a:cxnLst/>
              <a:rect r="r" b="b" t="t" l="l"/>
              <a:pathLst>
                <a:path h="1947288" w="3715458">
                  <a:moveTo>
                    <a:pt x="54879" y="0"/>
                  </a:moveTo>
                  <a:lnTo>
                    <a:pt x="3660578" y="0"/>
                  </a:lnTo>
                  <a:cubicBezTo>
                    <a:pt x="3675133" y="0"/>
                    <a:pt x="3689092" y="5782"/>
                    <a:pt x="3699384" y="16074"/>
                  </a:cubicBezTo>
                  <a:cubicBezTo>
                    <a:pt x="3709676" y="26366"/>
                    <a:pt x="3715458" y="40325"/>
                    <a:pt x="3715458" y="54879"/>
                  </a:cubicBezTo>
                  <a:lnTo>
                    <a:pt x="3715458" y="1892408"/>
                  </a:lnTo>
                  <a:cubicBezTo>
                    <a:pt x="3715458" y="1922717"/>
                    <a:pt x="3690888" y="1947288"/>
                    <a:pt x="3660578" y="1947288"/>
                  </a:cubicBezTo>
                  <a:lnTo>
                    <a:pt x="54879" y="1947288"/>
                  </a:lnTo>
                  <a:cubicBezTo>
                    <a:pt x="40325" y="1947288"/>
                    <a:pt x="26366" y="1941506"/>
                    <a:pt x="16074" y="1931214"/>
                  </a:cubicBezTo>
                  <a:cubicBezTo>
                    <a:pt x="5782" y="1920922"/>
                    <a:pt x="0" y="1906963"/>
                    <a:pt x="0" y="1892408"/>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98538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3089865" y="2591107"/>
            <a:ext cx="3018778" cy="3018778"/>
          </a:xfrm>
          <a:custGeom>
            <a:avLst/>
            <a:gdLst/>
            <a:ahLst/>
            <a:cxnLst/>
            <a:rect r="r" b="b" t="t" l="l"/>
            <a:pathLst>
              <a:path h="3018778" w="3018778">
                <a:moveTo>
                  <a:pt x="0" y="0"/>
                </a:moveTo>
                <a:lnTo>
                  <a:pt x="3018778" y="0"/>
                </a:lnTo>
                <a:lnTo>
                  <a:pt x="3018778" y="3018778"/>
                </a:lnTo>
                <a:lnTo>
                  <a:pt x="0" y="3018778"/>
                </a:lnTo>
                <a:lnTo>
                  <a:pt x="0" y="0"/>
                </a:lnTo>
                <a:close/>
              </a:path>
            </a:pathLst>
          </a:custGeom>
          <a:blipFill>
            <a:blip r:embed="rId2"/>
            <a:stretch>
              <a:fillRect l="0" t="0" r="0" b="0"/>
            </a:stretch>
          </a:blipFill>
        </p:spPr>
      </p:sp>
      <p:grpSp>
        <p:nvGrpSpPr>
          <p:cNvPr name="Group 9" id="9"/>
          <p:cNvGrpSpPr/>
          <p:nvPr/>
        </p:nvGrpSpPr>
        <p:grpSpPr>
          <a:xfrm rot="0">
            <a:off x="2384590" y="7747162"/>
            <a:ext cx="4021198" cy="1216961"/>
            <a:chOff x="0" y="0"/>
            <a:chExt cx="1059081" cy="320517"/>
          </a:xfrm>
        </p:grpSpPr>
        <p:sp>
          <p:nvSpPr>
            <p:cNvPr name="Freeform 10" id="10"/>
            <p:cNvSpPr/>
            <p:nvPr/>
          </p:nvSpPr>
          <p:spPr>
            <a:xfrm flipH="false" flipV="false" rot="0">
              <a:off x="0" y="0"/>
              <a:ext cx="1059081" cy="320517"/>
            </a:xfrm>
            <a:custGeom>
              <a:avLst/>
              <a:gdLst/>
              <a:ahLst/>
              <a:cxnLst/>
              <a:rect r="r" b="b" t="t" l="l"/>
              <a:pathLst>
                <a:path h="320517" w="1059081">
                  <a:moveTo>
                    <a:pt x="160258" y="0"/>
                  </a:moveTo>
                  <a:lnTo>
                    <a:pt x="898823" y="0"/>
                  </a:lnTo>
                  <a:cubicBezTo>
                    <a:pt x="987331" y="0"/>
                    <a:pt x="1059081" y="71750"/>
                    <a:pt x="1059081" y="160258"/>
                  </a:cubicBezTo>
                  <a:lnTo>
                    <a:pt x="1059081" y="160258"/>
                  </a:lnTo>
                  <a:cubicBezTo>
                    <a:pt x="1059081" y="248766"/>
                    <a:pt x="987331" y="320517"/>
                    <a:pt x="898823" y="320517"/>
                  </a:cubicBezTo>
                  <a:lnTo>
                    <a:pt x="160258" y="320517"/>
                  </a:lnTo>
                  <a:cubicBezTo>
                    <a:pt x="71750" y="320517"/>
                    <a:pt x="0" y="248766"/>
                    <a:pt x="0" y="160258"/>
                  </a:cubicBezTo>
                  <a:lnTo>
                    <a:pt x="0" y="160258"/>
                  </a:lnTo>
                  <a:cubicBezTo>
                    <a:pt x="0" y="71750"/>
                    <a:pt x="71750" y="0"/>
                    <a:pt x="160258" y="0"/>
                  </a:cubicBezTo>
                  <a:close/>
                </a:path>
              </a:pathLst>
            </a:custGeom>
            <a:solidFill>
              <a:srgbClr val="FFC61A"/>
            </a:solidFill>
          </p:spPr>
        </p:sp>
        <p:sp>
          <p:nvSpPr>
            <p:cNvPr name="TextBox 11" id="11"/>
            <p:cNvSpPr txBox="true"/>
            <p:nvPr/>
          </p:nvSpPr>
          <p:spPr>
            <a:xfrm>
              <a:off x="0" y="-38100"/>
              <a:ext cx="1059081" cy="358617"/>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702492" y="7810208"/>
            <a:ext cx="3385351" cy="1090869"/>
            <a:chOff x="0" y="0"/>
            <a:chExt cx="891615" cy="287307"/>
          </a:xfrm>
        </p:grpSpPr>
        <p:sp>
          <p:nvSpPr>
            <p:cNvPr name="Freeform 13" id="13"/>
            <p:cNvSpPr/>
            <p:nvPr/>
          </p:nvSpPr>
          <p:spPr>
            <a:xfrm flipH="false" flipV="false" rot="0">
              <a:off x="0" y="0"/>
              <a:ext cx="891615" cy="287307"/>
            </a:xfrm>
            <a:custGeom>
              <a:avLst/>
              <a:gdLst/>
              <a:ahLst/>
              <a:cxnLst/>
              <a:rect r="r" b="b" t="t" l="l"/>
              <a:pathLst>
                <a:path h="287307" w="891615">
                  <a:moveTo>
                    <a:pt x="143654" y="0"/>
                  </a:moveTo>
                  <a:lnTo>
                    <a:pt x="747962" y="0"/>
                  </a:lnTo>
                  <a:cubicBezTo>
                    <a:pt x="786061" y="0"/>
                    <a:pt x="822600" y="15135"/>
                    <a:pt x="849540" y="42075"/>
                  </a:cubicBezTo>
                  <a:cubicBezTo>
                    <a:pt x="876480" y="69015"/>
                    <a:pt x="891615" y="105554"/>
                    <a:pt x="891615" y="143654"/>
                  </a:cubicBezTo>
                  <a:lnTo>
                    <a:pt x="891615" y="143654"/>
                  </a:lnTo>
                  <a:cubicBezTo>
                    <a:pt x="891615" y="222991"/>
                    <a:pt x="827299" y="287307"/>
                    <a:pt x="747962" y="287307"/>
                  </a:cubicBezTo>
                  <a:lnTo>
                    <a:pt x="143654" y="287307"/>
                  </a:lnTo>
                  <a:cubicBezTo>
                    <a:pt x="105554" y="287307"/>
                    <a:pt x="69015" y="272172"/>
                    <a:pt x="42075" y="245232"/>
                  </a:cubicBezTo>
                  <a:cubicBezTo>
                    <a:pt x="15135" y="218292"/>
                    <a:pt x="0" y="181753"/>
                    <a:pt x="0" y="143654"/>
                  </a:cubicBezTo>
                  <a:lnTo>
                    <a:pt x="0" y="143654"/>
                  </a:lnTo>
                  <a:cubicBezTo>
                    <a:pt x="0" y="105554"/>
                    <a:pt x="15135" y="69015"/>
                    <a:pt x="42075" y="42075"/>
                  </a:cubicBezTo>
                  <a:cubicBezTo>
                    <a:pt x="69015" y="15135"/>
                    <a:pt x="105554" y="0"/>
                    <a:pt x="143654" y="0"/>
                  </a:cubicBezTo>
                  <a:close/>
                </a:path>
              </a:pathLst>
            </a:custGeom>
            <a:solidFill>
              <a:srgbClr val="FFFFFF"/>
            </a:solidFill>
          </p:spPr>
        </p:sp>
        <p:sp>
          <p:nvSpPr>
            <p:cNvPr name="TextBox 14" id="14"/>
            <p:cNvSpPr txBox="true"/>
            <p:nvPr/>
          </p:nvSpPr>
          <p:spPr>
            <a:xfrm>
              <a:off x="0" y="-38100"/>
              <a:ext cx="891615" cy="325407"/>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7133401" y="7747162"/>
            <a:ext cx="4021198" cy="1216961"/>
            <a:chOff x="0" y="0"/>
            <a:chExt cx="1059081" cy="320517"/>
          </a:xfrm>
        </p:grpSpPr>
        <p:sp>
          <p:nvSpPr>
            <p:cNvPr name="Freeform 16" id="16"/>
            <p:cNvSpPr/>
            <p:nvPr/>
          </p:nvSpPr>
          <p:spPr>
            <a:xfrm flipH="false" flipV="false" rot="0">
              <a:off x="0" y="0"/>
              <a:ext cx="1059081" cy="320517"/>
            </a:xfrm>
            <a:custGeom>
              <a:avLst/>
              <a:gdLst/>
              <a:ahLst/>
              <a:cxnLst/>
              <a:rect r="r" b="b" t="t" l="l"/>
              <a:pathLst>
                <a:path h="320517" w="1059081">
                  <a:moveTo>
                    <a:pt x="160258" y="0"/>
                  </a:moveTo>
                  <a:lnTo>
                    <a:pt x="898823" y="0"/>
                  </a:lnTo>
                  <a:cubicBezTo>
                    <a:pt x="987331" y="0"/>
                    <a:pt x="1059081" y="71750"/>
                    <a:pt x="1059081" y="160258"/>
                  </a:cubicBezTo>
                  <a:lnTo>
                    <a:pt x="1059081" y="160258"/>
                  </a:lnTo>
                  <a:cubicBezTo>
                    <a:pt x="1059081" y="248766"/>
                    <a:pt x="987331" y="320517"/>
                    <a:pt x="898823" y="320517"/>
                  </a:cubicBezTo>
                  <a:lnTo>
                    <a:pt x="160258" y="320517"/>
                  </a:lnTo>
                  <a:cubicBezTo>
                    <a:pt x="71750" y="320517"/>
                    <a:pt x="0" y="248766"/>
                    <a:pt x="0" y="160258"/>
                  </a:cubicBezTo>
                  <a:lnTo>
                    <a:pt x="0" y="160258"/>
                  </a:lnTo>
                  <a:cubicBezTo>
                    <a:pt x="0" y="71750"/>
                    <a:pt x="71750" y="0"/>
                    <a:pt x="160258" y="0"/>
                  </a:cubicBezTo>
                  <a:close/>
                </a:path>
              </a:pathLst>
            </a:custGeom>
            <a:solidFill>
              <a:srgbClr val="FFC61A"/>
            </a:solidFill>
          </p:spPr>
        </p:sp>
        <p:sp>
          <p:nvSpPr>
            <p:cNvPr name="TextBox 17" id="17"/>
            <p:cNvSpPr txBox="true"/>
            <p:nvPr/>
          </p:nvSpPr>
          <p:spPr>
            <a:xfrm>
              <a:off x="0" y="-38100"/>
              <a:ext cx="1059081" cy="358617"/>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878499" y="7810208"/>
            <a:ext cx="4021198" cy="1216961"/>
            <a:chOff x="0" y="0"/>
            <a:chExt cx="1059081" cy="320517"/>
          </a:xfrm>
        </p:grpSpPr>
        <p:sp>
          <p:nvSpPr>
            <p:cNvPr name="Freeform 19" id="19"/>
            <p:cNvSpPr/>
            <p:nvPr/>
          </p:nvSpPr>
          <p:spPr>
            <a:xfrm flipH="false" flipV="false" rot="0">
              <a:off x="0" y="0"/>
              <a:ext cx="1059081" cy="320517"/>
            </a:xfrm>
            <a:custGeom>
              <a:avLst/>
              <a:gdLst/>
              <a:ahLst/>
              <a:cxnLst/>
              <a:rect r="r" b="b" t="t" l="l"/>
              <a:pathLst>
                <a:path h="320517" w="1059081">
                  <a:moveTo>
                    <a:pt x="160258" y="0"/>
                  </a:moveTo>
                  <a:lnTo>
                    <a:pt x="898823" y="0"/>
                  </a:lnTo>
                  <a:cubicBezTo>
                    <a:pt x="987331" y="0"/>
                    <a:pt x="1059081" y="71750"/>
                    <a:pt x="1059081" y="160258"/>
                  </a:cubicBezTo>
                  <a:lnTo>
                    <a:pt x="1059081" y="160258"/>
                  </a:lnTo>
                  <a:cubicBezTo>
                    <a:pt x="1059081" y="248766"/>
                    <a:pt x="987331" y="320517"/>
                    <a:pt x="898823" y="320517"/>
                  </a:cubicBezTo>
                  <a:lnTo>
                    <a:pt x="160258" y="320517"/>
                  </a:lnTo>
                  <a:cubicBezTo>
                    <a:pt x="71750" y="320517"/>
                    <a:pt x="0" y="248766"/>
                    <a:pt x="0" y="160258"/>
                  </a:cubicBezTo>
                  <a:lnTo>
                    <a:pt x="0" y="160258"/>
                  </a:lnTo>
                  <a:cubicBezTo>
                    <a:pt x="0" y="71750"/>
                    <a:pt x="71750" y="0"/>
                    <a:pt x="160258" y="0"/>
                  </a:cubicBezTo>
                  <a:close/>
                </a:path>
              </a:pathLst>
            </a:custGeom>
            <a:solidFill>
              <a:srgbClr val="FFC61A"/>
            </a:solidFill>
          </p:spPr>
        </p:sp>
        <p:sp>
          <p:nvSpPr>
            <p:cNvPr name="TextBox 20" id="20"/>
            <p:cNvSpPr txBox="true"/>
            <p:nvPr/>
          </p:nvSpPr>
          <p:spPr>
            <a:xfrm>
              <a:off x="0" y="-38100"/>
              <a:ext cx="1059081" cy="358617"/>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449468" y="7810208"/>
            <a:ext cx="3385351" cy="1090869"/>
            <a:chOff x="0" y="0"/>
            <a:chExt cx="891615" cy="287307"/>
          </a:xfrm>
        </p:grpSpPr>
        <p:sp>
          <p:nvSpPr>
            <p:cNvPr name="Freeform 22" id="22"/>
            <p:cNvSpPr/>
            <p:nvPr/>
          </p:nvSpPr>
          <p:spPr>
            <a:xfrm flipH="false" flipV="false" rot="0">
              <a:off x="0" y="0"/>
              <a:ext cx="891615" cy="287307"/>
            </a:xfrm>
            <a:custGeom>
              <a:avLst/>
              <a:gdLst/>
              <a:ahLst/>
              <a:cxnLst/>
              <a:rect r="r" b="b" t="t" l="l"/>
              <a:pathLst>
                <a:path h="287307" w="891615">
                  <a:moveTo>
                    <a:pt x="143654" y="0"/>
                  </a:moveTo>
                  <a:lnTo>
                    <a:pt x="747962" y="0"/>
                  </a:lnTo>
                  <a:cubicBezTo>
                    <a:pt x="786061" y="0"/>
                    <a:pt x="822600" y="15135"/>
                    <a:pt x="849540" y="42075"/>
                  </a:cubicBezTo>
                  <a:cubicBezTo>
                    <a:pt x="876480" y="69015"/>
                    <a:pt x="891615" y="105554"/>
                    <a:pt x="891615" y="143654"/>
                  </a:cubicBezTo>
                  <a:lnTo>
                    <a:pt x="891615" y="143654"/>
                  </a:lnTo>
                  <a:cubicBezTo>
                    <a:pt x="891615" y="222991"/>
                    <a:pt x="827299" y="287307"/>
                    <a:pt x="747962" y="287307"/>
                  </a:cubicBezTo>
                  <a:lnTo>
                    <a:pt x="143654" y="287307"/>
                  </a:lnTo>
                  <a:cubicBezTo>
                    <a:pt x="105554" y="287307"/>
                    <a:pt x="69015" y="272172"/>
                    <a:pt x="42075" y="245232"/>
                  </a:cubicBezTo>
                  <a:cubicBezTo>
                    <a:pt x="15135" y="218292"/>
                    <a:pt x="0" y="181753"/>
                    <a:pt x="0" y="143654"/>
                  </a:cubicBezTo>
                  <a:lnTo>
                    <a:pt x="0" y="143654"/>
                  </a:lnTo>
                  <a:cubicBezTo>
                    <a:pt x="0" y="105554"/>
                    <a:pt x="15135" y="69015"/>
                    <a:pt x="42075" y="42075"/>
                  </a:cubicBezTo>
                  <a:cubicBezTo>
                    <a:pt x="69015" y="15135"/>
                    <a:pt x="105554" y="0"/>
                    <a:pt x="143654" y="0"/>
                  </a:cubicBezTo>
                  <a:close/>
                </a:path>
              </a:pathLst>
            </a:custGeom>
            <a:solidFill>
              <a:srgbClr val="FFFFFF"/>
            </a:solidFill>
          </p:spPr>
        </p:sp>
        <p:sp>
          <p:nvSpPr>
            <p:cNvPr name="TextBox 23" id="23"/>
            <p:cNvSpPr txBox="true"/>
            <p:nvPr/>
          </p:nvSpPr>
          <p:spPr>
            <a:xfrm>
              <a:off x="0" y="-38100"/>
              <a:ext cx="891615" cy="325407"/>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12202349" y="7873254"/>
            <a:ext cx="3385351" cy="1090869"/>
            <a:chOff x="0" y="0"/>
            <a:chExt cx="891615" cy="287307"/>
          </a:xfrm>
        </p:grpSpPr>
        <p:sp>
          <p:nvSpPr>
            <p:cNvPr name="Freeform 25" id="25"/>
            <p:cNvSpPr/>
            <p:nvPr/>
          </p:nvSpPr>
          <p:spPr>
            <a:xfrm flipH="false" flipV="false" rot="0">
              <a:off x="0" y="0"/>
              <a:ext cx="891615" cy="287307"/>
            </a:xfrm>
            <a:custGeom>
              <a:avLst/>
              <a:gdLst/>
              <a:ahLst/>
              <a:cxnLst/>
              <a:rect r="r" b="b" t="t" l="l"/>
              <a:pathLst>
                <a:path h="287307" w="891615">
                  <a:moveTo>
                    <a:pt x="143654" y="0"/>
                  </a:moveTo>
                  <a:lnTo>
                    <a:pt x="747962" y="0"/>
                  </a:lnTo>
                  <a:cubicBezTo>
                    <a:pt x="786061" y="0"/>
                    <a:pt x="822600" y="15135"/>
                    <a:pt x="849540" y="42075"/>
                  </a:cubicBezTo>
                  <a:cubicBezTo>
                    <a:pt x="876480" y="69015"/>
                    <a:pt x="891615" y="105554"/>
                    <a:pt x="891615" y="143654"/>
                  </a:cubicBezTo>
                  <a:lnTo>
                    <a:pt x="891615" y="143654"/>
                  </a:lnTo>
                  <a:cubicBezTo>
                    <a:pt x="891615" y="222991"/>
                    <a:pt x="827299" y="287307"/>
                    <a:pt x="747962" y="287307"/>
                  </a:cubicBezTo>
                  <a:lnTo>
                    <a:pt x="143654" y="287307"/>
                  </a:lnTo>
                  <a:cubicBezTo>
                    <a:pt x="105554" y="287307"/>
                    <a:pt x="69015" y="272172"/>
                    <a:pt x="42075" y="245232"/>
                  </a:cubicBezTo>
                  <a:cubicBezTo>
                    <a:pt x="15135" y="218292"/>
                    <a:pt x="0" y="181753"/>
                    <a:pt x="0" y="143654"/>
                  </a:cubicBezTo>
                  <a:lnTo>
                    <a:pt x="0" y="143654"/>
                  </a:lnTo>
                  <a:cubicBezTo>
                    <a:pt x="0" y="105554"/>
                    <a:pt x="15135" y="69015"/>
                    <a:pt x="42075" y="42075"/>
                  </a:cubicBezTo>
                  <a:cubicBezTo>
                    <a:pt x="69015" y="15135"/>
                    <a:pt x="105554" y="0"/>
                    <a:pt x="143654" y="0"/>
                  </a:cubicBezTo>
                  <a:close/>
                </a:path>
              </a:pathLst>
            </a:custGeom>
            <a:solidFill>
              <a:srgbClr val="FFFFFF"/>
            </a:solidFill>
          </p:spPr>
        </p:sp>
        <p:sp>
          <p:nvSpPr>
            <p:cNvPr name="TextBox 26" id="26"/>
            <p:cNvSpPr txBox="true"/>
            <p:nvPr/>
          </p:nvSpPr>
          <p:spPr>
            <a:xfrm>
              <a:off x="0" y="-38100"/>
              <a:ext cx="891615" cy="325407"/>
            </a:xfrm>
            <a:prstGeom prst="rect">
              <a:avLst/>
            </a:prstGeom>
          </p:spPr>
          <p:txBody>
            <a:bodyPr anchor="ctr" rtlCol="false" tIns="50800" lIns="50800" bIns="50800" rIns="50800"/>
            <a:lstStyle/>
            <a:p>
              <a:pPr algn="ctr">
                <a:lnSpc>
                  <a:spcPts val="2659"/>
                </a:lnSpc>
                <a:spcBef>
                  <a:spcPct val="0"/>
                </a:spcBef>
              </a:pPr>
            </a:p>
          </p:txBody>
        </p:sp>
      </p:grpSp>
      <p:sp>
        <p:nvSpPr>
          <p:cNvPr name="Freeform 27" id="27"/>
          <p:cNvSpPr/>
          <p:nvPr/>
        </p:nvSpPr>
        <p:spPr>
          <a:xfrm flipH="false" flipV="false" rot="0">
            <a:off x="5276412" y="8215738"/>
            <a:ext cx="1622864" cy="1622864"/>
          </a:xfrm>
          <a:custGeom>
            <a:avLst/>
            <a:gdLst/>
            <a:ahLst/>
            <a:cxnLst/>
            <a:rect r="r" b="b" t="t" l="l"/>
            <a:pathLst>
              <a:path h="1622864" w="1622864">
                <a:moveTo>
                  <a:pt x="0" y="0"/>
                </a:moveTo>
                <a:lnTo>
                  <a:pt x="1622863" y="0"/>
                </a:lnTo>
                <a:lnTo>
                  <a:pt x="1622863" y="1622863"/>
                </a:lnTo>
                <a:lnTo>
                  <a:pt x="0" y="1622863"/>
                </a:lnTo>
                <a:lnTo>
                  <a:pt x="0" y="0"/>
                </a:lnTo>
                <a:close/>
              </a:path>
            </a:pathLst>
          </a:custGeom>
          <a:blipFill>
            <a:blip r:embed="rId3"/>
            <a:stretch>
              <a:fillRect l="0" t="0" r="0" b="0"/>
            </a:stretch>
          </a:blipFill>
        </p:spPr>
      </p:sp>
      <p:sp>
        <p:nvSpPr>
          <p:cNvPr name="Freeform 28" id="28"/>
          <p:cNvSpPr/>
          <p:nvPr/>
        </p:nvSpPr>
        <p:spPr>
          <a:xfrm flipH="false" flipV="false" rot="0">
            <a:off x="9333703" y="7973009"/>
            <a:ext cx="2108321" cy="2108321"/>
          </a:xfrm>
          <a:custGeom>
            <a:avLst/>
            <a:gdLst/>
            <a:ahLst/>
            <a:cxnLst/>
            <a:rect r="r" b="b" t="t" l="l"/>
            <a:pathLst>
              <a:path h="2108321" w="2108321">
                <a:moveTo>
                  <a:pt x="0" y="0"/>
                </a:moveTo>
                <a:lnTo>
                  <a:pt x="2108321" y="0"/>
                </a:lnTo>
                <a:lnTo>
                  <a:pt x="2108321" y="2108321"/>
                </a:lnTo>
                <a:lnTo>
                  <a:pt x="0" y="2108321"/>
                </a:lnTo>
                <a:lnTo>
                  <a:pt x="0" y="0"/>
                </a:lnTo>
                <a:close/>
              </a:path>
            </a:pathLst>
          </a:custGeom>
          <a:blipFill>
            <a:blip r:embed="rId4"/>
            <a:stretch>
              <a:fillRect l="0" t="0" r="0" b="0"/>
            </a:stretch>
          </a:blipFill>
        </p:spPr>
      </p:sp>
      <p:sp>
        <p:nvSpPr>
          <p:cNvPr name="Freeform 29" id="29"/>
          <p:cNvSpPr/>
          <p:nvPr/>
        </p:nvSpPr>
        <p:spPr>
          <a:xfrm flipH="false" flipV="false" rot="0">
            <a:off x="14690049" y="7973009"/>
            <a:ext cx="2040012" cy="2040012"/>
          </a:xfrm>
          <a:custGeom>
            <a:avLst/>
            <a:gdLst/>
            <a:ahLst/>
            <a:cxnLst/>
            <a:rect r="r" b="b" t="t" l="l"/>
            <a:pathLst>
              <a:path h="2040012" w="2040012">
                <a:moveTo>
                  <a:pt x="0" y="0"/>
                </a:moveTo>
                <a:lnTo>
                  <a:pt x="2040013" y="0"/>
                </a:lnTo>
                <a:lnTo>
                  <a:pt x="2040013" y="2040012"/>
                </a:lnTo>
                <a:lnTo>
                  <a:pt x="0" y="2040012"/>
                </a:lnTo>
                <a:lnTo>
                  <a:pt x="0" y="0"/>
                </a:lnTo>
                <a:close/>
              </a:path>
            </a:pathLst>
          </a:custGeom>
          <a:blipFill>
            <a:blip r:embed="rId5"/>
            <a:stretch>
              <a:fillRect l="0" t="0" r="0" b="0"/>
            </a:stretch>
          </a:blipFill>
        </p:spPr>
      </p:sp>
      <p:sp>
        <p:nvSpPr>
          <p:cNvPr name="TextBox 30" id="30"/>
          <p:cNvSpPr txBox="true"/>
          <p:nvPr/>
        </p:nvSpPr>
        <p:spPr>
          <a:xfrm rot="0">
            <a:off x="4572994" y="1081373"/>
            <a:ext cx="9312427" cy="2403369"/>
          </a:xfrm>
          <a:prstGeom prst="rect">
            <a:avLst/>
          </a:prstGeom>
        </p:spPr>
        <p:txBody>
          <a:bodyPr anchor="t" rtlCol="false" tIns="0" lIns="0" bIns="0" rIns="0">
            <a:spAutoFit/>
          </a:bodyPr>
          <a:lstStyle/>
          <a:p>
            <a:pPr algn="l">
              <a:lnSpc>
                <a:spcPts val="16833"/>
              </a:lnSpc>
            </a:pPr>
            <a:r>
              <a:rPr lang="en-US" sz="21042">
                <a:solidFill>
                  <a:srgbClr val="FFFFFF"/>
                </a:solidFill>
                <a:latin typeface="Squada One"/>
                <a:ea typeface="Squada One"/>
                <a:cs typeface="Squada One"/>
                <a:sym typeface="Squada One"/>
              </a:rPr>
              <a:t>Phishing</a:t>
            </a:r>
          </a:p>
        </p:txBody>
      </p:sp>
      <p:sp>
        <p:nvSpPr>
          <p:cNvPr name="TextBox 31" id="31"/>
          <p:cNvSpPr txBox="true"/>
          <p:nvPr/>
        </p:nvSpPr>
        <p:spPr>
          <a:xfrm rot="0">
            <a:off x="2702492" y="3745236"/>
            <a:ext cx="10374515" cy="1398264"/>
          </a:xfrm>
          <a:prstGeom prst="rect">
            <a:avLst/>
          </a:prstGeom>
        </p:spPr>
        <p:txBody>
          <a:bodyPr anchor="t" rtlCol="false" tIns="0" lIns="0" bIns="0" rIns="0">
            <a:spAutoFit/>
          </a:bodyPr>
          <a:lstStyle/>
          <a:p>
            <a:pPr algn="ctr">
              <a:lnSpc>
                <a:spcPts val="3747"/>
              </a:lnSpc>
              <a:spcBef>
                <a:spcPct val="0"/>
              </a:spcBef>
            </a:pPr>
            <a:r>
              <a:rPr lang="en-US" sz="2676">
                <a:solidFill>
                  <a:srgbClr val="000000"/>
                </a:solidFill>
                <a:latin typeface="Varela Round"/>
                <a:ea typeface="Varela Round"/>
                <a:cs typeface="Varela Round"/>
                <a:sym typeface="Varela Round"/>
              </a:rPr>
              <a:t>Phishing is one of the most prevalent forms of cyberattacks, and it typically involves emails, text messages, or phone calls designed to trick you into revealing sensitive information. </a:t>
            </a:r>
          </a:p>
        </p:txBody>
      </p:sp>
      <p:sp>
        <p:nvSpPr>
          <p:cNvPr name="TextBox 32" id="32"/>
          <p:cNvSpPr txBox="true"/>
          <p:nvPr/>
        </p:nvSpPr>
        <p:spPr>
          <a:xfrm rot="0">
            <a:off x="2175644" y="5800385"/>
            <a:ext cx="14107129" cy="1094740"/>
          </a:xfrm>
          <a:prstGeom prst="rect">
            <a:avLst/>
          </a:prstGeom>
        </p:spPr>
        <p:txBody>
          <a:bodyPr anchor="t" rtlCol="false" tIns="0" lIns="0" bIns="0" rIns="0">
            <a:spAutoFit/>
          </a:bodyPr>
          <a:lstStyle/>
          <a:p>
            <a:pPr algn="ctr">
              <a:lnSpc>
                <a:spcPts val="8959"/>
              </a:lnSpc>
              <a:spcBef>
                <a:spcPct val="0"/>
              </a:spcBef>
            </a:pPr>
            <a:r>
              <a:rPr lang="en-US" sz="6399">
                <a:solidFill>
                  <a:srgbClr val="FF3131"/>
                </a:solidFill>
                <a:latin typeface="Varela Round"/>
                <a:ea typeface="Varela Round"/>
                <a:cs typeface="Varela Round"/>
                <a:sym typeface="Varela Round"/>
              </a:rPr>
              <a:t>How to Identify a Phishing Email?</a:t>
            </a:r>
          </a:p>
        </p:txBody>
      </p:sp>
      <p:sp>
        <p:nvSpPr>
          <p:cNvPr name="TextBox 33" id="33"/>
          <p:cNvSpPr txBox="true"/>
          <p:nvPr/>
        </p:nvSpPr>
        <p:spPr>
          <a:xfrm rot="0">
            <a:off x="3151304" y="7939742"/>
            <a:ext cx="2487727" cy="746076"/>
          </a:xfrm>
          <a:prstGeom prst="rect">
            <a:avLst/>
          </a:prstGeom>
        </p:spPr>
        <p:txBody>
          <a:bodyPr anchor="t" rtlCol="false" tIns="0" lIns="0" bIns="0" rIns="0">
            <a:spAutoFit/>
          </a:bodyPr>
          <a:lstStyle/>
          <a:p>
            <a:pPr algn="ctr">
              <a:lnSpc>
                <a:spcPts val="6127"/>
              </a:lnSpc>
              <a:spcBef>
                <a:spcPct val="0"/>
              </a:spcBef>
            </a:pPr>
            <a:r>
              <a:rPr lang="en-US" sz="4376">
                <a:solidFill>
                  <a:srgbClr val="000000"/>
                </a:solidFill>
                <a:latin typeface="Varela Round"/>
                <a:ea typeface="Varela Round"/>
                <a:cs typeface="Varela Round"/>
                <a:sym typeface="Varela Round"/>
              </a:rPr>
              <a:t>Urgency</a:t>
            </a:r>
          </a:p>
        </p:txBody>
      </p:sp>
      <p:sp>
        <p:nvSpPr>
          <p:cNvPr name="TextBox 34" id="34"/>
          <p:cNvSpPr txBox="true"/>
          <p:nvPr/>
        </p:nvSpPr>
        <p:spPr>
          <a:xfrm rot="0">
            <a:off x="7900136" y="7939742"/>
            <a:ext cx="2487727" cy="746076"/>
          </a:xfrm>
          <a:prstGeom prst="rect">
            <a:avLst/>
          </a:prstGeom>
        </p:spPr>
        <p:txBody>
          <a:bodyPr anchor="t" rtlCol="false" tIns="0" lIns="0" bIns="0" rIns="0">
            <a:spAutoFit/>
          </a:bodyPr>
          <a:lstStyle/>
          <a:p>
            <a:pPr algn="ctr">
              <a:lnSpc>
                <a:spcPts val="6127"/>
              </a:lnSpc>
              <a:spcBef>
                <a:spcPct val="0"/>
              </a:spcBef>
            </a:pPr>
            <a:r>
              <a:rPr lang="en-US" sz="4376">
                <a:solidFill>
                  <a:srgbClr val="000000"/>
                </a:solidFill>
                <a:latin typeface="Varela Round"/>
                <a:ea typeface="Varela Round"/>
                <a:cs typeface="Varela Round"/>
                <a:sym typeface="Varela Round"/>
              </a:rPr>
              <a:t>URLs</a:t>
            </a:r>
          </a:p>
        </p:txBody>
      </p:sp>
      <p:sp>
        <p:nvSpPr>
          <p:cNvPr name="TextBox 35" id="35"/>
          <p:cNvSpPr txBox="true"/>
          <p:nvPr/>
        </p:nvSpPr>
        <p:spPr>
          <a:xfrm rot="0">
            <a:off x="12263734" y="8047013"/>
            <a:ext cx="3250729" cy="657626"/>
          </a:xfrm>
          <a:prstGeom prst="rect">
            <a:avLst/>
          </a:prstGeom>
        </p:spPr>
        <p:txBody>
          <a:bodyPr anchor="t" rtlCol="false" tIns="0" lIns="0" bIns="0" rIns="0">
            <a:spAutoFit/>
          </a:bodyPr>
          <a:lstStyle/>
          <a:p>
            <a:pPr algn="ctr">
              <a:lnSpc>
                <a:spcPts val="5306"/>
              </a:lnSpc>
              <a:spcBef>
                <a:spcPct val="0"/>
              </a:spcBef>
            </a:pPr>
            <a:r>
              <a:rPr lang="en-US" sz="3790">
                <a:solidFill>
                  <a:srgbClr val="000000"/>
                </a:solidFill>
                <a:latin typeface="Varela Round"/>
                <a:ea typeface="Varela Round"/>
                <a:cs typeface="Varela Round"/>
                <a:sym typeface="Varela Round"/>
              </a:rPr>
              <a:t>Attachments</a:t>
            </a: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748074"/>
            <a:ext cx="16230600" cy="10378946"/>
            <a:chOff x="0" y="0"/>
            <a:chExt cx="4274726" cy="2733550"/>
          </a:xfrm>
        </p:grpSpPr>
        <p:sp>
          <p:nvSpPr>
            <p:cNvPr name="Freeform 3" id="3"/>
            <p:cNvSpPr/>
            <p:nvPr/>
          </p:nvSpPr>
          <p:spPr>
            <a:xfrm flipH="false" flipV="false" rot="0">
              <a:off x="0" y="0"/>
              <a:ext cx="4274726" cy="2733550"/>
            </a:xfrm>
            <a:custGeom>
              <a:avLst/>
              <a:gdLst/>
              <a:ahLst/>
              <a:cxnLst/>
              <a:rect r="r" b="b" t="t" l="l"/>
              <a:pathLst>
                <a:path h="2733550" w="4274726">
                  <a:moveTo>
                    <a:pt x="23850" y="0"/>
                  </a:moveTo>
                  <a:lnTo>
                    <a:pt x="4250876" y="0"/>
                  </a:lnTo>
                  <a:cubicBezTo>
                    <a:pt x="4257201" y="0"/>
                    <a:pt x="4263268" y="2513"/>
                    <a:pt x="4267741" y="6985"/>
                  </a:cubicBezTo>
                  <a:cubicBezTo>
                    <a:pt x="4272213" y="11458"/>
                    <a:pt x="4274726" y="17524"/>
                    <a:pt x="4274726" y="23850"/>
                  </a:cubicBezTo>
                  <a:lnTo>
                    <a:pt x="4274726" y="2709700"/>
                  </a:lnTo>
                  <a:cubicBezTo>
                    <a:pt x="4274726" y="2716025"/>
                    <a:pt x="4272213" y="2722091"/>
                    <a:pt x="4267741" y="2726564"/>
                  </a:cubicBezTo>
                  <a:cubicBezTo>
                    <a:pt x="4263268" y="2731037"/>
                    <a:pt x="4257201" y="2733550"/>
                    <a:pt x="4250876" y="2733550"/>
                  </a:cubicBezTo>
                  <a:lnTo>
                    <a:pt x="23850" y="2733550"/>
                  </a:lnTo>
                  <a:cubicBezTo>
                    <a:pt x="17524" y="2733550"/>
                    <a:pt x="11458" y="2731037"/>
                    <a:pt x="6985" y="2726564"/>
                  </a:cubicBezTo>
                  <a:cubicBezTo>
                    <a:pt x="2513" y="2722091"/>
                    <a:pt x="0" y="2716025"/>
                    <a:pt x="0" y="2709700"/>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77165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175644" y="2416977"/>
            <a:ext cx="14107129" cy="7393607"/>
            <a:chOff x="0" y="0"/>
            <a:chExt cx="3715458" cy="1947287"/>
          </a:xfrm>
        </p:grpSpPr>
        <p:sp>
          <p:nvSpPr>
            <p:cNvPr name="Freeform 6" id="6"/>
            <p:cNvSpPr/>
            <p:nvPr/>
          </p:nvSpPr>
          <p:spPr>
            <a:xfrm flipH="false" flipV="false" rot="0">
              <a:off x="0" y="0"/>
              <a:ext cx="3715458" cy="1947288"/>
            </a:xfrm>
            <a:custGeom>
              <a:avLst/>
              <a:gdLst/>
              <a:ahLst/>
              <a:cxnLst/>
              <a:rect r="r" b="b" t="t" l="l"/>
              <a:pathLst>
                <a:path h="1947288" w="3715458">
                  <a:moveTo>
                    <a:pt x="54879" y="0"/>
                  </a:moveTo>
                  <a:lnTo>
                    <a:pt x="3660578" y="0"/>
                  </a:lnTo>
                  <a:cubicBezTo>
                    <a:pt x="3675133" y="0"/>
                    <a:pt x="3689092" y="5782"/>
                    <a:pt x="3699384" y="16074"/>
                  </a:cubicBezTo>
                  <a:cubicBezTo>
                    <a:pt x="3709676" y="26366"/>
                    <a:pt x="3715458" y="40325"/>
                    <a:pt x="3715458" y="54879"/>
                  </a:cubicBezTo>
                  <a:lnTo>
                    <a:pt x="3715458" y="1892408"/>
                  </a:lnTo>
                  <a:cubicBezTo>
                    <a:pt x="3715458" y="1922717"/>
                    <a:pt x="3690888" y="1947288"/>
                    <a:pt x="3660578" y="1947288"/>
                  </a:cubicBezTo>
                  <a:lnTo>
                    <a:pt x="54879" y="1947288"/>
                  </a:lnTo>
                  <a:cubicBezTo>
                    <a:pt x="40325" y="1947288"/>
                    <a:pt x="26366" y="1941506"/>
                    <a:pt x="16074" y="1931214"/>
                  </a:cubicBezTo>
                  <a:cubicBezTo>
                    <a:pt x="5782" y="1920922"/>
                    <a:pt x="0" y="1906963"/>
                    <a:pt x="0" y="1892408"/>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98538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4496498" y="281273"/>
            <a:ext cx="3536812" cy="3536812"/>
          </a:xfrm>
          <a:custGeom>
            <a:avLst/>
            <a:gdLst/>
            <a:ahLst/>
            <a:cxnLst/>
            <a:rect r="r" b="b" t="t" l="l"/>
            <a:pathLst>
              <a:path h="3536812" w="3536812">
                <a:moveTo>
                  <a:pt x="0" y="0"/>
                </a:moveTo>
                <a:lnTo>
                  <a:pt x="3536812" y="0"/>
                </a:lnTo>
                <a:lnTo>
                  <a:pt x="3536812" y="3536811"/>
                </a:lnTo>
                <a:lnTo>
                  <a:pt x="0" y="3536811"/>
                </a:lnTo>
                <a:lnTo>
                  <a:pt x="0" y="0"/>
                </a:lnTo>
                <a:close/>
              </a:path>
            </a:pathLst>
          </a:custGeom>
          <a:blipFill>
            <a:blip r:embed="rId2"/>
            <a:stretch>
              <a:fillRect l="0" t="0" r="0" b="0"/>
            </a:stretch>
          </a:blipFill>
        </p:spPr>
      </p:sp>
      <p:sp>
        <p:nvSpPr>
          <p:cNvPr name="Freeform 9" id="9"/>
          <p:cNvSpPr/>
          <p:nvPr/>
        </p:nvSpPr>
        <p:spPr>
          <a:xfrm flipH="false" flipV="false" rot="0">
            <a:off x="3304012" y="4732982"/>
            <a:ext cx="1514849" cy="1514849"/>
          </a:xfrm>
          <a:custGeom>
            <a:avLst/>
            <a:gdLst/>
            <a:ahLst/>
            <a:cxnLst/>
            <a:rect r="r" b="b" t="t" l="l"/>
            <a:pathLst>
              <a:path h="1514849" w="1514849">
                <a:moveTo>
                  <a:pt x="0" y="0"/>
                </a:moveTo>
                <a:lnTo>
                  <a:pt x="1514849" y="0"/>
                </a:lnTo>
                <a:lnTo>
                  <a:pt x="1514849" y="1514849"/>
                </a:lnTo>
                <a:lnTo>
                  <a:pt x="0" y="1514849"/>
                </a:lnTo>
                <a:lnTo>
                  <a:pt x="0" y="0"/>
                </a:lnTo>
                <a:close/>
              </a:path>
            </a:pathLst>
          </a:custGeom>
          <a:blipFill>
            <a:blip r:embed="rId3"/>
            <a:stretch>
              <a:fillRect l="0" t="0" r="0" b="0"/>
            </a:stretch>
          </a:blipFill>
        </p:spPr>
      </p:sp>
      <p:sp>
        <p:nvSpPr>
          <p:cNvPr name="Freeform 10" id="10"/>
          <p:cNvSpPr/>
          <p:nvPr/>
        </p:nvSpPr>
        <p:spPr>
          <a:xfrm flipH="false" flipV="false" rot="0">
            <a:off x="13145684" y="4765026"/>
            <a:ext cx="1479476" cy="1479476"/>
          </a:xfrm>
          <a:custGeom>
            <a:avLst/>
            <a:gdLst/>
            <a:ahLst/>
            <a:cxnLst/>
            <a:rect r="r" b="b" t="t" l="l"/>
            <a:pathLst>
              <a:path h="1479476" w="1479476">
                <a:moveTo>
                  <a:pt x="0" y="0"/>
                </a:moveTo>
                <a:lnTo>
                  <a:pt x="1479476" y="0"/>
                </a:lnTo>
                <a:lnTo>
                  <a:pt x="1479476" y="1479476"/>
                </a:lnTo>
                <a:lnTo>
                  <a:pt x="0" y="1479476"/>
                </a:lnTo>
                <a:lnTo>
                  <a:pt x="0" y="0"/>
                </a:lnTo>
                <a:close/>
              </a:path>
            </a:pathLst>
          </a:custGeom>
          <a:blipFill>
            <a:blip r:embed="rId4"/>
            <a:stretch>
              <a:fillRect l="0" t="0" r="0" b="0"/>
            </a:stretch>
          </a:blipFill>
        </p:spPr>
      </p:sp>
      <p:sp>
        <p:nvSpPr>
          <p:cNvPr name="Freeform 11" id="11"/>
          <p:cNvSpPr/>
          <p:nvPr/>
        </p:nvSpPr>
        <p:spPr>
          <a:xfrm flipH="true" flipV="false" rot="0">
            <a:off x="9838655" y="4831816"/>
            <a:ext cx="1502801" cy="1412686"/>
          </a:xfrm>
          <a:custGeom>
            <a:avLst/>
            <a:gdLst/>
            <a:ahLst/>
            <a:cxnLst/>
            <a:rect r="r" b="b" t="t" l="l"/>
            <a:pathLst>
              <a:path h="1412686" w="1502801">
                <a:moveTo>
                  <a:pt x="1502801" y="0"/>
                </a:moveTo>
                <a:lnTo>
                  <a:pt x="0" y="0"/>
                </a:lnTo>
                <a:lnTo>
                  <a:pt x="0" y="1412686"/>
                </a:lnTo>
                <a:lnTo>
                  <a:pt x="1502801" y="1412686"/>
                </a:lnTo>
                <a:lnTo>
                  <a:pt x="1502801" y="0"/>
                </a:lnTo>
                <a:close/>
              </a:path>
            </a:pathLst>
          </a:custGeom>
          <a:blipFill>
            <a:blip r:embed="rId5"/>
            <a:stretch>
              <a:fillRect l="0" t="-3189" r="0" b="-3189"/>
            </a:stretch>
          </a:blipFill>
        </p:spPr>
      </p:sp>
      <p:sp>
        <p:nvSpPr>
          <p:cNvPr name="Freeform 12" id="12"/>
          <p:cNvSpPr/>
          <p:nvPr/>
        </p:nvSpPr>
        <p:spPr>
          <a:xfrm flipH="false" flipV="false" rot="0">
            <a:off x="6619086" y="4828487"/>
            <a:ext cx="1419344" cy="1419344"/>
          </a:xfrm>
          <a:custGeom>
            <a:avLst/>
            <a:gdLst/>
            <a:ahLst/>
            <a:cxnLst/>
            <a:rect r="r" b="b" t="t" l="l"/>
            <a:pathLst>
              <a:path h="1419344" w="1419344">
                <a:moveTo>
                  <a:pt x="0" y="0"/>
                </a:moveTo>
                <a:lnTo>
                  <a:pt x="1419344" y="0"/>
                </a:lnTo>
                <a:lnTo>
                  <a:pt x="1419344" y="1419344"/>
                </a:lnTo>
                <a:lnTo>
                  <a:pt x="0" y="1419344"/>
                </a:lnTo>
                <a:lnTo>
                  <a:pt x="0" y="0"/>
                </a:lnTo>
                <a:close/>
              </a:path>
            </a:pathLst>
          </a:custGeom>
          <a:blipFill>
            <a:blip r:embed="rId6"/>
            <a:stretch>
              <a:fillRect l="0" t="0" r="0" b="0"/>
            </a:stretch>
          </a:blipFill>
        </p:spPr>
      </p:sp>
      <p:sp>
        <p:nvSpPr>
          <p:cNvPr name="Freeform 13" id="13"/>
          <p:cNvSpPr/>
          <p:nvPr/>
        </p:nvSpPr>
        <p:spPr>
          <a:xfrm flipH="false" flipV="false" rot="0">
            <a:off x="2794327" y="6937547"/>
            <a:ext cx="2534219" cy="2534219"/>
          </a:xfrm>
          <a:custGeom>
            <a:avLst/>
            <a:gdLst/>
            <a:ahLst/>
            <a:cxnLst/>
            <a:rect r="r" b="b" t="t" l="l"/>
            <a:pathLst>
              <a:path h="2534219" w="2534219">
                <a:moveTo>
                  <a:pt x="0" y="0"/>
                </a:moveTo>
                <a:lnTo>
                  <a:pt x="2534219" y="0"/>
                </a:lnTo>
                <a:lnTo>
                  <a:pt x="2534219" y="2534220"/>
                </a:lnTo>
                <a:lnTo>
                  <a:pt x="0" y="2534220"/>
                </a:lnTo>
                <a:lnTo>
                  <a:pt x="0" y="0"/>
                </a:lnTo>
                <a:close/>
              </a:path>
            </a:pathLst>
          </a:custGeom>
          <a:blipFill>
            <a:blip r:embed="rId7"/>
            <a:stretch>
              <a:fillRect l="0" t="0" r="0" b="0"/>
            </a:stretch>
          </a:blipFill>
        </p:spPr>
      </p:sp>
      <p:sp>
        <p:nvSpPr>
          <p:cNvPr name="Freeform 14" id="14"/>
          <p:cNvSpPr/>
          <p:nvPr/>
        </p:nvSpPr>
        <p:spPr>
          <a:xfrm flipH="false" flipV="false" rot="0">
            <a:off x="8977244" y="7535479"/>
            <a:ext cx="1722821" cy="1722821"/>
          </a:xfrm>
          <a:custGeom>
            <a:avLst/>
            <a:gdLst/>
            <a:ahLst/>
            <a:cxnLst/>
            <a:rect r="r" b="b" t="t" l="l"/>
            <a:pathLst>
              <a:path h="1722821" w="1722821">
                <a:moveTo>
                  <a:pt x="0" y="0"/>
                </a:moveTo>
                <a:lnTo>
                  <a:pt x="1722821" y="0"/>
                </a:lnTo>
                <a:lnTo>
                  <a:pt x="1722821" y="1722821"/>
                </a:lnTo>
                <a:lnTo>
                  <a:pt x="0" y="1722821"/>
                </a:lnTo>
                <a:lnTo>
                  <a:pt x="0" y="0"/>
                </a:lnTo>
                <a:close/>
              </a:path>
            </a:pathLst>
          </a:custGeom>
          <a:blipFill>
            <a:blip r:embed="rId8"/>
            <a:stretch>
              <a:fillRect l="0" t="0" r="0" b="0"/>
            </a:stretch>
          </a:blipFill>
        </p:spPr>
      </p:sp>
      <p:sp>
        <p:nvSpPr>
          <p:cNvPr name="Freeform 15" id="15"/>
          <p:cNvSpPr/>
          <p:nvPr/>
        </p:nvSpPr>
        <p:spPr>
          <a:xfrm flipH="false" flipV="false" rot="0">
            <a:off x="11488715" y="7410277"/>
            <a:ext cx="1973226" cy="1973226"/>
          </a:xfrm>
          <a:custGeom>
            <a:avLst/>
            <a:gdLst/>
            <a:ahLst/>
            <a:cxnLst/>
            <a:rect r="r" b="b" t="t" l="l"/>
            <a:pathLst>
              <a:path h="1973226" w="1973226">
                <a:moveTo>
                  <a:pt x="0" y="0"/>
                </a:moveTo>
                <a:lnTo>
                  <a:pt x="1973226" y="0"/>
                </a:lnTo>
                <a:lnTo>
                  <a:pt x="1973226" y="1973226"/>
                </a:lnTo>
                <a:lnTo>
                  <a:pt x="0" y="1973226"/>
                </a:lnTo>
                <a:lnTo>
                  <a:pt x="0" y="0"/>
                </a:lnTo>
                <a:close/>
              </a:path>
            </a:pathLst>
          </a:custGeom>
          <a:blipFill>
            <a:blip r:embed="rId9"/>
            <a:stretch>
              <a:fillRect l="0" t="0" r="0" b="0"/>
            </a:stretch>
          </a:blipFill>
        </p:spPr>
      </p:sp>
      <p:sp>
        <p:nvSpPr>
          <p:cNvPr name="AutoShape 16" id="16"/>
          <p:cNvSpPr/>
          <p:nvPr/>
        </p:nvSpPr>
        <p:spPr>
          <a:xfrm>
            <a:off x="5983088" y="6918497"/>
            <a:ext cx="6492240" cy="0"/>
          </a:xfrm>
          <a:prstGeom prst="line">
            <a:avLst/>
          </a:prstGeom>
          <a:ln cap="flat" w="38100">
            <a:solidFill>
              <a:srgbClr val="000000"/>
            </a:solidFill>
            <a:prstDash val="solid"/>
            <a:headEnd type="none" len="sm" w="sm"/>
            <a:tailEnd type="none" len="sm" w="sm"/>
          </a:ln>
        </p:spPr>
      </p:sp>
      <p:sp>
        <p:nvSpPr>
          <p:cNvPr name="Freeform 17" id="17"/>
          <p:cNvSpPr/>
          <p:nvPr/>
        </p:nvSpPr>
        <p:spPr>
          <a:xfrm flipH="false" flipV="false" rot="0">
            <a:off x="14252516" y="7631820"/>
            <a:ext cx="1751683" cy="1751683"/>
          </a:xfrm>
          <a:custGeom>
            <a:avLst/>
            <a:gdLst/>
            <a:ahLst/>
            <a:cxnLst/>
            <a:rect r="r" b="b" t="t" l="l"/>
            <a:pathLst>
              <a:path h="1751683" w="1751683">
                <a:moveTo>
                  <a:pt x="0" y="0"/>
                </a:moveTo>
                <a:lnTo>
                  <a:pt x="1751683" y="0"/>
                </a:lnTo>
                <a:lnTo>
                  <a:pt x="1751683" y="1751683"/>
                </a:lnTo>
                <a:lnTo>
                  <a:pt x="0" y="1751683"/>
                </a:lnTo>
                <a:lnTo>
                  <a:pt x="0" y="0"/>
                </a:lnTo>
                <a:close/>
              </a:path>
            </a:pathLst>
          </a:custGeom>
          <a:blipFill>
            <a:blip r:embed="rId10"/>
            <a:stretch>
              <a:fillRect l="0" t="0" r="0" b="0"/>
            </a:stretch>
          </a:blipFill>
        </p:spPr>
      </p:sp>
      <p:sp>
        <p:nvSpPr>
          <p:cNvPr name="TextBox 18" id="18"/>
          <p:cNvSpPr txBox="true"/>
          <p:nvPr/>
        </p:nvSpPr>
        <p:spPr>
          <a:xfrm rot="0">
            <a:off x="4572994" y="1081373"/>
            <a:ext cx="9312427" cy="2403369"/>
          </a:xfrm>
          <a:prstGeom prst="rect">
            <a:avLst/>
          </a:prstGeom>
        </p:spPr>
        <p:txBody>
          <a:bodyPr anchor="t" rtlCol="false" tIns="0" lIns="0" bIns="0" rIns="0">
            <a:spAutoFit/>
          </a:bodyPr>
          <a:lstStyle/>
          <a:p>
            <a:pPr algn="l">
              <a:lnSpc>
                <a:spcPts val="16833"/>
              </a:lnSpc>
            </a:pPr>
            <a:r>
              <a:rPr lang="en-US" sz="21042">
                <a:solidFill>
                  <a:srgbClr val="FFFFFF"/>
                </a:solidFill>
                <a:latin typeface="Squada One"/>
                <a:ea typeface="Squada One"/>
                <a:cs typeface="Squada One"/>
                <a:sym typeface="Squada One"/>
              </a:rPr>
              <a:t>Malware</a:t>
            </a:r>
          </a:p>
        </p:txBody>
      </p:sp>
      <p:sp>
        <p:nvSpPr>
          <p:cNvPr name="TextBox 19" id="19"/>
          <p:cNvSpPr txBox="true"/>
          <p:nvPr/>
        </p:nvSpPr>
        <p:spPr>
          <a:xfrm rot="0">
            <a:off x="4537746" y="3325229"/>
            <a:ext cx="9212509" cy="928561"/>
          </a:xfrm>
          <a:prstGeom prst="rect">
            <a:avLst/>
          </a:prstGeom>
        </p:spPr>
        <p:txBody>
          <a:bodyPr anchor="t" rtlCol="false" tIns="0" lIns="0" bIns="0" rIns="0">
            <a:spAutoFit/>
          </a:bodyPr>
          <a:lstStyle/>
          <a:p>
            <a:pPr algn="ctr">
              <a:lnSpc>
                <a:spcPts val="3747"/>
              </a:lnSpc>
              <a:spcBef>
                <a:spcPct val="0"/>
              </a:spcBef>
            </a:pPr>
            <a:r>
              <a:rPr lang="en-US" sz="2676">
                <a:solidFill>
                  <a:srgbClr val="000000"/>
                </a:solidFill>
                <a:latin typeface="Varela Round"/>
                <a:ea typeface="Varela Round"/>
                <a:cs typeface="Varela Round"/>
                <a:sym typeface="Varela Round"/>
              </a:rPr>
              <a:t>Malware refers to any software intentionally designed to cause damage to a computer, server, client, or network. </a:t>
            </a:r>
          </a:p>
        </p:txBody>
      </p:sp>
      <p:sp>
        <p:nvSpPr>
          <p:cNvPr name="TextBox 20" id="20"/>
          <p:cNvSpPr txBox="true"/>
          <p:nvPr/>
        </p:nvSpPr>
        <p:spPr>
          <a:xfrm rot="0">
            <a:off x="4711359" y="7304861"/>
            <a:ext cx="3815454" cy="1704342"/>
          </a:xfrm>
          <a:prstGeom prst="rect">
            <a:avLst/>
          </a:prstGeom>
        </p:spPr>
        <p:txBody>
          <a:bodyPr anchor="t" rtlCol="false" tIns="0" lIns="0" bIns="0" rIns="0">
            <a:spAutoFit/>
          </a:bodyPr>
          <a:lstStyle/>
          <a:p>
            <a:pPr algn="ctr">
              <a:lnSpc>
                <a:spcPts val="6859"/>
              </a:lnSpc>
              <a:spcBef>
                <a:spcPct val="0"/>
              </a:spcBef>
            </a:pPr>
            <a:r>
              <a:rPr lang="en-US" sz="4899">
                <a:solidFill>
                  <a:srgbClr val="000000"/>
                </a:solidFill>
                <a:latin typeface="Varela Round"/>
                <a:ea typeface="Varela Round"/>
                <a:cs typeface="Varela Round"/>
                <a:sym typeface="Varela Round"/>
              </a:rPr>
              <a:t>Prevention Tips</a:t>
            </a:r>
          </a:p>
        </p:txBody>
      </p:sp>
      <p:sp>
        <p:nvSpPr>
          <p:cNvPr name="TextBox 21" id="21"/>
          <p:cNvSpPr txBox="true"/>
          <p:nvPr/>
        </p:nvSpPr>
        <p:spPr>
          <a:xfrm rot="0">
            <a:off x="7466558" y="9762959"/>
            <a:ext cx="3525301" cy="426102"/>
          </a:xfrm>
          <a:prstGeom prst="rect">
            <a:avLst/>
          </a:prstGeom>
        </p:spPr>
        <p:txBody>
          <a:bodyPr anchor="t" rtlCol="false" tIns="0" lIns="0" bIns="0" rIns="0">
            <a:spAutoFit/>
          </a:bodyPr>
          <a:lstStyle/>
          <a:p>
            <a:pPr algn="ctr">
              <a:lnSpc>
                <a:spcPts val="3531"/>
              </a:lnSpc>
              <a:spcBef>
                <a:spcPct val="0"/>
              </a:spcBef>
            </a:pPr>
            <a:r>
              <a:rPr lang="en-US" sz="2522">
                <a:solidFill>
                  <a:srgbClr val="000000"/>
                </a:solidFill>
                <a:latin typeface="Varela Round"/>
                <a:ea typeface="Varela Round"/>
                <a:cs typeface="Varela Round"/>
                <a:sym typeface="Varela Round"/>
              </a:rPr>
              <a:t>Think Before You Click!</a:t>
            </a: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748074"/>
            <a:ext cx="16230600" cy="10378946"/>
            <a:chOff x="0" y="0"/>
            <a:chExt cx="4274726" cy="2733550"/>
          </a:xfrm>
        </p:grpSpPr>
        <p:sp>
          <p:nvSpPr>
            <p:cNvPr name="Freeform 3" id="3"/>
            <p:cNvSpPr/>
            <p:nvPr/>
          </p:nvSpPr>
          <p:spPr>
            <a:xfrm flipH="false" flipV="false" rot="0">
              <a:off x="0" y="0"/>
              <a:ext cx="4274726" cy="2733550"/>
            </a:xfrm>
            <a:custGeom>
              <a:avLst/>
              <a:gdLst/>
              <a:ahLst/>
              <a:cxnLst/>
              <a:rect r="r" b="b" t="t" l="l"/>
              <a:pathLst>
                <a:path h="2733550" w="4274726">
                  <a:moveTo>
                    <a:pt x="23850" y="0"/>
                  </a:moveTo>
                  <a:lnTo>
                    <a:pt x="4250876" y="0"/>
                  </a:lnTo>
                  <a:cubicBezTo>
                    <a:pt x="4257201" y="0"/>
                    <a:pt x="4263268" y="2513"/>
                    <a:pt x="4267741" y="6985"/>
                  </a:cubicBezTo>
                  <a:cubicBezTo>
                    <a:pt x="4272213" y="11458"/>
                    <a:pt x="4274726" y="17524"/>
                    <a:pt x="4274726" y="23850"/>
                  </a:cubicBezTo>
                  <a:lnTo>
                    <a:pt x="4274726" y="2709700"/>
                  </a:lnTo>
                  <a:cubicBezTo>
                    <a:pt x="4274726" y="2716025"/>
                    <a:pt x="4272213" y="2722091"/>
                    <a:pt x="4267741" y="2726564"/>
                  </a:cubicBezTo>
                  <a:cubicBezTo>
                    <a:pt x="4263268" y="2731037"/>
                    <a:pt x="4257201" y="2733550"/>
                    <a:pt x="4250876" y="2733550"/>
                  </a:cubicBezTo>
                  <a:lnTo>
                    <a:pt x="23850" y="2733550"/>
                  </a:lnTo>
                  <a:cubicBezTo>
                    <a:pt x="17524" y="2733550"/>
                    <a:pt x="11458" y="2731037"/>
                    <a:pt x="6985" y="2726564"/>
                  </a:cubicBezTo>
                  <a:cubicBezTo>
                    <a:pt x="2513" y="2722091"/>
                    <a:pt x="0" y="2716025"/>
                    <a:pt x="0" y="2709700"/>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77165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175644" y="2416977"/>
            <a:ext cx="14107129" cy="7393607"/>
            <a:chOff x="0" y="0"/>
            <a:chExt cx="3715458" cy="1947287"/>
          </a:xfrm>
        </p:grpSpPr>
        <p:sp>
          <p:nvSpPr>
            <p:cNvPr name="Freeform 6" id="6"/>
            <p:cNvSpPr/>
            <p:nvPr/>
          </p:nvSpPr>
          <p:spPr>
            <a:xfrm flipH="false" flipV="false" rot="0">
              <a:off x="0" y="0"/>
              <a:ext cx="3715458" cy="1947288"/>
            </a:xfrm>
            <a:custGeom>
              <a:avLst/>
              <a:gdLst/>
              <a:ahLst/>
              <a:cxnLst/>
              <a:rect r="r" b="b" t="t" l="l"/>
              <a:pathLst>
                <a:path h="1947288" w="3715458">
                  <a:moveTo>
                    <a:pt x="54879" y="0"/>
                  </a:moveTo>
                  <a:lnTo>
                    <a:pt x="3660578" y="0"/>
                  </a:lnTo>
                  <a:cubicBezTo>
                    <a:pt x="3675133" y="0"/>
                    <a:pt x="3689092" y="5782"/>
                    <a:pt x="3699384" y="16074"/>
                  </a:cubicBezTo>
                  <a:cubicBezTo>
                    <a:pt x="3709676" y="26366"/>
                    <a:pt x="3715458" y="40325"/>
                    <a:pt x="3715458" y="54879"/>
                  </a:cubicBezTo>
                  <a:lnTo>
                    <a:pt x="3715458" y="1892408"/>
                  </a:lnTo>
                  <a:cubicBezTo>
                    <a:pt x="3715458" y="1922717"/>
                    <a:pt x="3690888" y="1947288"/>
                    <a:pt x="3660578" y="1947288"/>
                  </a:cubicBezTo>
                  <a:lnTo>
                    <a:pt x="54879" y="1947288"/>
                  </a:lnTo>
                  <a:cubicBezTo>
                    <a:pt x="40325" y="1947288"/>
                    <a:pt x="26366" y="1941506"/>
                    <a:pt x="16074" y="1931214"/>
                  </a:cubicBezTo>
                  <a:cubicBezTo>
                    <a:pt x="5782" y="1920922"/>
                    <a:pt x="0" y="1906963"/>
                    <a:pt x="0" y="1892408"/>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98538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3397926" y="2856171"/>
            <a:ext cx="2884847" cy="2884847"/>
          </a:xfrm>
          <a:custGeom>
            <a:avLst/>
            <a:gdLst/>
            <a:ahLst/>
            <a:cxnLst/>
            <a:rect r="r" b="b" t="t" l="l"/>
            <a:pathLst>
              <a:path h="2884847" w="2884847">
                <a:moveTo>
                  <a:pt x="0" y="0"/>
                </a:moveTo>
                <a:lnTo>
                  <a:pt x="2884847" y="0"/>
                </a:lnTo>
                <a:lnTo>
                  <a:pt x="2884847" y="2884846"/>
                </a:lnTo>
                <a:lnTo>
                  <a:pt x="0" y="2884846"/>
                </a:lnTo>
                <a:lnTo>
                  <a:pt x="0" y="0"/>
                </a:lnTo>
                <a:close/>
              </a:path>
            </a:pathLst>
          </a:custGeom>
          <a:blipFill>
            <a:blip r:embed="rId2"/>
            <a:stretch>
              <a:fillRect l="0" t="0" r="0" b="0"/>
            </a:stretch>
          </a:blipFill>
        </p:spPr>
      </p:sp>
      <p:sp>
        <p:nvSpPr>
          <p:cNvPr name="Freeform 9" id="9"/>
          <p:cNvSpPr/>
          <p:nvPr/>
        </p:nvSpPr>
        <p:spPr>
          <a:xfrm flipH="false" flipV="false" rot="0">
            <a:off x="8337506" y="6808993"/>
            <a:ext cx="2265609" cy="2449307"/>
          </a:xfrm>
          <a:custGeom>
            <a:avLst/>
            <a:gdLst/>
            <a:ahLst/>
            <a:cxnLst/>
            <a:rect r="r" b="b" t="t" l="l"/>
            <a:pathLst>
              <a:path h="2449307" w="2265609">
                <a:moveTo>
                  <a:pt x="0" y="0"/>
                </a:moveTo>
                <a:lnTo>
                  <a:pt x="2265609" y="0"/>
                </a:lnTo>
                <a:lnTo>
                  <a:pt x="2265609" y="2449307"/>
                </a:lnTo>
                <a:lnTo>
                  <a:pt x="0" y="2449307"/>
                </a:lnTo>
                <a:lnTo>
                  <a:pt x="0" y="0"/>
                </a:lnTo>
                <a:close/>
              </a:path>
            </a:pathLst>
          </a:custGeom>
          <a:blipFill>
            <a:blip r:embed="rId3"/>
            <a:stretch>
              <a:fillRect l="-52622" t="-11359" r="-43020" b="-15545"/>
            </a:stretch>
          </a:blipFill>
        </p:spPr>
      </p:sp>
      <p:sp>
        <p:nvSpPr>
          <p:cNvPr name="Freeform 10" id="10"/>
          <p:cNvSpPr/>
          <p:nvPr/>
        </p:nvSpPr>
        <p:spPr>
          <a:xfrm flipH="false" flipV="false" rot="0">
            <a:off x="1508299" y="6722783"/>
            <a:ext cx="6260842" cy="2621728"/>
          </a:xfrm>
          <a:custGeom>
            <a:avLst/>
            <a:gdLst/>
            <a:ahLst/>
            <a:cxnLst/>
            <a:rect r="r" b="b" t="t" l="l"/>
            <a:pathLst>
              <a:path h="2621728" w="6260842">
                <a:moveTo>
                  <a:pt x="0" y="0"/>
                </a:moveTo>
                <a:lnTo>
                  <a:pt x="6260843" y="0"/>
                </a:lnTo>
                <a:lnTo>
                  <a:pt x="6260843" y="2621727"/>
                </a:lnTo>
                <a:lnTo>
                  <a:pt x="0" y="2621727"/>
                </a:lnTo>
                <a:lnTo>
                  <a:pt x="0" y="0"/>
                </a:lnTo>
                <a:close/>
              </a:path>
            </a:pathLst>
          </a:custGeom>
          <a:blipFill>
            <a:blip r:embed="rId4"/>
            <a:stretch>
              <a:fillRect l="0" t="0" r="0" b="0"/>
            </a:stretch>
          </a:blipFill>
        </p:spPr>
      </p:sp>
      <p:sp>
        <p:nvSpPr>
          <p:cNvPr name="Freeform 11" id="11"/>
          <p:cNvSpPr/>
          <p:nvPr/>
        </p:nvSpPr>
        <p:spPr>
          <a:xfrm flipH="false" flipV="false" rot="0">
            <a:off x="12511530" y="6595371"/>
            <a:ext cx="2629006" cy="2629006"/>
          </a:xfrm>
          <a:custGeom>
            <a:avLst/>
            <a:gdLst/>
            <a:ahLst/>
            <a:cxnLst/>
            <a:rect r="r" b="b" t="t" l="l"/>
            <a:pathLst>
              <a:path h="2629006" w="2629006">
                <a:moveTo>
                  <a:pt x="0" y="0"/>
                </a:moveTo>
                <a:lnTo>
                  <a:pt x="2629006" y="0"/>
                </a:lnTo>
                <a:lnTo>
                  <a:pt x="2629006" y="2629006"/>
                </a:lnTo>
                <a:lnTo>
                  <a:pt x="0" y="2629006"/>
                </a:lnTo>
                <a:lnTo>
                  <a:pt x="0" y="0"/>
                </a:lnTo>
                <a:close/>
              </a:path>
            </a:pathLst>
          </a:custGeom>
          <a:blipFill>
            <a:blip r:embed="rId5"/>
            <a:stretch>
              <a:fillRect l="0" t="0" r="0" b="0"/>
            </a:stretch>
          </a:blipFill>
        </p:spPr>
      </p:sp>
      <p:sp>
        <p:nvSpPr>
          <p:cNvPr name="TextBox 12" id="12"/>
          <p:cNvSpPr txBox="true"/>
          <p:nvPr/>
        </p:nvSpPr>
        <p:spPr>
          <a:xfrm rot="0">
            <a:off x="3019223" y="1562100"/>
            <a:ext cx="12902175"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Social Engineering</a:t>
            </a:r>
          </a:p>
        </p:txBody>
      </p:sp>
      <p:sp>
        <p:nvSpPr>
          <p:cNvPr name="TextBox 13" id="13"/>
          <p:cNvSpPr txBox="true"/>
          <p:nvPr/>
        </p:nvSpPr>
        <p:spPr>
          <a:xfrm rot="0">
            <a:off x="2662308" y="3730350"/>
            <a:ext cx="10280753" cy="1673175"/>
          </a:xfrm>
          <a:prstGeom prst="rect">
            <a:avLst/>
          </a:prstGeom>
        </p:spPr>
        <p:txBody>
          <a:bodyPr anchor="t" rtlCol="false" tIns="0" lIns="0" bIns="0" rIns="0">
            <a:spAutoFit/>
          </a:bodyPr>
          <a:lstStyle/>
          <a:p>
            <a:pPr algn="ctr">
              <a:lnSpc>
                <a:spcPts val="3327"/>
              </a:lnSpc>
            </a:pPr>
            <a:r>
              <a:rPr lang="en-US" sz="2376">
                <a:solidFill>
                  <a:srgbClr val="000000"/>
                </a:solidFill>
                <a:latin typeface="Varela Round"/>
                <a:ea typeface="Varela Round"/>
                <a:cs typeface="Varela Round"/>
                <a:sym typeface="Varela Round"/>
              </a:rPr>
              <a:t>Social engineering attacks exploit human psychology rather than technical vulnerabilities. Attackers manipulate individuals into revealing confidential information, often posing as trusted authorities.</a:t>
            </a:r>
          </a:p>
          <a:p>
            <a:pPr algn="ctr">
              <a:lnSpc>
                <a:spcPts val="3327"/>
              </a:lnSpc>
              <a:spcBef>
                <a:spcPct val="0"/>
              </a:spcBef>
            </a:pPr>
          </a:p>
        </p:txBody>
      </p:sp>
      <p:sp>
        <p:nvSpPr>
          <p:cNvPr name="TextBox 14" id="14"/>
          <p:cNvSpPr txBox="true"/>
          <p:nvPr/>
        </p:nvSpPr>
        <p:spPr>
          <a:xfrm rot="0">
            <a:off x="3019223" y="5796127"/>
            <a:ext cx="3238996" cy="706071"/>
          </a:xfrm>
          <a:prstGeom prst="rect">
            <a:avLst/>
          </a:prstGeom>
        </p:spPr>
        <p:txBody>
          <a:bodyPr anchor="t" rtlCol="false" tIns="0" lIns="0" bIns="0" rIns="0">
            <a:spAutoFit/>
          </a:bodyPr>
          <a:lstStyle/>
          <a:p>
            <a:pPr algn="ctr">
              <a:lnSpc>
                <a:spcPts val="5707"/>
              </a:lnSpc>
              <a:spcBef>
                <a:spcPct val="0"/>
              </a:spcBef>
            </a:pPr>
            <a:r>
              <a:rPr lang="en-US" sz="4076">
                <a:solidFill>
                  <a:srgbClr val="000000"/>
                </a:solidFill>
                <a:latin typeface="Varela Round"/>
                <a:ea typeface="Varela Round"/>
                <a:cs typeface="Varela Round"/>
                <a:sym typeface="Varela Round"/>
              </a:rPr>
              <a:t>Pretexting</a:t>
            </a:r>
          </a:p>
        </p:txBody>
      </p:sp>
      <p:sp>
        <p:nvSpPr>
          <p:cNvPr name="TextBox 15" id="15"/>
          <p:cNvSpPr txBox="true"/>
          <p:nvPr/>
        </p:nvSpPr>
        <p:spPr>
          <a:xfrm rot="0">
            <a:off x="7614990" y="5889300"/>
            <a:ext cx="3238996" cy="706071"/>
          </a:xfrm>
          <a:prstGeom prst="rect">
            <a:avLst/>
          </a:prstGeom>
        </p:spPr>
        <p:txBody>
          <a:bodyPr anchor="t" rtlCol="false" tIns="0" lIns="0" bIns="0" rIns="0">
            <a:spAutoFit/>
          </a:bodyPr>
          <a:lstStyle/>
          <a:p>
            <a:pPr algn="ctr">
              <a:lnSpc>
                <a:spcPts val="5707"/>
              </a:lnSpc>
              <a:spcBef>
                <a:spcPct val="0"/>
              </a:spcBef>
            </a:pPr>
            <a:r>
              <a:rPr lang="en-US" sz="4076">
                <a:solidFill>
                  <a:srgbClr val="000000"/>
                </a:solidFill>
                <a:latin typeface="Varela Round"/>
                <a:ea typeface="Varela Round"/>
                <a:cs typeface="Varela Round"/>
                <a:sym typeface="Varela Round"/>
              </a:rPr>
              <a:t>Tailgating</a:t>
            </a:r>
          </a:p>
        </p:txBody>
      </p:sp>
      <p:sp>
        <p:nvSpPr>
          <p:cNvPr name="TextBox 16" id="16"/>
          <p:cNvSpPr txBox="true"/>
          <p:nvPr/>
        </p:nvSpPr>
        <p:spPr>
          <a:xfrm rot="0">
            <a:off x="12206535" y="5889300"/>
            <a:ext cx="3238996" cy="706071"/>
          </a:xfrm>
          <a:prstGeom prst="rect">
            <a:avLst/>
          </a:prstGeom>
        </p:spPr>
        <p:txBody>
          <a:bodyPr anchor="t" rtlCol="false" tIns="0" lIns="0" bIns="0" rIns="0">
            <a:spAutoFit/>
          </a:bodyPr>
          <a:lstStyle/>
          <a:p>
            <a:pPr algn="ctr">
              <a:lnSpc>
                <a:spcPts val="5707"/>
              </a:lnSpc>
              <a:spcBef>
                <a:spcPct val="0"/>
              </a:spcBef>
            </a:pPr>
            <a:r>
              <a:rPr lang="en-US" sz="4076">
                <a:solidFill>
                  <a:srgbClr val="000000"/>
                </a:solidFill>
                <a:latin typeface="Varela Round"/>
                <a:ea typeface="Varela Round"/>
                <a:cs typeface="Varela Round"/>
                <a:sym typeface="Varela Round"/>
              </a:rPr>
              <a:t>Baiting</a:t>
            </a:r>
          </a:p>
        </p:txBody>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163586"/>
            <a:chOff x="0" y="0"/>
            <a:chExt cx="3715458" cy="1359957"/>
          </a:xfrm>
        </p:grpSpPr>
        <p:sp>
          <p:nvSpPr>
            <p:cNvPr name="Freeform 6" id="6"/>
            <p:cNvSpPr/>
            <p:nvPr/>
          </p:nvSpPr>
          <p:spPr>
            <a:xfrm flipH="false" flipV="false" rot="0">
              <a:off x="0" y="0"/>
              <a:ext cx="3715458" cy="1359957"/>
            </a:xfrm>
            <a:custGeom>
              <a:avLst/>
              <a:gdLst/>
              <a:ahLst/>
              <a:cxnLst/>
              <a:rect r="r" b="b" t="t" l="l"/>
              <a:pathLst>
                <a:path h="1359957" w="3715458">
                  <a:moveTo>
                    <a:pt x="54879" y="0"/>
                  </a:moveTo>
                  <a:lnTo>
                    <a:pt x="3660578" y="0"/>
                  </a:lnTo>
                  <a:cubicBezTo>
                    <a:pt x="3675133" y="0"/>
                    <a:pt x="3689092" y="5782"/>
                    <a:pt x="3699384" y="16074"/>
                  </a:cubicBezTo>
                  <a:cubicBezTo>
                    <a:pt x="3709676" y="26366"/>
                    <a:pt x="3715458" y="40325"/>
                    <a:pt x="3715458" y="54879"/>
                  </a:cubicBezTo>
                  <a:lnTo>
                    <a:pt x="3715458" y="1305077"/>
                  </a:lnTo>
                  <a:cubicBezTo>
                    <a:pt x="3715458" y="1335386"/>
                    <a:pt x="3690888" y="1359957"/>
                    <a:pt x="3660578" y="1359957"/>
                  </a:cubicBezTo>
                  <a:lnTo>
                    <a:pt x="54879" y="1359957"/>
                  </a:lnTo>
                  <a:cubicBezTo>
                    <a:pt x="24570" y="1359957"/>
                    <a:pt x="0" y="1335386"/>
                    <a:pt x="0" y="1305077"/>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39805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755838" y="4613871"/>
            <a:ext cx="3808472" cy="2882722"/>
          </a:xfrm>
          <a:custGeom>
            <a:avLst/>
            <a:gdLst/>
            <a:ahLst/>
            <a:cxnLst/>
            <a:rect r="r" b="b" t="t" l="l"/>
            <a:pathLst>
              <a:path h="2882722" w="3808472">
                <a:moveTo>
                  <a:pt x="0" y="0"/>
                </a:moveTo>
                <a:lnTo>
                  <a:pt x="3808472" y="0"/>
                </a:lnTo>
                <a:lnTo>
                  <a:pt x="3808472" y="2882722"/>
                </a:lnTo>
                <a:lnTo>
                  <a:pt x="0" y="2882722"/>
                </a:lnTo>
                <a:lnTo>
                  <a:pt x="0" y="0"/>
                </a:lnTo>
                <a:close/>
              </a:path>
            </a:pathLst>
          </a:custGeom>
          <a:blipFill>
            <a:blip r:embed="rId2"/>
            <a:stretch>
              <a:fillRect l="-14478" t="0" r="0" b="-8583"/>
            </a:stretch>
          </a:blipFill>
        </p:spPr>
      </p:sp>
      <p:sp>
        <p:nvSpPr>
          <p:cNvPr name="Freeform 9" id="9"/>
          <p:cNvSpPr/>
          <p:nvPr/>
        </p:nvSpPr>
        <p:spPr>
          <a:xfrm flipH="false" flipV="false" rot="0">
            <a:off x="10582008" y="4785623"/>
            <a:ext cx="4370490" cy="2710971"/>
          </a:xfrm>
          <a:custGeom>
            <a:avLst/>
            <a:gdLst/>
            <a:ahLst/>
            <a:cxnLst/>
            <a:rect r="r" b="b" t="t" l="l"/>
            <a:pathLst>
              <a:path h="2710971" w="4370490">
                <a:moveTo>
                  <a:pt x="0" y="0"/>
                </a:moveTo>
                <a:lnTo>
                  <a:pt x="4370490" y="0"/>
                </a:lnTo>
                <a:lnTo>
                  <a:pt x="4370490" y="2710970"/>
                </a:lnTo>
                <a:lnTo>
                  <a:pt x="0" y="2710970"/>
                </a:lnTo>
                <a:lnTo>
                  <a:pt x="0" y="0"/>
                </a:lnTo>
                <a:close/>
              </a:path>
            </a:pathLst>
          </a:custGeom>
          <a:blipFill>
            <a:blip r:embed="rId3"/>
            <a:stretch>
              <a:fillRect l="0" t="0" r="0" b="0"/>
            </a:stretch>
          </a:blipFill>
        </p:spPr>
      </p:sp>
      <p:sp>
        <p:nvSpPr>
          <p:cNvPr name="Freeform 10" id="10"/>
          <p:cNvSpPr/>
          <p:nvPr/>
        </p:nvSpPr>
        <p:spPr>
          <a:xfrm flipH="false" flipV="false" rot="0">
            <a:off x="6399634" y="4949156"/>
            <a:ext cx="2056240" cy="2175916"/>
          </a:xfrm>
          <a:custGeom>
            <a:avLst/>
            <a:gdLst/>
            <a:ahLst/>
            <a:cxnLst/>
            <a:rect r="r" b="b" t="t" l="l"/>
            <a:pathLst>
              <a:path h="2175916" w="2056240">
                <a:moveTo>
                  <a:pt x="0" y="0"/>
                </a:moveTo>
                <a:lnTo>
                  <a:pt x="2056240" y="0"/>
                </a:lnTo>
                <a:lnTo>
                  <a:pt x="2056240" y="2175915"/>
                </a:lnTo>
                <a:lnTo>
                  <a:pt x="0" y="2175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408054" y="1762930"/>
            <a:ext cx="15695887" cy="1440142"/>
          </a:xfrm>
          <a:prstGeom prst="rect">
            <a:avLst/>
          </a:prstGeom>
        </p:spPr>
        <p:txBody>
          <a:bodyPr anchor="t" rtlCol="false" tIns="0" lIns="0" bIns="0" rIns="0">
            <a:spAutoFit/>
          </a:bodyPr>
          <a:lstStyle/>
          <a:p>
            <a:pPr algn="ctr">
              <a:lnSpc>
                <a:spcPts val="10079"/>
              </a:lnSpc>
            </a:pPr>
            <a:r>
              <a:rPr lang="en-US" sz="12599">
                <a:solidFill>
                  <a:srgbClr val="FFFFFF"/>
                </a:solidFill>
                <a:latin typeface="Squada One"/>
                <a:ea typeface="Squada One"/>
                <a:cs typeface="Squada One"/>
                <a:sym typeface="Squada One"/>
              </a:rPr>
              <a:t>Password Management</a:t>
            </a:r>
          </a:p>
        </p:txBody>
      </p:sp>
      <p:sp>
        <p:nvSpPr>
          <p:cNvPr name="Freeform 12" id="12"/>
          <p:cNvSpPr/>
          <p:nvPr/>
        </p:nvSpPr>
        <p:spPr>
          <a:xfrm flipH="false" flipV="false" rot="0">
            <a:off x="13842045" y="5143500"/>
            <a:ext cx="2056240" cy="2175916"/>
          </a:xfrm>
          <a:custGeom>
            <a:avLst/>
            <a:gdLst/>
            <a:ahLst/>
            <a:cxnLst/>
            <a:rect r="r" b="b" t="t" l="l"/>
            <a:pathLst>
              <a:path h="2175916" w="2056240">
                <a:moveTo>
                  <a:pt x="0" y="0"/>
                </a:moveTo>
                <a:lnTo>
                  <a:pt x="2056240" y="0"/>
                </a:lnTo>
                <a:lnTo>
                  <a:pt x="2056240" y="2175916"/>
                </a:lnTo>
                <a:lnTo>
                  <a:pt x="0" y="21759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61288" y="4759325"/>
            <a:ext cx="3663827" cy="3476626"/>
            <a:chOff x="0" y="0"/>
            <a:chExt cx="964959" cy="915655"/>
          </a:xfrm>
        </p:grpSpPr>
        <p:sp>
          <p:nvSpPr>
            <p:cNvPr name="Freeform 3" id="3"/>
            <p:cNvSpPr/>
            <p:nvPr/>
          </p:nvSpPr>
          <p:spPr>
            <a:xfrm flipH="false" flipV="false" rot="0">
              <a:off x="0" y="0"/>
              <a:ext cx="964959" cy="915654"/>
            </a:xfrm>
            <a:custGeom>
              <a:avLst/>
              <a:gdLst/>
              <a:ahLst/>
              <a:cxnLst/>
              <a:rect r="r" b="b" t="t" l="l"/>
              <a:pathLst>
                <a:path h="915654" w="964959">
                  <a:moveTo>
                    <a:pt x="73957" y="0"/>
                  </a:moveTo>
                  <a:lnTo>
                    <a:pt x="891001" y="0"/>
                  </a:lnTo>
                  <a:cubicBezTo>
                    <a:pt x="910616" y="0"/>
                    <a:pt x="929427" y="7792"/>
                    <a:pt x="943297" y="21662"/>
                  </a:cubicBezTo>
                  <a:cubicBezTo>
                    <a:pt x="957167" y="35531"/>
                    <a:pt x="964959" y="54343"/>
                    <a:pt x="964959" y="73957"/>
                  </a:cubicBezTo>
                  <a:lnTo>
                    <a:pt x="964959" y="841697"/>
                  </a:lnTo>
                  <a:cubicBezTo>
                    <a:pt x="964959" y="882543"/>
                    <a:pt x="931847" y="915654"/>
                    <a:pt x="891001" y="915654"/>
                  </a:cubicBezTo>
                  <a:lnTo>
                    <a:pt x="73957" y="915654"/>
                  </a:lnTo>
                  <a:cubicBezTo>
                    <a:pt x="54343" y="915654"/>
                    <a:pt x="35531" y="907863"/>
                    <a:pt x="21662" y="893993"/>
                  </a:cubicBezTo>
                  <a:cubicBezTo>
                    <a:pt x="7792" y="880123"/>
                    <a:pt x="0" y="861312"/>
                    <a:pt x="0" y="841697"/>
                  </a:cubicBezTo>
                  <a:lnTo>
                    <a:pt x="0" y="73957"/>
                  </a:lnTo>
                  <a:cubicBezTo>
                    <a:pt x="0" y="54343"/>
                    <a:pt x="7792" y="35531"/>
                    <a:pt x="21662" y="21662"/>
                  </a:cubicBezTo>
                  <a:cubicBezTo>
                    <a:pt x="35531" y="7792"/>
                    <a:pt x="54343" y="0"/>
                    <a:pt x="73957" y="0"/>
                  </a:cubicBezTo>
                  <a:close/>
                </a:path>
              </a:pathLst>
            </a:custGeom>
            <a:solidFill>
              <a:srgbClr val="FFC61A"/>
            </a:solidFill>
          </p:spPr>
        </p:sp>
        <p:sp>
          <p:nvSpPr>
            <p:cNvPr name="TextBox 4" id="4"/>
            <p:cNvSpPr txBox="true"/>
            <p:nvPr/>
          </p:nvSpPr>
          <p:spPr>
            <a:xfrm>
              <a:off x="0" y="-38100"/>
              <a:ext cx="964959" cy="953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2123122"/>
            <a:ext cx="16230600" cy="10003898"/>
            <a:chOff x="0" y="0"/>
            <a:chExt cx="4274726" cy="2634771"/>
          </a:xfrm>
        </p:grpSpPr>
        <p:sp>
          <p:nvSpPr>
            <p:cNvPr name="Freeform 6" id="6"/>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solidFill>
              <a:srgbClr val="5E17EB"/>
            </a:solidFill>
          </p:spPr>
        </p:sp>
        <p:sp>
          <p:nvSpPr>
            <p:cNvPr name="TextBox 7" id="7"/>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02433" y="3473439"/>
            <a:ext cx="11615737" cy="6054149"/>
            <a:chOff x="0" y="0"/>
            <a:chExt cx="3059289" cy="1594508"/>
          </a:xfrm>
        </p:grpSpPr>
        <p:sp>
          <p:nvSpPr>
            <p:cNvPr name="Freeform 9" id="9"/>
            <p:cNvSpPr/>
            <p:nvPr/>
          </p:nvSpPr>
          <p:spPr>
            <a:xfrm flipH="false" flipV="false" rot="0">
              <a:off x="0" y="0"/>
              <a:ext cx="3059289" cy="1594508"/>
            </a:xfrm>
            <a:custGeom>
              <a:avLst/>
              <a:gdLst/>
              <a:ahLst/>
              <a:cxnLst/>
              <a:rect r="r" b="b" t="t" l="l"/>
              <a:pathLst>
                <a:path h="1594508" w="3059289">
                  <a:moveTo>
                    <a:pt x="66650" y="0"/>
                  </a:moveTo>
                  <a:lnTo>
                    <a:pt x="2992638" y="0"/>
                  </a:lnTo>
                  <a:cubicBezTo>
                    <a:pt x="3010315" y="0"/>
                    <a:pt x="3027268" y="7022"/>
                    <a:pt x="3039767" y="19521"/>
                  </a:cubicBezTo>
                  <a:cubicBezTo>
                    <a:pt x="3052267" y="32021"/>
                    <a:pt x="3059289" y="48974"/>
                    <a:pt x="3059289" y="66650"/>
                  </a:cubicBezTo>
                  <a:lnTo>
                    <a:pt x="3059289" y="1527858"/>
                  </a:lnTo>
                  <a:cubicBezTo>
                    <a:pt x="3059289" y="1545535"/>
                    <a:pt x="3052267" y="1562488"/>
                    <a:pt x="3039767" y="1574987"/>
                  </a:cubicBezTo>
                  <a:cubicBezTo>
                    <a:pt x="3027268" y="1587486"/>
                    <a:pt x="3010315" y="1594508"/>
                    <a:pt x="2992638" y="1594508"/>
                  </a:cubicBezTo>
                  <a:lnTo>
                    <a:pt x="66650" y="1594508"/>
                  </a:lnTo>
                  <a:cubicBezTo>
                    <a:pt x="48974" y="1594508"/>
                    <a:pt x="32021" y="1587486"/>
                    <a:pt x="19521" y="1574987"/>
                  </a:cubicBezTo>
                  <a:cubicBezTo>
                    <a:pt x="7022" y="1562488"/>
                    <a:pt x="0" y="1545535"/>
                    <a:pt x="0" y="1527858"/>
                  </a:cubicBezTo>
                  <a:lnTo>
                    <a:pt x="0" y="66650"/>
                  </a:lnTo>
                  <a:cubicBezTo>
                    <a:pt x="0" y="48974"/>
                    <a:pt x="7022" y="32021"/>
                    <a:pt x="19521" y="19521"/>
                  </a:cubicBezTo>
                  <a:cubicBezTo>
                    <a:pt x="32021" y="7022"/>
                    <a:pt x="48974" y="0"/>
                    <a:pt x="66650" y="0"/>
                  </a:cubicBezTo>
                  <a:close/>
                </a:path>
              </a:pathLst>
            </a:custGeom>
            <a:solidFill>
              <a:srgbClr val="FFFFFF"/>
            </a:solidFill>
          </p:spPr>
        </p:sp>
        <p:sp>
          <p:nvSpPr>
            <p:cNvPr name="TextBox 10" id="10"/>
            <p:cNvSpPr txBox="true"/>
            <p:nvPr/>
          </p:nvSpPr>
          <p:spPr>
            <a:xfrm>
              <a:off x="0" y="-38100"/>
              <a:ext cx="3059289" cy="16326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153909" y="6685093"/>
            <a:ext cx="9664630" cy="2573207"/>
            <a:chOff x="0" y="0"/>
            <a:chExt cx="2545417" cy="677717"/>
          </a:xfrm>
        </p:grpSpPr>
        <p:sp>
          <p:nvSpPr>
            <p:cNvPr name="Freeform 12" id="12"/>
            <p:cNvSpPr/>
            <p:nvPr/>
          </p:nvSpPr>
          <p:spPr>
            <a:xfrm flipH="false" flipV="false" rot="0">
              <a:off x="0" y="0"/>
              <a:ext cx="2545417" cy="677717"/>
            </a:xfrm>
            <a:custGeom>
              <a:avLst/>
              <a:gdLst/>
              <a:ahLst/>
              <a:cxnLst/>
              <a:rect r="r" b="b" t="t" l="l"/>
              <a:pathLst>
                <a:path h="677717" w="2545417">
                  <a:moveTo>
                    <a:pt x="80106" y="0"/>
                  </a:moveTo>
                  <a:lnTo>
                    <a:pt x="2465311" y="0"/>
                  </a:lnTo>
                  <a:cubicBezTo>
                    <a:pt x="2509552" y="0"/>
                    <a:pt x="2545417" y="35865"/>
                    <a:pt x="2545417" y="80106"/>
                  </a:cubicBezTo>
                  <a:lnTo>
                    <a:pt x="2545417" y="597611"/>
                  </a:lnTo>
                  <a:cubicBezTo>
                    <a:pt x="2545417" y="641853"/>
                    <a:pt x="2509552" y="677717"/>
                    <a:pt x="2465311" y="677717"/>
                  </a:cubicBezTo>
                  <a:lnTo>
                    <a:pt x="80106" y="677717"/>
                  </a:lnTo>
                  <a:cubicBezTo>
                    <a:pt x="58860" y="677717"/>
                    <a:pt x="38485" y="669278"/>
                    <a:pt x="23462" y="654255"/>
                  </a:cubicBezTo>
                  <a:cubicBezTo>
                    <a:pt x="8440" y="639232"/>
                    <a:pt x="0" y="618857"/>
                    <a:pt x="0" y="597611"/>
                  </a:cubicBezTo>
                  <a:lnTo>
                    <a:pt x="0" y="80106"/>
                  </a:lnTo>
                  <a:cubicBezTo>
                    <a:pt x="0" y="35865"/>
                    <a:pt x="35865" y="0"/>
                    <a:pt x="80106" y="0"/>
                  </a:cubicBezTo>
                  <a:close/>
                </a:path>
              </a:pathLst>
            </a:custGeom>
            <a:solidFill>
              <a:srgbClr val="FFC61A"/>
            </a:solidFill>
          </p:spPr>
        </p:sp>
        <p:sp>
          <p:nvSpPr>
            <p:cNvPr name="TextBox 13" id="13"/>
            <p:cNvSpPr txBox="true"/>
            <p:nvPr/>
          </p:nvSpPr>
          <p:spPr>
            <a:xfrm>
              <a:off x="0" y="-38100"/>
              <a:ext cx="2545417" cy="71581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463202" y="6882738"/>
            <a:ext cx="9019560" cy="2125971"/>
            <a:chOff x="0" y="0"/>
            <a:chExt cx="2375522" cy="559926"/>
          </a:xfrm>
        </p:grpSpPr>
        <p:sp>
          <p:nvSpPr>
            <p:cNvPr name="Freeform 15" id="15"/>
            <p:cNvSpPr/>
            <p:nvPr/>
          </p:nvSpPr>
          <p:spPr>
            <a:xfrm flipH="false" flipV="false" rot="0">
              <a:off x="0" y="0"/>
              <a:ext cx="2375522" cy="559926"/>
            </a:xfrm>
            <a:custGeom>
              <a:avLst/>
              <a:gdLst/>
              <a:ahLst/>
              <a:cxnLst/>
              <a:rect r="r" b="b" t="t" l="l"/>
              <a:pathLst>
                <a:path h="559926" w="2375522">
                  <a:moveTo>
                    <a:pt x="85835" y="0"/>
                  </a:moveTo>
                  <a:lnTo>
                    <a:pt x="2289687" y="0"/>
                  </a:lnTo>
                  <a:cubicBezTo>
                    <a:pt x="2337092" y="0"/>
                    <a:pt x="2375522" y="38430"/>
                    <a:pt x="2375522" y="85835"/>
                  </a:cubicBezTo>
                  <a:lnTo>
                    <a:pt x="2375522" y="474092"/>
                  </a:lnTo>
                  <a:cubicBezTo>
                    <a:pt x="2375522" y="496856"/>
                    <a:pt x="2366479" y="518689"/>
                    <a:pt x="2350382" y="534786"/>
                  </a:cubicBezTo>
                  <a:cubicBezTo>
                    <a:pt x="2334284" y="550883"/>
                    <a:pt x="2312452" y="559926"/>
                    <a:pt x="2289687" y="559926"/>
                  </a:cubicBezTo>
                  <a:lnTo>
                    <a:pt x="85835" y="559926"/>
                  </a:lnTo>
                  <a:cubicBezTo>
                    <a:pt x="38430" y="559926"/>
                    <a:pt x="0" y="521497"/>
                    <a:pt x="0" y="474092"/>
                  </a:cubicBezTo>
                  <a:lnTo>
                    <a:pt x="0" y="85835"/>
                  </a:lnTo>
                  <a:cubicBezTo>
                    <a:pt x="0" y="63070"/>
                    <a:pt x="9043" y="41238"/>
                    <a:pt x="25140" y="25140"/>
                  </a:cubicBezTo>
                  <a:cubicBezTo>
                    <a:pt x="41238" y="9043"/>
                    <a:pt x="63070" y="0"/>
                    <a:pt x="85835" y="0"/>
                  </a:cubicBezTo>
                  <a:close/>
                </a:path>
              </a:pathLst>
            </a:custGeom>
            <a:solidFill>
              <a:srgbClr val="FFFFFF"/>
            </a:solidFill>
          </p:spPr>
        </p:sp>
        <p:sp>
          <p:nvSpPr>
            <p:cNvPr name="TextBox 16" id="16"/>
            <p:cNvSpPr txBox="true"/>
            <p:nvPr/>
          </p:nvSpPr>
          <p:spPr>
            <a:xfrm>
              <a:off x="0" y="-38100"/>
              <a:ext cx="2375522" cy="598026"/>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true" flipV="false" rot="0">
            <a:off x="11882303" y="800527"/>
            <a:ext cx="6029740" cy="5668167"/>
          </a:xfrm>
          <a:custGeom>
            <a:avLst/>
            <a:gdLst/>
            <a:ahLst/>
            <a:cxnLst/>
            <a:rect r="r" b="b" t="t" l="l"/>
            <a:pathLst>
              <a:path h="5668167" w="6029740">
                <a:moveTo>
                  <a:pt x="6029740" y="0"/>
                </a:moveTo>
                <a:lnTo>
                  <a:pt x="0" y="0"/>
                </a:lnTo>
                <a:lnTo>
                  <a:pt x="0" y="5668167"/>
                </a:lnTo>
                <a:lnTo>
                  <a:pt x="6029740" y="5668167"/>
                </a:lnTo>
                <a:lnTo>
                  <a:pt x="6029740" y="0"/>
                </a:lnTo>
                <a:close/>
              </a:path>
            </a:pathLst>
          </a:custGeom>
          <a:blipFill>
            <a:blip r:embed="rId2"/>
            <a:stretch>
              <a:fillRect l="0" t="-3189" r="0" b="-3189"/>
            </a:stretch>
          </a:blipFill>
        </p:spPr>
      </p:sp>
      <p:sp>
        <p:nvSpPr>
          <p:cNvPr name="Freeform 18" id="18"/>
          <p:cNvSpPr/>
          <p:nvPr/>
        </p:nvSpPr>
        <p:spPr>
          <a:xfrm flipH="false" flipV="false" rot="0">
            <a:off x="3695849" y="6577469"/>
            <a:ext cx="1658482" cy="1658482"/>
          </a:xfrm>
          <a:custGeom>
            <a:avLst/>
            <a:gdLst/>
            <a:ahLst/>
            <a:cxnLst/>
            <a:rect r="r" b="b" t="t" l="l"/>
            <a:pathLst>
              <a:path h="1658482" w="1658482">
                <a:moveTo>
                  <a:pt x="0" y="0"/>
                </a:moveTo>
                <a:lnTo>
                  <a:pt x="1658481" y="0"/>
                </a:lnTo>
                <a:lnTo>
                  <a:pt x="1658481" y="1658482"/>
                </a:lnTo>
                <a:lnTo>
                  <a:pt x="0" y="1658482"/>
                </a:lnTo>
                <a:lnTo>
                  <a:pt x="0" y="0"/>
                </a:lnTo>
                <a:close/>
              </a:path>
            </a:pathLst>
          </a:custGeom>
          <a:blipFill>
            <a:blip r:embed="rId3"/>
            <a:stretch>
              <a:fillRect l="0" t="0" r="0" b="0"/>
            </a:stretch>
          </a:blipFill>
        </p:spPr>
      </p:sp>
      <p:sp>
        <p:nvSpPr>
          <p:cNvPr name="Freeform 19" id="19"/>
          <p:cNvSpPr/>
          <p:nvPr/>
        </p:nvSpPr>
        <p:spPr>
          <a:xfrm flipH="false" flipV="false" rot="0">
            <a:off x="11572318" y="7762488"/>
            <a:ext cx="1246221" cy="1246221"/>
          </a:xfrm>
          <a:custGeom>
            <a:avLst/>
            <a:gdLst/>
            <a:ahLst/>
            <a:cxnLst/>
            <a:rect r="r" b="b" t="t" l="l"/>
            <a:pathLst>
              <a:path h="1246221" w="1246221">
                <a:moveTo>
                  <a:pt x="0" y="0"/>
                </a:moveTo>
                <a:lnTo>
                  <a:pt x="1246221" y="0"/>
                </a:lnTo>
                <a:lnTo>
                  <a:pt x="1246221" y="1246221"/>
                </a:lnTo>
                <a:lnTo>
                  <a:pt x="0" y="1246221"/>
                </a:lnTo>
                <a:lnTo>
                  <a:pt x="0" y="0"/>
                </a:lnTo>
                <a:close/>
              </a:path>
            </a:pathLst>
          </a:custGeom>
          <a:blipFill>
            <a:blip r:embed="rId4"/>
            <a:stretch>
              <a:fillRect l="0" t="0" r="0" b="0"/>
            </a:stretch>
          </a:blipFill>
        </p:spPr>
      </p:sp>
      <p:sp>
        <p:nvSpPr>
          <p:cNvPr name="TextBox 20" id="20"/>
          <p:cNvSpPr txBox="true"/>
          <p:nvPr/>
        </p:nvSpPr>
        <p:spPr>
          <a:xfrm rot="0">
            <a:off x="1992721" y="1562100"/>
            <a:ext cx="5064738"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Trojans</a:t>
            </a:r>
          </a:p>
        </p:txBody>
      </p:sp>
      <p:sp>
        <p:nvSpPr>
          <p:cNvPr name="TextBox 21" id="21"/>
          <p:cNvSpPr txBox="true"/>
          <p:nvPr/>
        </p:nvSpPr>
        <p:spPr>
          <a:xfrm rot="0">
            <a:off x="2652442" y="3846276"/>
            <a:ext cx="9830321" cy="2527774"/>
          </a:xfrm>
          <a:prstGeom prst="rect">
            <a:avLst/>
          </a:prstGeom>
        </p:spPr>
        <p:txBody>
          <a:bodyPr anchor="t" rtlCol="false" tIns="0" lIns="0" bIns="0" rIns="0">
            <a:spAutoFit/>
          </a:bodyPr>
          <a:lstStyle/>
          <a:p>
            <a:pPr algn="l" marL="0" indent="0" lvl="0">
              <a:lnSpc>
                <a:spcPts val="5048"/>
              </a:lnSpc>
              <a:spcBef>
                <a:spcPct val="0"/>
              </a:spcBef>
            </a:pPr>
            <a:r>
              <a:rPr lang="en-US" sz="3606">
                <a:solidFill>
                  <a:srgbClr val="000000"/>
                </a:solidFill>
                <a:latin typeface="Varela Round"/>
                <a:ea typeface="Varela Round"/>
                <a:cs typeface="Varela Round"/>
                <a:sym typeface="Varela Round"/>
              </a:rPr>
              <a:t>Malicious software disguised as legitimate software or files. Users are tricked into installing them, which grants unauthorized access or control.</a:t>
            </a:r>
          </a:p>
        </p:txBody>
      </p:sp>
      <p:sp>
        <p:nvSpPr>
          <p:cNvPr name="TextBox 22" id="22"/>
          <p:cNvSpPr txBox="true"/>
          <p:nvPr/>
        </p:nvSpPr>
        <p:spPr>
          <a:xfrm rot="0">
            <a:off x="4271094" y="7239721"/>
            <a:ext cx="7611209" cy="655956"/>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Varela Round"/>
                <a:ea typeface="Varela Round"/>
                <a:cs typeface="Varela Round"/>
                <a:sym typeface="Varela Round"/>
              </a:rPr>
              <a:t>Steals sensitive information</a:t>
            </a:r>
          </a:p>
        </p:txBody>
      </p:sp>
      <p:sp>
        <p:nvSpPr>
          <p:cNvPr name="TextBox 23" id="23"/>
          <p:cNvSpPr txBox="true"/>
          <p:nvPr/>
        </p:nvSpPr>
        <p:spPr>
          <a:xfrm rot="0">
            <a:off x="3475422" y="8169276"/>
            <a:ext cx="8184360" cy="6134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Varela Round"/>
                <a:ea typeface="Varela Round"/>
                <a:cs typeface="Varela Round"/>
                <a:sym typeface="Varela Round"/>
              </a:rPr>
              <a:t>May spread other types of malware</a:t>
            </a:r>
          </a:p>
        </p:txBody>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6437856"/>
            <a:chOff x="0" y="0"/>
            <a:chExt cx="3715458" cy="1695567"/>
          </a:xfrm>
        </p:grpSpPr>
        <p:sp>
          <p:nvSpPr>
            <p:cNvPr name="Freeform 6" id="6"/>
            <p:cNvSpPr/>
            <p:nvPr/>
          </p:nvSpPr>
          <p:spPr>
            <a:xfrm flipH="false" flipV="false" rot="0">
              <a:off x="0" y="0"/>
              <a:ext cx="3715458" cy="1695567"/>
            </a:xfrm>
            <a:custGeom>
              <a:avLst/>
              <a:gdLst/>
              <a:ahLst/>
              <a:cxnLst/>
              <a:rect r="r" b="b" t="t" l="l"/>
              <a:pathLst>
                <a:path h="1695567" w="3715458">
                  <a:moveTo>
                    <a:pt x="54879" y="0"/>
                  </a:moveTo>
                  <a:lnTo>
                    <a:pt x="3660578" y="0"/>
                  </a:lnTo>
                  <a:cubicBezTo>
                    <a:pt x="3675133" y="0"/>
                    <a:pt x="3689092" y="5782"/>
                    <a:pt x="3699384" y="16074"/>
                  </a:cubicBezTo>
                  <a:cubicBezTo>
                    <a:pt x="3709676" y="26366"/>
                    <a:pt x="3715458" y="40325"/>
                    <a:pt x="3715458" y="54879"/>
                  </a:cubicBezTo>
                  <a:lnTo>
                    <a:pt x="3715458" y="1640688"/>
                  </a:lnTo>
                  <a:cubicBezTo>
                    <a:pt x="3715458" y="1670997"/>
                    <a:pt x="3690888" y="1695567"/>
                    <a:pt x="3660578" y="1695567"/>
                  </a:cubicBezTo>
                  <a:lnTo>
                    <a:pt x="54879" y="1695567"/>
                  </a:lnTo>
                  <a:cubicBezTo>
                    <a:pt x="24570" y="1695567"/>
                    <a:pt x="0" y="1670997"/>
                    <a:pt x="0" y="1640688"/>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76200"/>
              <a:ext cx="3715458" cy="1771767"/>
            </a:xfrm>
            <a:prstGeom prst="rect">
              <a:avLst/>
            </a:prstGeom>
          </p:spPr>
          <p:txBody>
            <a:bodyPr anchor="ctr" rtlCol="false" tIns="50800" lIns="50800" bIns="50800" rIns="50800"/>
            <a:lstStyle/>
            <a:p>
              <a:pPr algn="ctr" marL="0" indent="0" lvl="0">
                <a:lnSpc>
                  <a:spcPts val="5179"/>
                </a:lnSpc>
                <a:spcBef>
                  <a:spcPct val="0"/>
                </a:spcBef>
              </a:pPr>
            </a:p>
          </p:txBody>
        </p:sp>
      </p:grpSp>
      <p:sp>
        <p:nvSpPr>
          <p:cNvPr name="Freeform 8" id="8"/>
          <p:cNvSpPr/>
          <p:nvPr/>
        </p:nvSpPr>
        <p:spPr>
          <a:xfrm flipH="false" flipV="false" rot="0">
            <a:off x="7650235" y="3649735"/>
            <a:ext cx="1493765" cy="1493765"/>
          </a:xfrm>
          <a:custGeom>
            <a:avLst/>
            <a:gdLst/>
            <a:ahLst/>
            <a:cxnLst/>
            <a:rect r="r" b="b" t="t" l="l"/>
            <a:pathLst>
              <a:path h="1493765" w="1493765">
                <a:moveTo>
                  <a:pt x="0" y="0"/>
                </a:moveTo>
                <a:lnTo>
                  <a:pt x="1493765" y="0"/>
                </a:lnTo>
                <a:lnTo>
                  <a:pt x="1493765" y="1493765"/>
                </a:lnTo>
                <a:lnTo>
                  <a:pt x="0" y="1493765"/>
                </a:lnTo>
                <a:lnTo>
                  <a:pt x="0" y="0"/>
                </a:lnTo>
                <a:close/>
              </a:path>
            </a:pathLst>
          </a:custGeom>
          <a:blipFill>
            <a:blip r:embed="rId2"/>
            <a:stretch>
              <a:fillRect l="0" t="0" r="0" b="0"/>
            </a:stretch>
          </a:blipFill>
        </p:spPr>
      </p:sp>
      <p:sp>
        <p:nvSpPr>
          <p:cNvPr name="Freeform 9" id="9"/>
          <p:cNvSpPr/>
          <p:nvPr/>
        </p:nvSpPr>
        <p:spPr>
          <a:xfrm flipH="false" flipV="false" rot="0">
            <a:off x="3619588" y="6502907"/>
            <a:ext cx="2560367" cy="2962711"/>
          </a:xfrm>
          <a:custGeom>
            <a:avLst/>
            <a:gdLst/>
            <a:ahLst/>
            <a:cxnLst/>
            <a:rect r="r" b="b" t="t" l="l"/>
            <a:pathLst>
              <a:path h="2962711" w="2560367">
                <a:moveTo>
                  <a:pt x="0" y="0"/>
                </a:moveTo>
                <a:lnTo>
                  <a:pt x="2560367" y="0"/>
                </a:lnTo>
                <a:lnTo>
                  <a:pt x="2560367" y="2962711"/>
                </a:lnTo>
                <a:lnTo>
                  <a:pt x="0" y="2962711"/>
                </a:lnTo>
                <a:lnTo>
                  <a:pt x="0" y="0"/>
                </a:lnTo>
                <a:close/>
              </a:path>
            </a:pathLst>
          </a:custGeom>
          <a:blipFill>
            <a:blip r:embed="rId3"/>
            <a:stretch>
              <a:fillRect l="-26654" t="-13159" r="-21320" b="-14560"/>
            </a:stretch>
          </a:blipFill>
        </p:spPr>
      </p:sp>
      <p:sp>
        <p:nvSpPr>
          <p:cNvPr name="Freeform 10" id="10"/>
          <p:cNvSpPr/>
          <p:nvPr/>
        </p:nvSpPr>
        <p:spPr>
          <a:xfrm flipH="false" flipV="false" rot="0">
            <a:off x="11852702" y="4605598"/>
            <a:ext cx="3755265" cy="3755265"/>
          </a:xfrm>
          <a:custGeom>
            <a:avLst/>
            <a:gdLst/>
            <a:ahLst/>
            <a:cxnLst/>
            <a:rect r="r" b="b" t="t" l="l"/>
            <a:pathLst>
              <a:path h="3755265" w="3755265">
                <a:moveTo>
                  <a:pt x="0" y="0"/>
                </a:moveTo>
                <a:lnTo>
                  <a:pt x="3755265" y="0"/>
                </a:lnTo>
                <a:lnTo>
                  <a:pt x="3755265" y="3755266"/>
                </a:lnTo>
                <a:lnTo>
                  <a:pt x="0" y="3755266"/>
                </a:lnTo>
                <a:lnTo>
                  <a:pt x="0" y="0"/>
                </a:lnTo>
                <a:close/>
              </a:path>
            </a:pathLst>
          </a:custGeom>
          <a:blipFill>
            <a:blip r:embed="rId4"/>
            <a:stretch>
              <a:fillRect l="0" t="0" r="0" b="0"/>
            </a:stretch>
          </a:blipFill>
        </p:spPr>
      </p:sp>
      <p:sp>
        <p:nvSpPr>
          <p:cNvPr name="Freeform 11" id="11"/>
          <p:cNvSpPr/>
          <p:nvPr/>
        </p:nvSpPr>
        <p:spPr>
          <a:xfrm flipH="false" flipV="false" rot="0">
            <a:off x="7356455" y="8433054"/>
            <a:ext cx="1354360" cy="1354360"/>
          </a:xfrm>
          <a:custGeom>
            <a:avLst/>
            <a:gdLst/>
            <a:ahLst/>
            <a:cxnLst/>
            <a:rect r="r" b="b" t="t" l="l"/>
            <a:pathLst>
              <a:path h="1354360" w="1354360">
                <a:moveTo>
                  <a:pt x="0" y="0"/>
                </a:moveTo>
                <a:lnTo>
                  <a:pt x="1354360" y="0"/>
                </a:lnTo>
                <a:lnTo>
                  <a:pt x="1354360" y="1354360"/>
                </a:lnTo>
                <a:lnTo>
                  <a:pt x="0" y="1354360"/>
                </a:lnTo>
                <a:lnTo>
                  <a:pt x="0" y="0"/>
                </a:lnTo>
                <a:close/>
              </a:path>
            </a:pathLst>
          </a:custGeom>
          <a:blipFill>
            <a:blip r:embed="rId5"/>
            <a:stretch>
              <a:fillRect l="0" t="0" r="0" b="0"/>
            </a:stretch>
          </a:blipFill>
        </p:spPr>
      </p:sp>
      <p:sp>
        <p:nvSpPr>
          <p:cNvPr name="TextBox 12" id="12"/>
          <p:cNvSpPr txBox="true"/>
          <p:nvPr/>
        </p:nvSpPr>
        <p:spPr>
          <a:xfrm rot="0">
            <a:off x="1408054" y="1762930"/>
            <a:ext cx="15695887" cy="1440142"/>
          </a:xfrm>
          <a:prstGeom prst="rect">
            <a:avLst/>
          </a:prstGeom>
        </p:spPr>
        <p:txBody>
          <a:bodyPr anchor="t" rtlCol="false" tIns="0" lIns="0" bIns="0" rIns="0">
            <a:spAutoFit/>
          </a:bodyPr>
          <a:lstStyle/>
          <a:p>
            <a:pPr algn="ctr">
              <a:lnSpc>
                <a:spcPts val="10079"/>
              </a:lnSpc>
            </a:pPr>
            <a:r>
              <a:rPr lang="en-US" sz="12599">
                <a:solidFill>
                  <a:srgbClr val="FFFFFF"/>
                </a:solidFill>
                <a:latin typeface="Squada One"/>
                <a:ea typeface="Squada One"/>
                <a:cs typeface="Squada One"/>
                <a:sym typeface="Squada One"/>
              </a:rPr>
              <a:t>Password Management</a:t>
            </a:r>
          </a:p>
        </p:txBody>
      </p:sp>
      <p:sp>
        <p:nvSpPr>
          <p:cNvPr name="TextBox 13" id="13"/>
          <p:cNvSpPr txBox="true"/>
          <p:nvPr/>
        </p:nvSpPr>
        <p:spPr>
          <a:xfrm rot="0">
            <a:off x="2854385" y="3966152"/>
            <a:ext cx="4090773" cy="639446"/>
          </a:xfrm>
          <a:prstGeom prst="rect">
            <a:avLst/>
          </a:prstGeom>
        </p:spPr>
        <p:txBody>
          <a:bodyPr anchor="t" rtlCol="false" tIns="0" lIns="0" bIns="0" rIns="0">
            <a:spAutoFit/>
          </a:bodyPr>
          <a:lstStyle/>
          <a:p>
            <a:pPr algn="ctr">
              <a:lnSpc>
                <a:spcPts val="5179"/>
              </a:lnSpc>
              <a:spcBef>
                <a:spcPct val="0"/>
              </a:spcBef>
            </a:pPr>
            <a:r>
              <a:rPr lang="en-US" sz="3699">
                <a:solidFill>
                  <a:srgbClr val="FF3131"/>
                </a:solidFill>
                <a:latin typeface="Varela Round"/>
                <a:ea typeface="Varela Round"/>
                <a:cs typeface="Varela Round"/>
                <a:sym typeface="Varela Round"/>
              </a:rPr>
              <a:t>Strong Passwords</a:t>
            </a:r>
          </a:p>
        </p:txBody>
      </p:sp>
      <p:sp>
        <p:nvSpPr>
          <p:cNvPr name="TextBox 14" id="14"/>
          <p:cNvSpPr txBox="true"/>
          <p:nvPr/>
        </p:nvSpPr>
        <p:spPr>
          <a:xfrm rot="0">
            <a:off x="5980792" y="6688707"/>
            <a:ext cx="5720653" cy="1296671"/>
          </a:xfrm>
          <a:prstGeom prst="rect">
            <a:avLst/>
          </a:prstGeom>
        </p:spPr>
        <p:txBody>
          <a:bodyPr anchor="t" rtlCol="false" tIns="0" lIns="0" bIns="0" rIns="0">
            <a:spAutoFit/>
          </a:bodyPr>
          <a:lstStyle/>
          <a:p>
            <a:pPr algn="ctr" marL="0" indent="0" lvl="0">
              <a:lnSpc>
                <a:spcPts val="5179"/>
              </a:lnSpc>
              <a:spcBef>
                <a:spcPct val="0"/>
              </a:spcBef>
            </a:pPr>
            <a:r>
              <a:rPr lang="en-US" sz="3699" strike="noStrike" u="none">
                <a:solidFill>
                  <a:srgbClr val="FF3131"/>
                </a:solidFill>
                <a:latin typeface="Varela Round"/>
                <a:ea typeface="Varela Round"/>
                <a:cs typeface="Varela Round"/>
                <a:sym typeface="Varela Round"/>
              </a:rPr>
              <a:t>Multi-Factor Authentication (MFA)</a:t>
            </a:r>
          </a:p>
        </p:txBody>
      </p:sp>
      <p:sp>
        <p:nvSpPr>
          <p:cNvPr name="TextBox 15" id="15"/>
          <p:cNvSpPr txBox="true"/>
          <p:nvPr/>
        </p:nvSpPr>
        <p:spPr>
          <a:xfrm rot="0">
            <a:off x="3180361" y="4837098"/>
            <a:ext cx="6706953" cy="1218134"/>
          </a:xfrm>
          <a:prstGeom prst="rect">
            <a:avLst/>
          </a:prstGeom>
        </p:spPr>
        <p:txBody>
          <a:bodyPr anchor="t" rtlCol="false" tIns="0" lIns="0" bIns="0" rIns="0">
            <a:spAutoFit/>
          </a:bodyPr>
          <a:lstStyle/>
          <a:p>
            <a:pPr algn="just" marL="493912" indent="-246956" lvl="1">
              <a:lnSpc>
                <a:spcPts val="3202"/>
              </a:lnSpc>
              <a:spcBef>
                <a:spcPct val="0"/>
              </a:spcBef>
              <a:buFont typeface="Arial"/>
              <a:buChar char="•"/>
            </a:pPr>
            <a:r>
              <a:rPr lang="en-US" sz="2287">
                <a:solidFill>
                  <a:srgbClr val="000000"/>
                </a:solidFill>
                <a:latin typeface="Varela Round"/>
                <a:ea typeface="Varela Round"/>
                <a:cs typeface="Varela Round"/>
                <a:sym typeface="Varela Round"/>
              </a:rPr>
              <a:t>Use a</a:t>
            </a:r>
            <a:r>
              <a:rPr lang="en-US" sz="2287">
                <a:solidFill>
                  <a:srgbClr val="000000"/>
                </a:solidFill>
                <a:latin typeface="Varela Round"/>
                <a:ea typeface="Varela Round"/>
                <a:cs typeface="Varela Round"/>
                <a:sym typeface="Varela Round"/>
              </a:rPr>
              <a:t>t least 12 characters.</a:t>
            </a:r>
          </a:p>
          <a:p>
            <a:pPr algn="just" marL="493912" indent="-246956" lvl="1">
              <a:lnSpc>
                <a:spcPts val="3202"/>
              </a:lnSpc>
              <a:spcBef>
                <a:spcPct val="0"/>
              </a:spcBef>
              <a:buFont typeface="Arial"/>
              <a:buChar char="•"/>
            </a:pPr>
            <a:r>
              <a:rPr lang="en-US" sz="2287">
                <a:solidFill>
                  <a:srgbClr val="000000"/>
                </a:solidFill>
                <a:latin typeface="Varela Round"/>
                <a:ea typeface="Varela Round"/>
                <a:cs typeface="Varela Round"/>
                <a:sym typeface="Varela Round"/>
              </a:rPr>
              <a:t>Avoid using obvious personal information </a:t>
            </a:r>
          </a:p>
          <a:p>
            <a:pPr algn="just" marL="493912" indent="-246956" lvl="1">
              <a:lnSpc>
                <a:spcPts val="3202"/>
              </a:lnSpc>
              <a:spcBef>
                <a:spcPct val="0"/>
              </a:spcBef>
              <a:buFont typeface="Arial"/>
              <a:buChar char="•"/>
            </a:pPr>
            <a:r>
              <a:rPr lang="en-US" sz="2287">
                <a:solidFill>
                  <a:srgbClr val="000000"/>
                </a:solidFill>
                <a:latin typeface="Varela Round"/>
                <a:ea typeface="Varela Round"/>
                <a:cs typeface="Varela Round"/>
                <a:sym typeface="Varela Round"/>
              </a:rPr>
              <a:t>Use a unique password for each account.</a:t>
            </a:r>
          </a:p>
        </p:txBody>
      </p:sp>
      <p:sp>
        <p:nvSpPr>
          <p:cNvPr name="TextBox 16" id="16"/>
          <p:cNvSpPr txBox="true"/>
          <p:nvPr/>
        </p:nvSpPr>
        <p:spPr>
          <a:xfrm rot="0">
            <a:off x="9887314" y="8618854"/>
            <a:ext cx="5720653" cy="639446"/>
          </a:xfrm>
          <a:prstGeom prst="rect">
            <a:avLst/>
          </a:prstGeom>
        </p:spPr>
        <p:txBody>
          <a:bodyPr anchor="t" rtlCol="false" tIns="0" lIns="0" bIns="0" rIns="0">
            <a:spAutoFit/>
          </a:bodyPr>
          <a:lstStyle/>
          <a:p>
            <a:pPr algn="ctr" marL="0" indent="0" lvl="0">
              <a:lnSpc>
                <a:spcPts val="5179"/>
              </a:lnSpc>
              <a:spcBef>
                <a:spcPct val="0"/>
              </a:spcBef>
            </a:pPr>
            <a:r>
              <a:rPr lang="en-US" sz="3699">
                <a:solidFill>
                  <a:srgbClr val="FF3131"/>
                </a:solidFill>
                <a:latin typeface="Varela Round"/>
                <a:ea typeface="Varela Round"/>
                <a:cs typeface="Varela Round"/>
                <a:sym typeface="Varela Round"/>
              </a:rPr>
              <a:t>Use Password Manager</a:t>
            </a:r>
          </a:p>
        </p:txBody>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48713" y="3326407"/>
            <a:ext cx="14107129" cy="6556393"/>
            <a:chOff x="0" y="0"/>
            <a:chExt cx="3715458" cy="1726787"/>
          </a:xfrm>
        </p:grpSpPr>
        <p:sp>
          <p:nvSpPr>
            <p:cNvPr name="Freeform 6" id="6"/>
            <p:cNvSpPr/>
            <p:nvPr/>
          </p:nvSpPr>
          <p:spPr>
            <a:xfrm flipH="false" flipV="false" rot="0">
              <a:off x="0" y="0"/>
              <a:ext cx="3715458" cy="1726787"/>
            </a:xfrm>
            <a:custGeom>
              <a:avLst/>
              <a:gdLst/>
              <a:ahLst/>
              <a:cxnLst/>
              <a:rect r="r" b="b" t="t" l="l"/>
              <a:pathLst>
                <a:path h="1726787" w="3715458">
                  <a:moveTo>
                    <a:pt x="54879" y="0"/>
                  </a:moveTo>
                  <a:lnTo>
                    <a:pt x="3660578" y="0"/>
                  </a:lnTo>
                  <a:cubicBezTo>
                    <a:pt x="3675133" y="0"/>
                    <a:pt x="3689092" y="5782"/>
                    <a:pt x="3699384" y="16074"/>
                  </a:cubicBezTo>
                  <a:cubicBezTo>
                    <a:pt x="3709676" y="26366"/>
                    <a:pt x="3715458" y="40325"/>
                    <a:pt x="3715458" y="54879"/>
                  </a:cubicBezTo>
                  <a:lnTo>
                    <a:pt x="3715458" y="1671907"/>
                  </a:lnTo>
                  <a:cubicBezTo>
                    <a:pt x="3715458" y="1702216"/>
                    <a:pt x="3690888" y="1726787"/>
                    <a:pt x="3660578" y="1726787"/>
                  </a:cubicBezTo>
                  <a:lnTo>
                    <a:pt x="54879" y="1726787"/>
                  </a:lnTo>
                  <a:cubicBezTo>
                    <a:pt x="40325" y="1726787"/>
                    <a:pt x="26366" y="1721005"/>
                    <a:pt x="16074" y="1710713"/>
                  </a:cubicBezTo>
                  <a:cubicBezTo>
                    <a:pt x="5782" y="1700421"/>
                    <a:pt x="0" y="1686462"/>
                    <a:pt x="0" y="1671907"/>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76488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4094234" y="4673339"/>
            <a:ext cx="3523216" cy="3523216"/>
          </a:xfrm>
          <a:custGeom>
            <a:avLst/>
            <a:gdLst/>
            <a:ahLst/>
            <a:cxnLst/>
            <a:rect r="r" b="b" t="t" l="l"/>
            <a:pathLst>
              <a:path h="3523216" w="3523216">
                <a:moveTo>
                  <a:pt x="0" y="0"/>
                </a:moveTo>
                <a:lnTo>
                  <a:pt x="3523216" y="0"/>
                </a:lnTo>
                <a:lnTo>
                  <a:pt x="3523216" y="3523216"/>
                </a:lnTo>
                <a:lnTo>
                  <a:pt x="0" y="3523216"/>
                </a:lnTo>
                <a:lnTo>
                  <a:pt x="0" y="0"/>
                </a:lnTo>
                <a:close/>
              </a:path>
            </a:pathLst>
          </a:custGeom>
          <a:blipFill>
            <a:blip r:embed="rId2"/>
            <a:stretch>
              <a:fillRect l="0" t="0" r="0" b="0"/>
            </a:stretch>
          </a:blipFill>
        </p:spPr>
      </p:sp>
      <p:sp>
        <p:nvSpPr>
          <p:cNvPr name="Freeform 9" id="9"/>
          <p:cNvSpPr/>
          <p:nvPr/>
        </p:nvSpPr>
        <p:spPr>
          <a:xfrm flipH="false" flipV="false" rot="0">
            <a:off x="7435015" y="7963467"/>
            <a:ext cx="1708985" cy="1708985"/>
          </a:xfrm>
          <a:custGeom>
            <a:avLst/>
            <a:gdLst/>
            <a:ahLst/>
            <a:cxnLst/>
            <a:rect r="r" b="b" t="t" l="l"/>
            <a:pathLst>
              <a:path h="1708985" w="1708985">
                <a:moveTo>
                  <a:pt x="0" y="0"/>
                </a:moveTo>
                <a:lnTo>
                  <a:pt x="1708985" y="0"/>
                </a:lnTo>
                <a:lnTo>
                  <a:pt x="1708985" y="1708985"/>
                </a:lnTo>
                <a:lnTo>
                  <a:pt x="0" y="1708985"/>
                </a:lnTo>
                <a:lnTo>
                  <a:pt x="0" y="0"/>
                </a:lnTo>
                <a:close/>
              </a:path>
            </a:pathLst>
          </a:custGeom>
          <a:blipFill>
            <a:blip r:embed="rId3"/>
            <a:stretch>
              <a:fillRect l="0" t="0" r="0" b="0"/>
            </a:stretch>
          </a:blipFill>
        </p:spPr>
      </p:sp>
      <p:sp>
        <p:nvSpPr>
          <p:cNvPr name="Freeform 10" id="10"/>
          <p:cNvSpPr/>
          <p:nvPr/>
        </p:nvSpPr>
        <p:spPr>
          <a:xfrm flipH="false" flipV="false" rot="0">
            <a:off x="3720269" y="8175488"/>
            <a:ext cx="2401547" cy="1496965"/>
          </a:xfrm>
          <a:custGeom>
            <a:avLst/>
            <a:gdLst/>
            <a:ahLst/>
            <a:cxnLst/>
            <a:rect r="r" b="b" t="t" l="l"/>
            <a:pathLst>
              <a:path h="1496965" w="2401547">
                <a:moveTo>
                  <a:pt x="0" y="0"/>
                </a:moveTo>
                <a:lnTo>
                  <a:pt x="2401548" y="0"/>
                </a:lnTo>
                <a:lnTo>
                  <a:pt x="2401548" y="1496964"/>
                </a:lnTo>
                <a:lnTo>
                  <a:pt x="0" y="1496964"/>
                </a:lnTo>
                <a:lnTo>
                  <a:pt x="0" y="0"/>
                </a:lnTo>
                <a:close/>
              </a:path>
            </a:pathLst>
          </a:custGeom>
          <a:blipFill>
            <a:blip r:embed="rId4"/>
            <a:stretch>
              <a:fillRect l="0" t="0" r="0" b="0"/>
            </a:stretch>
          </a:blipFill>
        </p:spPr>
      </p:sp>
      <p:sp>
        <p:nvSpPr>
          <p:cNvPr name="Freeform 11" id="11"/>
          <p:cNvSpPr/>
          <p:nvPr/>
        </p:nvSpPr>
        <p:spPr>
          <a:xfrm flipH="false" flipV="false" rot="0">
            <a:off x="10142860" y="7858293"/>
            <a:ext cx="2303500" cy="1919332"/>
          </a:xfrm>
          <a:custGeom>
            <a:avLst/>
            <a:gdLst/>
            <a:ahLst/>
            <a:cxnLst/>
            <a:rect r="r" b="b" t="t" l="l"/>
            <a:pathLst>
              <a:path h="1919332" w="2303500">
                <a:moveTo>
                  <a:pt x="0" y="0"/>
                </a:moveTo>
                <a:lnTo>
                  <a:pt x="2303500" y="0"/>
                </a:lnTo>
                <a:lnTo>
                  <a:pt x="2303500" y="1919333"/>
                </a:lnTo>
                <a:lnTo>
                  <a:pt x="0" y="1919333"/>
                </a:lnTo>
                <a:lnTo>
                  <a:pt x="0" y="0"/>
                </a:lnTo>
                <a:close/>
              </a:path>
            </a:pathLst>
          </a:custGeom>
          <a:blipFill>
            <a:blip r:embed="rId5"/>
            <a:stretch>
              <a:fillRect l="-10547" t="-23275" r="-7915" b="-29835"/>
            </a:stretch>
          </a:blipFill>
        </p:spPr>
      </p:sp>
      <p:sp>
        <p:nvSpPr>
          <p:cNvPr name="TextBox 12" id="12"/>
          <p:cNvSpPr txBox="true"/>
          <p:nvPr/>
        </p:nvSpPr>
        <p:spPr>
          <a:xfrm rot="0">
            <a:off x="1296056" y="1543050"/>
            <a:ext cx="15695887" cy="1557604"/>
          </a:xfrm>
          <a:prstGeom prst="rect">
            <a:avLst/>
          </a:prstGeom>
        </p:spPr>
        <p:txBody>
          <a:bodyPr anchor="t" rtlCol="false" tIns="0" lIns="0" bIns="0" rIns="0">
            <a:spAutoFit/>
          </a:bodyPr>
          <a:lstStyle/>
          <a:p>
            <a:pPr algn="ctr">
              <a:lnSpc>
                <a:spcPts val="10879"/>
              </a:lnSpc>
            </a:pPr>
            <a:r>
              <a:rPr lang="en-US" sz="13599">
                <a:solidFill>
                  <a:srgbClr val="FFFFFF"/>
                </a:solidFill>
                <a:latin typeface="Squada One"/>
                <a:ea typeface="Squada One"/>
                <a:cs typeface="Squada One"/>
                <a:sym typeface="Squada One"/>
              </a:rPr>
              <a:t>Safe Internet Habits</a:t>
            </a:r>
          </a:p>
        </p:txBody>
      </p:sp>
      <p:sp>
        <p:nvSpPr>
          <p:cNvPr name="TextBox 13" id="13"/>
          <p:cNvSpPr txBox="true"/>
          <p:nvPr/>
        </p:nvSpPr>
        <p:spPr>
          <a:xfrm rot="0">
            <a:off x="2663422" y="4839751"/>
            <a:ext cx="10109131" cy="3123716"/>
          </a:xfrm>
          <a:prstGeom prst="rect">
            <a:avLst/>
          </a:prstGeom>
        </p:spPr>
        <p:txBody>
          <a:bodyPr anchor="t" rtlCol="false" tIns="0" lIns="0" bIns="0" rIns="0">
            <a:spAutoFit/>
          </a:bodyPr>
          <a:lstStyle/>
          <a:p>
            <a:pPr algn="l">
              <a:lnSpc>
                <a:spcPts val="4751"/>
              </a:lnSpc>
              <a:spcBef>
                <a:spcPct val="0"/>
              </a:spcBef>
            </a:pPr>
          </a:p>
          <a:p>
            <a:pPr algn="l">
              <a:lnSpc>
                <a:spcPts val="5871"/>
              </a:lnSpc>
              <a:spcBef>
                <a:spcPct val="0"/>
              </a:spcBef>
            </a:pPr>
            <a:r>
              <a:rPr lang="en-US" sz="4194">
                <a:solidFill>
                  <a:srgbClr val="FF3131"/>
                </a:solidFill>
                <a:latin typeface="Varela Round"/>
                <a:ea typeface="Varela Round"/>
                <a:cs typeface="Varela Round"/>
                <a:sym typeface="Varela Round"/>
              </a:rPr>
              <a:t>Signs of Unsafe Websites:</a:t>
            </a:r>
          </a:p>
          <a:p>
            <a:pPr algn="l">
              <a:lnSpc>
                <a:spcPts val="4751"/>
              </a:lnSpc>
              <a:spcBef>
                <a:spcPct val="0"/>
              </a:spcBef>
            </a:pPr>
            <a:r>
              <a:rPr lang="en-US" sz="3394">
                <a:solidFill>
                  <a:srgbClr val="000000"/>
                </a:solidFill>
                <a:latin typeface="Varela Round"/>
                <a:ea typeface="Varela Round"/>
                <a:cs typeface="Varela Round"/>
                <a:sym typeface="Varela Round"/>
              </a:rPr>
              <a:t>     </a:t>
            </a:r>
            <a:r>
              <a:rPr lang="en-US" sz="3394">
                <a:solidFill>
                  <a:srgbClr val="000000"/>
                </a:solidFill>
                <a:latin typeface="Varela Round"/>
                <a:ea typeface="Varela Round"/>
                <a:cs typeface="Varela Round"/>
                <a:sym typeface="Varela Round"/>
              </a:rPr>
              <a:t>No "https" or broken lock in the address bar.</a:t>
            </a:r>
          </a:p>
          <a:p>
            <a:pPr algn="l">
              <a:lnSpc>
                <a:spcPts val="4751"/>
              </a:lnSpc>
              <a:spcBef>
                <a:spcPct val="0"/>
              </a:spcBef>
            </a:pPr>
            <a:r>
              <a:rPr lang="en-US" sz="3394">
                <a:solidFill>
                  <a:srgbClr val="000000"/>
                </a:solidFill>
                <a:latin typeface="Varela Round"/>
                <a:ea typeface="Varela Round"/>
                <a:cs typeface="Varela Round"/>
                <a:sym typeface="Varela Round"/>
              </a:rPr>
              <a:t>     Pop-ups requesting personal data.</a:t>
            </a:r>
          </a:p>
          <a:p>
            <a:pPr algn="l">
              <a:lnSpc>
                <a:spcPts val="4751"/>
              </a:lnSpc>
              <a:spcBef>
                <a:spcPct val="0"/>
              </a:spcBef>
            </a:pPr>
            <a:r>
              <a:rPr lang="en-US" sz="3394">
                <a:solidFill>
                  <a:srgbClr val="000000"/>
                </a:solidFill>
                <a:latin typeface="Varela Round"/>
                <a:ea typeface="Varela Round"/>
                <a:cs typeface="Varela Round"/>
                <a:sym typeface="Varela Round"/>
              </a:rPr>
              <a:t>     Suspicious download links.</a:t>
            </a:r>
          </a:p>
        </p:txBody>
      </p:sp>
      <p:sp>
        <p:nvSpPr>
          <p:cNvPr name="TextBox 14" id="14"/>
          <p:cNvSpPr txBox="true"/>
          <p:nvPr/>
        </p:nvSpPr>
        <p:spPr>
          <a:xfrm rot="0">
            <a:off x="4276826" y="3714890"/>
            <a:ext cx="9356139" cy="1491545"/>
          </a:xfrm>
          <a:prstGeom prst="rect">
            <a:avLst/>
          </a:prstGeom>
        </p:spPr>
        <p:txBody>
          <a:bodyPr anchor="t" rtlCol="false" tIns="0" lIns="0" bIns="0" rIns="0">
            <a:spAutoFit/>
          </a:bodyPr>
          <a:lstStyle/>
          <a:p>
            <a:pPr algn="ctr">
              <a:lnSpc>
                <a:spcPts val="7038"/>
              </a:lnSpc>
              <a:spcBef>
                <a:spcPct val="0"/>
              </a:spcBef>
            </a:pPr>
            <a:r>
              <a:rPr lang="en-US" sz="5027">
                <a:solidFill>
                  <a:srgbClr val="FF3131"/>
                </a:solidFill>
                <a:latin typeface="Varela Round"/>
                <a:ea typeface="Varela Round"/>
                <a:cs typeface="Varela Round"/>
                <a:sym typeface="Varela Round"/>
              </a:rPr>
              <a:t>Safe Browsing</a:t>
            </a:r>
          </a:p>
          <a:p>
            <a:pPr algn="ctr">
              <a:lnSpc>
                <a:spcPts val="4938"/>
              </a:lnSpc>
              <a:spcBef>
                <a:spcPct val="0"/>
              </a:spcBef>
            </a:pPr>
            <a:r>
              <a:rPr lang="en-US" sz="3527">
                <a:solidFill>
                  <a:srgbClr val="000000"/>
                </a:solidFill>
                <a:latin typeface="Varela Round"/>
                <a:ea typeface="Varela Round"/>
                <a:cs typeface="Varela Round"/>
                <a:sym typeface="Varela Round"/>
              </a:rPr>
              <a:t>Fake websites can steal your sensitive info.</a:t>
            </a:r>
          </a:p>
        </p:txBody>
      </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123122"/>
            <a:ext cx="16230600" cy="10003898"/>
            <a:chOff x="0" y="0"/>
            <a:chExt cx="4274726" cy="2634771"/>
          </a:xfrm>
        </p:grpSpPr>
        <p:sp>
          <p:nvSpPr>
            <p:cNvPr name="Freeform 3" id="3"/>
            <p:cNvSpPr/>
            <p:nvPr/>
          </p:nvSpPr>
          <p:spPr>
            <a:xfrm flipH="false" flipV="false" rot="0">
              <a:off x="0" y="0"/>
              <a:ext cx="4274726" cy="2634772"/>
            </a:xfrm>
            <a:custGeom>
              <a:avLst/>
              <a:gdLst/>
              <a:ahLst/>
              <a:cxnLst/>
              <a:rect r="r" b="b" t="t" l="l"/>
              <a:pathLst>
                <a:path h="2634772" w="4274726">
                  <a:moveTo>
                    <a:pt x="23850" y="0"/>
                  </a:moveTo>
                  <a:lnTo>
                    <a:pt x="4250876" y="0"/>
                  </a:lnTo>
                  <a:cubicBezTo>
                    <a:pt x="4257201" y="0"/>
                    <a:pt x="4263268" y="2513"/>
                    <a:pt x="4267741" y="6985"/>
                  </a:cubicBezTo>
                  <a:cubicBezTo>
                    <a:pt x="4272213" y="11458"/>
                    <a:pt x="4274726" y="17524"/>
                    <a:pt x="4274726" y="23850"/>
                  </a:cubicBezTo>
                  <a:lnTo>
                    <a:pt x="4274726" y="2610922"/>
                  </a:lnTo>
                  <a:cubicBezTo>
                    <a:pt x="4274726" y="2617247"/>
                    <a:pt x="4272213" y="2623313"/>
                    <a:pt x="4267741" y="2627786"/>
                  </a:cubicBezTo>
                  <a:cubicBezTo>
                    <a:pt x="4263268" y="2632259"/>
                    <a:pt x="4257201" y="2634772"/>
                    <a:pt x="4250876" y="2634772"/>
                  </a:cubicBezTo>
                  <a:lnTo>
                    <a:pt x="23850" y="2634772"/>
                  </a:lnTo>
                  <a:cubicBezTo>
                    <a:pt x="17524" y="2634772"/>
                    <a:pt x="11458" y="2632259"/>
                    <a:pt x="6985" y="2627786"/>
                  </a:cubicBezTo>
                  <a:cubicBezTo>
                    <a:pt x="2513" y="2623313"/>
                    <a:pt x="0" y="2617247"/>
                    <a:pt x="0" y="2610922"/>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6728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02433" y="3473439"/>
            <a:ext cx="14107129" cy="5163586"/>
            <a:chOff x="0" y="0"/>
            <a:chExt cx="3715458" cy="1359957"/>
          </a:xfrm>
        </p:grpSpPr>
        <p:sp>
          <p:nvSpPr>
            <p:cNvPr name="Freeform 6" id="6"/>
            <p:cNvSpPr/>
            <p:nvPr/>
          </p:nvSpPr>
          <p:spPr>
            <a:xfrm flipH="false" flipV="false" rot="0">
              <a:off x="0" y="0"/>
              <a:ext cx="3715458" cy="1359957"/>
            </a:xfrm>
            <a:custGeom>
              <a:avLst/>
              <a:gdLst/>
              <a:ahLst/>
              <a:cxnLst/>
              <a:rect r="r" b="b" t="t" l="l"/>
              <a:pathLst>
                <a:path h="1359957" w="3715458">
                  <a:moveTo>
                    <a:pt x="54879" y="0"/>
                  </a:moveTo>
                  <a:lnTo>
                    <a:pt x="3660578" y="0"/>
                  </a:lnTo>
                  <a:cubicBezTo>
                    <a:pt x="3675133" y="0"/>
                    <a:pt x="3689092" y="5782"/>
                    <a:pt x="3699384" y="16074"/>
                  </a:cubicBezTo>
                  <a:cubicBezTo>
                    <a:pt x="3709676" y="26366"/>
                    <a:pt x="3715458" y="40325"/>
                    <a:pt x="3715458" y="54879"/>
                  </a:cubicBezTo>
                  <a:lnTo>
                    <a:pt x="3715458" y="1305077"/>
                  </a:lnTo>
                  <a:cubicBezTo>
                    <a:pt x="3715458" y="1335386"/>
                    <a:pt x="3690888" y="1359957"/>
                    <a:pt x="3660578" y="1359957"/>
                  </a:cubicBezTo>
                  <a:lnTo>
                    <a:pt x="54879" y="1359957"/>
                  </a:lnTo>
                  <a:cubicBezTo>
                    <a:pt x="24570" y="1359957"/>
                    <a:pt x="0" y="1335386"/>
                    <a:pt x="0" y="1305077"/>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39805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564991" y="6142481"/>
            <a:ext cx="2097914" cy="2097914"/>
          </a:xfrm>
          <a:custGeom>
            <a:avLst/>
            <a:gdLst/>
            <a:ahLst/>
            <a:cxnLst/>
            <a:rect r="r" b="b" t="t" l="l"/>
            <a:pathLst>
              <a:path h="2097914" w="2097914">
                <a:moveTo>
                  <a:pt x="0" y="0"/>
                </a:moveTo>
                <a:lnTo>
                  <a:pt x="2097914" y="0"/>
                </a:lnTo>
                <a:lnTo>
                  <a:pt x="2097914" y="2097914"/>
                </a:lnTo>
                <a:lnTo>
                  <a:pt x="0" y="2097914"/>
                </a:lnTo>
                <a:lnTo>
                  <a:pt x="0" y="0"/>
                </a:lnTo>
                <a:close/>
              </a:path>
            </a:pathLst>
          </a:custGeom>
          <a:blipFill>
            <a:blip r:embed="rId2"/>
            <a:stretch>
              <a:fillRect l="0" t="0" r="0" b="0"/>
            </a:stretch>
          </a:blipFill>
        </p:spPr>
      </p:sp>
      <p:sp>
        <p:nvSpPr>
          <p:cNvPr name="Freeform 9" id="9"/>
          <p:cNvSpPr/>
          <p:nvPr/>
        </p:nvSpPr>
        <p:spPr>
          <a:xfrm flipH="false" flipV="false" rot="0">
            <a:off x="11077933" y="4202917"/>
            <a:ext cx="1881166" cy="1881166"/>
          </a:xfrm>
          <a:custGeom>
            <a:avLst/>
            <a:gdLst/>
            <a:ahLst/>
            <a:cxnLst/>
            <a:rect r="r" b="b" t="t" l="l"/>
            <a:pathLst>
              <a:path h="1881166" w="1881166">
                <a:moveTo>
                  <a:pt x="0" y="0"/>
                </a:moveTo>
                <a:lnTo>
                  <a:pt x="1881167" y="0"/>
                </a:lnTo>
                <a:lnTo>
                  <a:pt x="1881167" y="1881166"/>
                </a:lnTo>
                <a:lnTo>
                  <a:pt x="0" y="1881166"/>
                </a:lnTo>
                <a:lnTo>
                  <a:pt x="0" y="0"/>
                </a:lnTo>
                <a:close/>
              </a:path>
            </a:pathLst>
          </a:custGeom>
          <a:blipFill>
            <a:blip r:embed="rId3"/>
            <a:stretch>
              <a:fillRect l="0" t="0" r="0" b="0"/>
            </a:stretch>
          </a:blipFill>
        </p:spPr>
      </p:sp>
      <p:sp>
        <p:nvSpPr>
          <p:cNvPr name="TextBox 10" id="10"/>
          <p:cNvSpPr txBox="true"/>
          <p:nvPr/>
        </p:nvSpPr>
        <p:spPr>
          <a:xfrm rot="0">
            <a:off x="1296056" y="1476375"/>
            <a:ext cx="15695887" cy="1381125"/>
          </a:xfrm>
          <a:prstGeom prst="rect">
            <a:avLst/>
          </a:prstGeom>
        </p:spPr>
        <p:txBody>
          <a:bodyPr anchor="t" rtlCol="false" tIns="0" lIns="0" bIns="0" rIns="0">
            <a:spAutoFit/>
          </a:bodyPr>
          <a:lstStyle/>
          <a:p>
            <a:pPr algn="ctr">
              <a:lnSpc>
                <a:spcPts val="9600"/>
              </a:lnSpc>
            </a:pPr>
            <a:r>
              <a:rPr lang="en-US" sz="12000">
                <a:solidFill>
                  <a:srgbClr val="FFFFFF"/>
                </a:solidFill>
                <a:latin typeface="Squada One"/>
                <a:ea typeface="Squada One"/>
                <a:cs typeface="Squada One"/>
                <a:sym typeface="Squada One"/>
              </a:rPr>
              <a:t>Data Protection and Privacy</a:t>
            </a:r>
          </a:p>
        </p:txBody>
      </p:sp>
      <p:sp>
        <p:nvSpPr>
          <p:cNvPr name="TextBox 11" id="11"/>
          <p:cNvSpPr txBox="true"/>
          <p:nvPr/>
        </p:nvSpPr>
        <p:spPr>
          <a:xfrm rot="0">
            <a:off x="9255997" y="6463476"/>
            <a:ext cx="6300170" cy="1776920"/>
          </a:xfrm>
          <a:prstGeom prst="rect">
            <a:avLst/>
          </a:prstGeom>
        </p:spPr>
        <p:txBody>
          <a:bodyPr anchor="t" rtlCol="false" tIns="0" lIns="0" bIns="0" rIns="0">
            <a:spAutoFit/>
          </a:bodyPr>
          <a:lstStyle/>
          <a:p>
            <a:pPr algn="ctr">
              <a:lnSpc>
                <a:spcPts val="4779"/>
              </a:lnSpc>
              <a:spcBef>
                <a:spcPct val="0"/>
              </a:spcBef>
            </a:pPr>
            <a:r>
              <a:rPr lang="en-US" sz="3413">
                <a:solidFill>
                  <a:srgbClr val="000000"/>
                </a:solidFill>
                <a:latin typeface="Varela Round"/>
                <a:ea typeface="Varela Round"/>
                <a:cs typeface="Varela Round"/>
                <a:sym typeface="Varela Round"/>
              </a:rPr>
              <a:t>Use privacy settings on social platforms to control who can see your information.</a:t>
            </a:r>
          </a:p>
        </p:txBody>
      </p:sp>
      <p:sp>
        <p:nvSpPr>
          <p:cNvPr name="TextBox 12" id="12"/>
          <p:cNvSpPr txBox="true"/>
          <p:nvPr/>
        </p:nvSpPr>
        <p:spPr>
          <a:xfrm rot="0">
            <a:off x="3209995" y="4219302"/>
            <a:ext cx="4807905" cy="1781722"/>
          </a:xfrm>
          <a:prstGeom prst="rect">
            <a:avLst/>
          </a:prstGeom>
        </p:spPr>
        <p:txBody>
          <a:bodyPr anchor="t" rtlCol="false" tIns="0" lIns="0" bIns="0" rIns="0">
            <a:spAutoFit/>
          </a:bodyPr>
          <a:lstStyle/>
          <a:p>
            <a:pPr algn="ctr">
              <a:lnSpc>
                <a:spcPts val="4792"/>
              </a:lnSpc>
              <a:spcBef>
                <a:spcPct val="0"/>
              </a:spcBef>
            </a:pPr>
            <a:r>
              <a:rPr lang="en-US" sz="3423">
                <a:solidFill>
                  <a:srgbClr val="000000"/>
                </a:solidFill>
                <a:latin typeface="Varela Round"/>
                <a:ea typeface="Varela Round"/>
                <a:cs typeface="Varela Round"/>
                <a:sym typeface="Varela Round"/>
              </a:rPr>
              <a:t>Limit what personal information you share on social media.</a:t>
            </a:r>
          </a:p>
        </p:txBody>
      </p:sp>
    </p:spTree>
  </p:cSld>
  <p:clrMapOvr>
    <a:masterClrMapping/>
  </p:clrMapOvr>
</p:sld>
</file>

<file path=ppt/slides/slide9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3850" y="0"/>
                  </a:moveTo>
                  <a:lnTo>
                    <a:pt x="4250876" y="0"/>
                  </a:lnTo>
                  <a:cubicBezTo>
                    <a:pt x="4257201" y="0"/>
                    <a:pt x="4263268" y="2513"/>
                    <a:pt x="4267741" y="6985"/>
                  </a:cubicBezTo>
                  <a:cubicBezTo>
                    <a:pt x="4272213" y="11458"/>
                    <a:pt x="4274726" y="17524"/>
                    <a:pt x="4274726" y="23850"/>
                  </a:cubicBezTo>
                  <a:lnTo>
                    <a:pt x="4274726" y="2143617"/>
                  </a:lnTo>
                  <a:cubicBezTo>
                    <a:pt x="4274726" y="2149942"/>
                    <a:pt x="4272213" y="2156009"/>
                    <a:pt x="4267741" y="2160481"/>
                  </a:cubicBezTo>
                  <a:cubicBezTo>
                    <a:pt x="4263268" y="2164954"/>
                    <a:pt x="4257201" y="2167467"/>
                    <a:pt x="4250876" y="2167467"/>
                  </a:cubicBezTo>
                  <a:lnTo>
                    <a:pt x="23850" y="2167467"/>
                  </a:lnTo>
                  <a:cubicBezTo>
                    <a:pt x="17524" y="2167467"/>
                    <a:pt x="11458" y="2164954"/>
                    <a:pt x="6985" y="2160481"/>
                  </a:cubicBezTo>
                  <a:cubicBezTo>
                    <a:pt x="2513" y="2156009"/>
                    <a:pt x="0" y="2149942"/>
                    <a:pt x="0" y="2143617"/>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090435" y="2561707"/>
            <a:ext cx="14107129" cy="5163586"/>
            <a:chOff x="0" y="0"/>
            <a:chExt cx="3715458" cy="1359957"/>
          </a:xfrm>
        </p:grpSpPr>
        <p:sp>
          <p:nvSpPr>
            <p:cNvPr name="Freeform 6" id="6"/>
            <p:cNvSpPr/>
            <p:nvPr/>
          </p:nvSpPr>
          <p:spPr>
            <a:xfrm flipH="false" flipV="false" rot="0">
              <a:off x="0" y="0"/>
              <a:ext cx="3715458" cy="1359957"/>
            </a:xfrm>
            <a:custGeom>
              <a:avLst/>
              <a:gdLst/>
              <a:ahLst/>
              <a:cxnLst/>
              <a:rect r="r" b="b" t="t" l="l"/>
              <a:pathLst>
                <a:path h="1359957" w="3715458">
                  <a:moveTo>
                    <a:pt x="54879" y="0"/>
                  </a:moveTo>
                  <a:lnTo>
                    <a:pt x="3660578" y="0"/>
                  </a:lnTo>
                  <a:cubicBezTo>
                    <a:pt x="3675133" y="0"/>
                    <a:pt x="3689092" y="5782"/>
                    <a:pt x="3699384" y="16074"/>
                  </a:cubicBezTo>
                  <a:cubicBezTo>
                    <a:pt x="3709676" y="26366"/>
                    <a:pt x="3715458" y="40325"/>
                    <a:pt x="3715458" y="54879"/>
                  </a:cubicBezTo>
                  <a:lnTo>
                    <a:pt x="3715458" y="1305077"/>
                  </a:lnTo>
                  <a:cubicBezTo>
                    <a:pt x="3715458" y="1335386"/>
                    <a:pt x="3690888" y="1359957"/>
                    <a:pt x="3660578" y="1359957"/>
                  </a:cubicBezTo>
                  <a:lnTo>
                    <a:pt x="54879" y="1359957"/>
                  </a:lnTo>
                  <a:cubicBezTo>
                    <a:pt x="24570" y="1359957"/>
                    <a:pt x="0" y="1335386"/>
                    <a:pt x="0" y="1305077"/>
                  </a:cubicBezTo>
                  <a:lnTo>
                    <a:pt x="0" y="54879"/>
                  </a:lnTo>
                  <a:cubicBezTo>
                    <a:pt x="0" y="24570"/>
                    <a:pt x="24570" y="0"/>
                    <a:pt x="5487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715458" cy="139805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3325999" y="4067175"/>
            <a:ext cx="11636003" cy="2600325"/>
          </a:xfrm>
          <a:prstGeom prst="rect">
            <a:avLst/>
          </a:prstGeom>
        </p:spPr>
        <p:txBody>
          <a:bodyPr anchor="t" rtlCol="false" tIns="0" lIns="0" bIns="0" rIns="0">
            <a:spAutoFit/>
          </a:bodyPr>
          <a:lstStyle/>
          <a:p>
            <a:pPr algn="ctr">
              <a:lnSpc>
                <a:spcPts val="9600"/>
              </a:lnSpc>
            </a:pPr>
            <a:r>
              <a:rPr lang="en-US" sz="12000">
                <a:solidFill>
                  <a:srgbClr val="FF3131"/>
                </a:solidFill>
                <a:latin typeface="Squada One"/>
                <a:ea typeface="Squada One"/>
                <a:cs typeface="Squada One"/>
                <a:sym typeface="Squada One"/>
              </a:rPr>
              <a:t>Incident Reporting and Response</a:t>
            </a:r>
          </a:p>
        </p:txBody>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748074"/>
            <a:ext cx="16230600" cy="10378946"/>
            <a:chOff x="0" y="0"/>
            <a:chExt cx="4274726" cy="2733550"/>
          </a:xfrm>
        </p:grpSpPr>
        <p:sp>
          <p:nvSpPr>
            <p:cNvPr name="Freeform 3" id="3"/>
            <p:cNvSpPr/>
            <p:nvPr/>
          </p:nvSpPr>
          <p:spPr>
            <a:xfrm flipH="false" flipV="false" rot="0">
              <a:off x="0" y="0"/>
              <a:ext cx="4274726" cy="2733550"/>
            </a:xfrm>
            <a:custGeom>
              <a:avLst/>
              <a:gdLst/>
              <a:ahLst/>
              <a:cxnLst/>
              <a:rect r="r" b="b" t="t" l="l"/>
              <a:pathLst>
                <a:path h="2733550" w="4274726">
                  <a:moveTo>
                    <a:pt x="23850" y="0"/>
                  </a:moveTo>
                  <a:lnTo>
                    <a:pt x="4250876" y="0"/>
                  </a:lnTo>
                  <a:cubicBezTo>
                    <a:pt x="4257201" y="0"/>
                    <a:pt x="4263268" y="2513"/>
                    <a:pt x="4267741" y="6985"/>
                  </a:cubicBezTo>
                  <a:cubicBezTo>
                    <a:pt x="4272213" y="11458"/>
                    <a:pt x="4274726" y="17524"/>
                    <a:pt x="4274726" y="23850"/>
                  </a:cubicBezTo>
                  <a:lnTo>
                    <a:pt x="4274726" y="2709700"/>
                  </a:lnTo>
                  <a:cubicBezTo>
                    <a:pt x="4274726" y="2716025"/>
                    <a:pt x="4272213" y="2722091"/>
                    <a:pt x="4267741" y="2726564"/>
                  </a:cubicBezTo>
                  <a:cubicBezTo>
                    <a:pt x="4263268" y="2731037"/>
                    <a:pt x="4257201" y="2733550"/>
                    <a:pt x="4250876" y="2733550"/>
                  </a:cubicBezTo>
                  <a:lnTo>
                    <a:pt x="23850" y="2733550"/>
                  </a:lnTo>
                  <a:cubicBezTo>
                    <a:pt x="17524" y="2733550"/>
                    <a:pt x="11458" y="2731037"/>
                    <a:pt x="6985" y="2726564"/>
                  </a:cubicBezTo>
                  <a:cubicBezTo>
                    <a:pt x="2513" y="2722091"/>
                    <a:pt x="0" y="2716025"/>
                    <a:pt x="0" y="2709700"/>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77165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69443" y="2891124"/>
            <a:ext cx="13919531" cy="6752420"/>
            <a:chOff x="0" y="0"/>
            <a:chExt cx="3666049" cy="1778415"/>
          </a:xfrm>
        </p:grpSpPr>
        <p:sp>
          <p:nvSpPr>
            <p:cNvPr name="Freeform 6" id="6"/>
            <p:cNvSpPr/>
            <p:nvPr/>
          </p:nvSpPr>
          <p:spPr>
            <a:xfrm flipH="false" flipV="false" rot="0">
              <a:off x="0" y="0"/>
              <a:ext cx="3666049" cy="1778415"/>
            </a:xfrm>
            <a:custGeom>
              <a:avLst/>
              <a:gdLst/>
              <a:ahLst/>
              <a:cxnLst/>
              <a:rect r="r" b="b" t="t" l="l"/>
              <a:pathLst>
                <a:path h="1778415" w="3666049">
                  <a:moveTo>
                    <a:pt x="55619" y="0"/>
                  </a:moveTo>
                  <a:lnTo>
                    <a:pt x="3610430" y="0"/>
                  </a:lnTo>
                  <a:cubicBezTo>
                    <a:pt x="3641148" y="0"/>
                    <a:pt x="3666049" y="24902"/>
                    <a:pt x="3666049" y="55619"/>
                  </a:cubicBezTo>
                  <a:lnTo>
                    <a:pt x="3666049" y="1722796"/>
                  </a:lnTo>
                  <a:cubicBezTo>
                    <a:pt x="3666049" y="1753514"/>
                    <a:pt x="3641148" y="1778415"/>
                    <a:pt x="3610430" y="1778415"/>
                  </a:cubicBezTo>
                  <a:lnTo>
                    <a:pt x="55619" y="1778415"/>
                  </a:lnTo>
                  <a:cubicBezTo>
                    <a:pt x="24902" y="1778415"/>
                    <a:pt x="0" y="1753514"/>
                    <a:pt x="0" y="1722796"/>
                  </a:cubicBezTo>
                  <a:lnTo>
                    <a:pt x="0" y="55619"/>
                  </a:lnTo>
                  <a:cubicBezTo>
                    <a:pt x="0" y="24902"/>
                    <a:pt x="24902" y="0"/>
                    <a:pt x="5561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666049" cy="181651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704718" y="4886173"/>
            <a:ext cx="2608596" cy="2152548"/>
          </a:xfrm>
          <a:custGeom>
            <a:avLst/>
            <a:gdLst/>
            <a:ahLst/>
            <a:cxnLst/>
            <a:rect r="r" b="b" t="t" l="l"/>
            <a:pathLst>
              <a:path h="2152548" w="2608596">
                <a:moveTo>
                  <a:pt x="0" y="0"/>
                </a:moveTo>
                <a:lnTo>
                  <a:pt x="2608596" y="0"/>
                </a:lnTo>
                <a:lnTo>
                  <a:pt x="2608596" y="2152548"/>
                </a:lnTo>
                <a:lnTo>
                  <a:pt x="0" y="2152548"/>
                </a:lnTo>
                <a:lnTo>
                  <a:pt x="0" y="0"/>
                </a:lnTo>
                <a:close/>
              </a:path>
            </a:pathLst>
          </a:custGeom>
          <a:blipFill>
            <a:blip r:embed="rId2"/>
            <a:stretch>
              <a:fillRect l="-24261" t="-39568" r="-25748" b="-42223"/>
            </a:stretch>
          </a:blipFill>
        </p:spPr>
      </p:sp>
      <p:sp>
        <p:nvSpPr>
          <p:cNvPr name="Freeform 9" id="9"/>
          <p:cNvSpPr/>
          <p:nvPr/>
        </p:nvSpPr>
        <p:spPr>
          <a:xfrm flipH="false" flipV="false" rot="0">
            <a:off x="7824882" y="4886173"/>
            <a:ext cx="2638237" cy="2638237"/>
          </a:xfrm>
          <a:custGeom>
            <a:avLst/>
            <a:gdLst/>
            <a:ahLst/>
            <a:cxnLst/>
            <a:rect r="r" b="b" t="t" l="l"/>
            <a:pathLst>
              <a:path h="2638237" w="2638237">
                <a:moveTo>
                  <a:pt x="0" y="0"/>
                </a:moveTo>
                <a:lnTo>
                  <a:pt x="2638236" y="0"/>
                </a:lnTo>
                <a:lnTo>
                  <a:pt x="2638236" y="2638237"/>
                </a:lnTo>
                <a:lnTo>
                  <a:pt x="0" y="2638237"/>
                </a:lnTo>
                <a:lnTo>
                  <a:pt x="0" y="0"/>
                </a:lnTo>
                <a:close/>
              </a:path>
            </a:pathLst>
          </a:custGeom>
          <a:blipFill>
            <a:blip r:embed="rId3"/>
            <a:stretch>
              <a:fillRect l="0" t="0" r="0" b="0"/>
            </a:stretch>
          </a:blipFill>
        </p:spPr>
      </p:sp>
      <p:sp>
        <p:nvSpPr>
          <p:cNvPr name="Freeform 10" id="10"/>
          <p:cNvSpPr/>
          <p:nvPr/>
        </p:nvSpPr>
        <p:spPr>
          <a:xfrm flipH="false" flipV="false" rot="0">
            <a:off x="4073826" y="4886173"/>
            <a:ext cx="2512806" cy="2512806"/>
          </a:xfrm>
          <a:custGeom>
            <a:avLst/>
            <a:gdLst/>
            <a:ahLst/>
            <a:cxnLst/>
            <a:rect r="r" b="b" t="t" l="l"/>
            <a:pathLst>
              <a:path h="2512806" w="2512806">
                <a:moveTo>
                  <a:pt x="0" y="0"/>
                </a:moveTo>
                <a:lnTo>
                  <a:pt x="2512806" y="0"/>
                </a:lnTo>
                <a:lnTo>
                  <a:pt x="2512806" y="2512806"/>
                </a:lnTo>
                <a:lnTo>
                  <a:pt x="0" y="2512806"/>
                </a:lnTo>
                <a:lnTo>
                  <a:pt x="0" y="0"/>
                </a:lnTo>
                <a:close/>
              </a:path>
            </a:pathLst>
          </a:custGeom>
          <a:blipFill>
            <a:blip r:embed="rId4"/>
            <a:stretch>
              <a:fillRect l="0" t="0" r="0" b="0"/>
            </a:stretch>
          </a:blipFill>
        </p:spPr>
      </p:sp>
      <p:sp>
        <p:nvSpPr>
          <p:cNvPr name="TextBox 11" id="11"/>
          <p:cNvSpPr txBox="true"/>
          <p:nvPr/>
        </p:nvSpPr>
        <p:spPr>
          <a:xfrm rot="0">
            <a:off x="2363242" y="1409700"/>
            <a:ext cx="13731933" cy="1136645"/>
          </a:xfrm>
          <a:prstGeom prst="rect">
            <a:avLst/>
          </a:prstGeom>
        </p:spPr>
        <p:txBody>
          <a:bodyPr anchor="t" rtlCol="false" tIns="0" lIns="0" bIns="0" rIns="0">
            <a:spAutoFit/>
          </a:bodyPr>
          <a:lstStyle/>
          <a:p>
            <a:pPr algn="l">
              <a:lnSpc>
                <a:spcPts val="7999"/>
              </a:lnSpc>
            </a:pPr>
            <a:r>
              <a:rPr lang="en-US" sz="9999">
                <a:solidFill>
                  <a:srgbClr val="FFFFFF"/>
                </a:solidFill>
                <a:latin typeface="Squada One"/>
                <a:ea typeface="Squada One"/>
                <a:cs typeface="Squada One"/>
                <a:sym typeface="Squada One"/>
              </a:rPr>
              <a:t>Recognizing Cyber Incidents</a:t>
            </a:r>
          </a:p>
        </p:txBody>
      </p:sp>
      <p:sp>
        <p:nvSpPr>
          <p:cNvPr name="TextBox 12" id="12"/>
          <p:cNvSpPr txBox="true"/>
          <p:nvPr/>
        </p:nvSpPr>
        <p:spPr>
          <a:xfrm rot="0">
            <a:off x="3310020" y="3662112"/>
            <a:ext cx="4807905" cy="1181055"/>
          </a:xfrm>
          <a:prstGeom prst="rect">
            <a:avLst/>
          </a:prstGeom>
        </p:spPr>
        <p:txBody>
          <a:bodyPr anchor="t" rtlCol="false" tIns="0" lIns="0" bIns="0" rIns="0">
            <a:spAutoFit/>
          </a:bodyPr>
          <a:lstStyle/>
          <a:p>
            <a:pPr algn="ctr">
              <a:lnSpc>
                <a:spcPts val="4792"/>
              </a:lnSpc>
              <a:spcBef>
                <a:spcPct val="0"/>
              </a:spcBef>
            </a:pPr>
            <a:r>
              <a:rPr lang="en-US" sz="3423">
                <a:solidFill>
                  <a:srgbClr val="004AAD"/>
                </a:solidFill>
                <a:latin typeface="Varela Round"/>
                <a:ea typeface="Varela Round"/>
                <a:cs typeface="Varela Round"/>
                <a:sym typeface="Varela Round"/>
              </a:rPr>
              <a:t>Unfa</a:t>
            </a:r>
            <a:r>
              <a:rPr lang="en-US" sz="3423">
                <a:solidFill>
                  <a:srgbClr val="004AAD"/>
                </a:solidFill>
                <a:latin typeface="Varela Round"/>
                <a:ea typeface="Varela Round"/>
                <a:cs typeface="Varela Round"/>
                <a:sym typeface="Varela Round"/>
              </a:rPr>
              <a:t>miliar login attempts on accounts.</a:t>
            </a:r>
          </a:p>
        </p:txBody>
      </p:sp>
      <p:sp>
        <p:nvSpPr>
          <p:cNvPr name="TextBox 13" id="13"/>
          <p:cNvSpPr txBox="true"/>
          <p:nvPr/>
        </p:nvSpPr>
        <p:spPr>
          <a:xfrm rot="0">
            <a:off x="11193915" y="3662112"/>
            <a:ext cx="3630203" cy="1181055"/>
          </a:xfrm>
          <a:prstGeom prst="rect">
            <a:avLst/>
          </a:prstGeom>
        </p:spPr>
        <p:txBody>
          <a:bodyPr anchor="t" rtlCol="false" tIns="0" lIns="0" bIns="0" rIns="0">
            <a:spAutoFit/>
          </a:bodyPr>
          <a:lstStyle/>
          <a:p>
            <a:pPr algn="ctr">
              <a:lnSpc>
                <a:spcPts val="4792"/>
              </a:lnSpc>
              <a:spcBef>
                <a:spcPct val="0"/>
              </a:spcBef>
            </a:pPr>
            <a:r>
              <a:rPr lang="en-US" sz="3423">
                <a:solidFill>
                  <a:srgbClr val="040505"/>
                </a:solidFill>
                <a:latin typeface="Varela Round"/>
                <a:ea typeface="Varela Round"/>
                <a:cs typeface="Varela Round"/>
                <a:sym typeface="Varela Round"/>
              </a:rPr>
              <a:t>M</a:t>
            </a:r>
            <a:r>
              <a:rPr lang="en-US" sz="3423">
                <a:solidFill>
                  <a:srgbClr val="040505"/>
                </a:solidFill>
                <a:latin typeface="Varela Round"/>
                <a:ea typeface="Varela Round"/>
                <a:cs typeface="Varela Round"/>
                <a:sym typeface="Varela Round"/>
              </a:rPr>
              <a:t>issing or altered data.</a:t>
            </a:r>
          </a:p>
        </p:txBody>
      </p:sp>
      <p:sp>
        <p:nvSpPr>
          <p:cNvPr name="TextBox 14" id="14"/>
          <p:cNvSpPr txBox="true"/>
          <p:nvPr/>
        </p:nvSpPr>
        <p:spPr>
          <a:xfrm rot="0">
            <a:off x="6489237" y="7379929"/>
            <a:ext cx="5479941" cy="1781722"/>
          </a:xfrm>
          <a:prstGeom prst="rect">
            <a:avLst/>
          </a:prstGeom>
        </p:spPr>
        <p:txBody>
          <a:bodyPr anchor="t" rtlCol="false" tIns="0" lIns="0" bIns="0" rIns="0">
            <a:spAutoFit/>
          </a:bodyPr>
          <a:lstStyle/>
          <a:p>
            <a:pPr algn="ctr">
              <a:lnSpc>
                <a:spcPts val="4792"/>
              </a:lnSpc>
              <a:spcBef>
                <a:spcPct val="0"/>
              </a:spcBef>
            </a:pPr>
            <a:r>
              <a:rPr lang="en-US" sz="3423">
                <a:solidFill>
                  <a:srgbClr val="1FAA96"/>
                </a:solidFill>
                <a:latin typeface="Varela Round"/>
                <a:ea typeface="Varela Round"/>
                <a:cs typeface="Varela Round"/>
                <a:sym typeface="Varela Round"/>
              </a:rPr>
              <a:t>Notifications fro</a:t>
            </a:r>
            <a:r>
              <a:rPr lang="en-US" sz="3423">
                <a:solidFill>
                  <a:srgbClr val="1FAA96"/>
                </a:solidFill>
                <a:latin typeface="Varela Round"/>
                <a:ea typeface="Varela Round"/>
                <a:cs typeface="Varela Round"/>
                <a:sym typeface="Varela Round"/>
              </a:rPr>
              <a:t>m antivirus software about detected threats.</a:t>
            </a:r>
          </a:p>
        </p:txBody>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748074"/>
            <a:ext cx="16230600" cy="10378946"/>
            <a:chOff x="0" y="0"/>
            <a:chExt cx="4274726" cy="2733550"/>
          </a:xfrm>
        </p:grpSpPr>
        <p:sp>
          <p:nvSpPr>
            <p:cNvPr name="Freeform 3" id="3"/>
            <p:cNvSpPr/>
            <p:nvPr/>
          </p:nvSpPr>
          <p:spPr>
            <a:xfrm flipH="false" flipV="false" rot="0">
              <a:off x="0" y="0"/>
              <a:ext cx="4274726" cy="2733550"/>
            </a:xfrm>
            <a:custGeom>
              <a:avLst/>
              <a:gdLst/>
              <a:ahLst/>
              <a:cxnLst/>
              <a:rect r="r" b="b" t="t" l="l"/>
              <a:pathLst>
                <a:path h="2733550" w="4274726">
                  <a:moveTo>
                    <a:pt x="23850" y="0"/>
                  </a:moveTo>
                  <a:lnTo>
                    <a:pt x="4250876" y="0"/>
                  </a:lnTo>
                  <a:cubicBezTo>
                    <a:pt x="4257201" y="0"/>
                    <a:pt x="4263268" y="2513"/>
                    <a:pt x="4267741" y="6985"/>
                  </a:cubicBezTo>
                  <a:cubicBezTo>
                    <a:pt x="4272213" y="11458"/>
                    <a:pt x="4274726" y="17524"/>
                    <a:pt x="4274726" y="23850"/>
                  </a:cubicBezTo>
                  <a:lnTo>
                    <a:pt x="4274726" y="2709700"/>
                  </a:lnTo>
                  <a:cubicBezTo>
                    <a:pt x="4274726" y="2716025"/>
                    <a:pt x="4272213" y="2722091"/>
                    <a:pt x="4267741" y="2726564"/>
                  </a:cubicBezTo>
                  <a:cubicBezTo>
                    <a:pt x="4263268" y="2731037"/>
                    <a:pt x="4257201" y="2733550"/>
                    <a:pt x="4250876" y="2733550"/>
                  </a:cubicBezTo>
                  <a:lnTo>
                    <a:pt x="23850" y="2733550"/>
                  </a:lnTo>
                  <a:cubicBezTo>
                    <a:pt x="17524" y="2733550"/>
                    <a:pt x="11458" y="2731037"/>
                    <a:pt x="6985" y="2726564"/>
                  </a:cubicBezTo>
                  <a:cubicBezTo>
                    <a:pt x="2513" y="2722091"/>
                    <a:pt x="0" y="2716025"/>
                    <a:pt x="0" y="2709700"/>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4274726" cy="277165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69443" y="2891124"/>
            <a:ext cx="13919531" cy="5507784"/>
            <a:chOff x="0" y="0"/>
            <a:chExt cx="3666049" cy="1450610"/>
          </a:xfrm>
        </p:grpSpPr>
        <p:sp>
          <p:nvSpPr>
            <p:cNvPr name="Freeform 6" id="6"/>
            <p:cNvSpPr/>
            <p:nvPr/>
          </p:nvSpPr>
          <p:spPr>
            <a:xfrm flipH="false" flipV="false" rot="0">
              <a:off x="0" y="0"/>
              <a:ext cx="3666049" cy="1450610"/>
            </a:xfrm>
            <a:custGeom>
              <a:avLst/>
              <a:gdLst/>
              <a:ahLst/>
              <a:cxnLst/>
              <a:rect r="r" b="b" t="t" l="l"/>
              <a:pathLst>
                <a:path h="1450610" w="3666049">
                  <a:moveTo>
                    <a:pt x="55619" y="0"/>
                  </a:moveTo>
                  <a:lnTo>
                    <a:pt x="3610430" y="0"/>
                  </a:lnTo>
                  <a:cubicBezTo>
                    <a:pt x="3641148" y="0"/>
                    <a:pt x="3666049" y="24902"/>
                    <a:pt x="3666049" y="55619"/>
                  </a:cubicBezTo>
                  <a:lnTo>
                    <a:pt x="3666049" y="1394991"/>
                  </a:lnTo>
                  <a:cubicBezTo>
                    <a:pt x="3666049" y="1425708"/>
                    <a:pt x="3641148" y="1450610"/>
                    <a:pt x="3610430" y="1450610"/>
                  </a:cubicBezTo>
                  <a:lnTo>
                    <a:pt x="55619" y="1450610"/>
                  </a:lnTo>
                  <a:cubicBezTo>
                    <a:pt x="24902" y="1450610"/>
                    <a:pt x="0" y="1425708"/>
                    <a:pt x="0" y="1394991"/>
                  </a:cubicBezTo>
                  <a:lnTo>
                    <a:pt x="0" y="55619"/>
                  </a:lnTo>
                  <a:cubicBezTo>
                    <a:pt x="0" y="24902"/>
                    <a:pt x="24902" y="0"/>
                    <a:pt x="5561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666049" cy="148871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78569" y="7306276"/>
            <a:ext cx="3908093" cy="2637963"/>
          </a:xfrm>
          <a:custGeom>
            <a:avLst/>
            <a:gdLst/>
            <a:ahLst/>
            <a:cxnLst/>
            <a:rect r="r" b="b" t="t" l="l"/>
            <a:pathLst>
              <a:path h="2637963" w="3908093">
                <a:moveTo>
                  <a:pt x="0" y="0"/>
                </a:moveTo>
                <a:lnTo>
                  <a:pt x="3908093" y="0"/>
                </a:lnTo>
                <a:lnTo>
                  <a:pt x="3908093" y="2637963"/>
                </a:lnTo>
                <a:lnTo>
                  <a:pt x="0" y="2637963"/>
                </a:lnTo>
                <a:lnTo>
                  <a:pt x="0" y="0"/>
                </a:lnTo>
                <a:close/>
              </a:path>
            </a:pathLst>
          </a:custGeom>
          <a:blipFill>
            <a:blip r:embed="rId2"/>
            <a:stretch>
              <a:fillRect l="0" t="0" r="0" b="0"/>
            </a:stretch>
          </a:blipFill>
        </p:spPr>
      </p:sp>
      <p:sp>
        <p:nvSpPr>
          <p:cNvPr name="TextBox 9" id="9"/>
          <p:cNvSpPr txBox="true"/>
          <p:nvPr/>
        </p:nvSpPr>
        <p:spPr>
          <a:xfrm rot="0">
            <a:off x="4223489" y="3618587"/>
            <a:ext cx="10530480" cy="4780321"/>
          </a:xfrm>
          <a:prstGeom prst="rect">
            <a:avLst/>
          </a:prstGeom>
        </p:spPr>
        <p:txBody>
          <a:bodyPr anchor="t" rtlCol="false" tIns="0" lIns="0" bIns="0" rIns="0">
            <a:spAutoFit/>
          </a:bodyPr>
          <a:lstStyle/>
          <a:p>
            <a:pPr algn="ctr">
              <a:lnSpc>
                <a:spcPts val="4792"/>
              </a:lnSpc>
              <a:spcBef>
                <a:spcPct val="0"/>
              </a:spcBef>
            </a:pPr>
            <a:r>
              <a:rPr lang="en-US" sz="3423">
                <a:solidFill>
                  <a:srgbClr val="040505"/>
                </a:solidFill>
                <a:latin typeface="Varela Round"/>
                <a:ea typeface="Varela Round"/>
                <a:cs typeface="Varela Round"/>
                <a:sym typeface="Varela Round"/>
              </a:rPr>
              <a:t>Record deta</a:t>
            </a:r>
            <a:r>
              <a:rPr lang="en-US" sz="3423">
                <a:solidFill>
                  <a:srgbClr val="040505"/>
                </a:solidFill>
                <a:latin typeface="Varela Round"/>
                <a:ea typeface="Varela Round"/>
                <a:cs typeface="Varela Round"/>
                <a:sym typeface="Varela Round"/>
              </a:rPr>
              <a:t>ils of the suspicious activity (e.g., time, email content, attached files).</a:t>
            </a:r>
          </a:p>
          <a:p>
            <a:pPr algn="ctr">
              <a:lnSpc>
                <a:spcPts val="4792"/>
              </a:lnSpc>
              <a:spcBef>
                <a:spcPct val="0"/>
              </a:spcBef>
            </a:pPr>
          </a:p>
          <a:p>
            <a:pPr algn="ctr">
              <a:lnSpc>
                <a:spcPts val="4792"/>
              </a:lnSpc>
              <a:spcBef>
                <a:spcPct val="0"/>
              </a:spcBef>
            </a:pPr>
            <a:r>
              <a:rPr lang="en-US" sz="3423">
                <a:solidFill>
                  <a:srgbClr val="040505"/>
                </a:solidFill>
                <a:latin typeface="Varela Round"/>
                <a:ea typeface="Varela Round"/>
                <a:cs typeface="Varela Round"/>
                <a:sym typeface="Varela Round"/>
              </a:rPr>
              <a:t>Contact your IT support or incident response team.</a:t>
            </a:r>
          </a:p>
          <a:p>
            <a:pPr algn="ctr">
              <a:lnSpc>
                <a:spcPts val="4792"/>
              </a:lnSpc>
              <a:spcBef>
                <a:spcPct val="0"/>
              </a:spcBef>
            </a:pPr>
          </a:p>
          <a:p>
            <a:pPr algn="ctr">
              <a:lnSpc>
                <a:spcPts val="4792"/>
              </a:lnSpc>
              <a:spcBef>
                <a:spcPct val="0"/>
              </a:spcBef>
            </a:pPr>
            <a:r>
              <a:rPr lang="en-US" sz="3423">
                <a:solidFill>
                  <a:srgbClr val="040505"/>
                </a:solidFill>
                <a:latin typeface="Varela Round"/>
                <a:ea typeface="Varela Round"/>
                <a:cs typeface="Varela Round"/>
                <a:sym typeface="Varela Round"/>
              </a:rPr>
              <a:t>Follow instructions on what to do next (e.g., disconnect from the network).</a:t>
            </a:r>
          </a:p>
          <a:p>
            <a:pPr algn="ctr">
              <a:lnSpc>
                <a:spcPts val="4792"/>
              </a:lnSpc>
              <a:spcBef>
                <a:spcPct val="0"/>
              </a:spcBef>
            </a:pPr>
          </a:p>
        </p:txBody>
      </p:sp>
      <p:sp>
        <p:nvSpPr>
          <p:cNvPr name="Freeform 10" id="10"/>
          <p:cNvSpPr/>
          <p:nvPr/>
        </p:nvSpPr>
        <p:spPr>
          <a:xfrm flipH="false" flipV="false" rot="0">
            <a:off x="14753969" y="4084380"/>
            <a:ext cx="1347751" cy="1347751"/>
          </a:xfrm>
          <a:custGeom>
            <a:avLst/>
            <a:gdLst/>
            <a:ahLst/>
            <a:cxnLst/>
            <a:rect r="r" b="b" t="t" l="l"/>
            <a:pathLst>
              <a:path h="1347751" w="1347751">
                <a:moveTo>
                  <a:pt x="0" y="0"/>
                </a:moveTo>
                <a:lnTo>
                  <a:pt x="1347751" y="0"/>
                </a:lnTo>
                <a:lnTo>
                  <a:pt x="1347751" y="1347751"/>
                </a:lnTo>
                <a:lnTo>
                  <a:pt x="0" y="1347751"/>
                </a:lnTo>
                <a:lnTo>
                  <a:pt x="0" y="0"/>
                </a:lnTo>
                <a:close/>
              </a:path>
            </a:pathLst>
          </a:custGeom>
          <a:blipFill>
            <a:blip r:embed="rId3"/>
            <a:stretch>
              <a:fillRect l="0" t="0" r="0" b="0"/>
            </a:stretch>
          </a:blipFill>
        </p:spPr>
      </p:sp>
      <p:sp>
        <p:nvSpPr>
          <p:cNvPr name="Freeform 11" id="11"/>
          <p:cNvSpPr/>
          <p:nvPr/>
        </p:nvSpPr>
        <p:spPr>
          <a:xfrm flipH="false" flipV="false" rot="0">
            <a:off x="2638665" y="4351088"/>
            <a:ext cx="1584824" cy="1584824"/>
          </a:xfrm>
          <a:custGeom>
            <a:avLst/>
            <a:gdLst/>
            <a:ahLst/>
            <a:cxnLst/>
            <a:rect r="r" b="b" t="t" l="l"/>
            <a:pathLst>
              <a:path h="1584824" w="1584824">
                <a:moveTo>
                  <a:pt x="0" y="0"/>
                </a:moveTo>
                <a:lnTo>
                  <a:pt x="1584824" y="0"/>
                </a:lnTo>
                <a:lnTo>
                  <a:pt x="1584824" y="1584824"/>
                </a:lnTo>
                <a:lnTo>
                  <a:pt x="0" y="1584824"/>
                </a:lnTo>
                <a:lnTo>
                  <a:pt x="0" y="0"/>
                </a:lnTo>
                <a:close/>
              </a:path>
            </a:pathLst>
          </a:custGeom>
          <a:blipFill>
            <a:blip r:embed="rId4"/>
            <a:stretch>
              <a:fillRect l="0" t="0" r="0" b="0"/>
            </a:stretch>
          </a:blipFill>
        </p:spPr>
      </p:sp>
      <p:sp>
        <p:nvSpPr>
          <p:cNvPr name="TextBox 12" id="12"/>
          <p:cNvSpPr txBox="true"/>
          <p:nvPr/>
        </p:nvSpPr>
        <p:spPr>
          <a:xfrm rot="0">
            <a:off x="2269443" y="1187052"/>
            <a:ext cx="14709861" cy="1655445"/>
          </a:xfrm>
          <a:prstGeom prst="rect">
            <a:avLst/>
          </a:prstGeom>
        </p:spPr>
        <p:txBody>
          <a:bodyPr anchor="t" rtlCol="false" tIns="0" lIns="0" bIns="0" rIns="0">
            <a:spAutoFit/>
          </a:bodyPr>
          <a:lstStyle/>
          <a:p>
            <a:pPr algn="l">
              <a:lnSpc>
                <a:spcPts val="11520"/>
              </a:lnSpc>
            </a:pPr>
            <a:r>
              <a:rPr lang="en-US" sz="14400">
                <a:solidFill>
                  <a:srgbClr val="FFFFFF"/>
                </a:solidFill>
                <a:latin typeface="Squada One"/>
                <a:ea typeface="Squada One"/>
                <a:cs typeface="Squada One"/>
                <a:sym typeface="Squada One"/>
              </a:rPr>
              <a:t>Reporting Procedures</a:t>
            </a:r>
          </a:p>
        </p:txBody>
      </p:sp>
    </p:spTree>
  </p:cSld>
  <p:clrMapOvr>
    <a:masterClrMapping/>
  </p:clrMapOvr>
</p:sld>
</file>

<file path=ppt/slides/slide9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748074"/>
            <a:ext cx="16230600" cy="10378946"/>
            <a:chOff x="0" y="0"/>
            <a:chExt cx="4274726" cy="2733550"/>
          </a:xfrm>
        </p:grpSpPr>
        <p:sp>
          <p:nvSpPr>
            <p:cNvPr name="Freeform 3" id="3"/>
            <p:cNvSpPr/>
            <p:nvPr/>
          </p:nvSpPr>
          <p:spPr>
            <a:xfrm flipH="false" flipV="false" rot="0">
              <a:off x="0" y="0"/>
              <a:ext cx="4274726" cy="2733550"/>
            </a:xfrm>
            <a:custGeom>
              <a:avLst/>
              <a:gdLst/>
              <a:ahLst/>
              <a:cxnLst/>
              <a:rect r="r" b="b" t="t" l="l"/>
              <a:pathLst>
                <a:path h="2733550" w="4274726">
                  <a:moveTo>
                    <a:pt x="23850" y="0"/>
                  </a:moveTo>
                  <a:lnTo>
                    <a:pt x="4250876" y="0"/>
                  </a:lnTo>
                  <a:cubicBezTo>
                    <a:pt x="4257201" y="0"/>
                    <a:pt x="4263268" y="2513"/>
                    <a:pt x="4267741" y="6985"/>
                  </a:cubicBezTo>
                  <a:cubicBezTo>
                    <a:pt x="4272213" y="11458"/>
                    <a:pt x="4274726" y="17524"/>
                    <a:pt x="4274726" y="23850"/>
                  </a:cubicBezTo>
                  <a:lnTo>
                    <a:pt x="4274726" y="2709700"/>
                  </a:lnTo>
                  <a:cubicBezTo>
                    <a:pt x="4274726" y="2716025"/>
                    <a:pt x="4272213" y="2722091"/>
                    <a:pt x="4267741" y="2726564"/>
                  </a:cubicBezTo>
                  <a:cubicBezTo>
                    <a:pt x="4263268" y="2731037"/>
                    <a:pt x="4257201" y="2733550"/>
                    <a:pt x="4250876" y="2733550"/>
                  </a:cubicBezTo>
                  <a:lnTo>
                    <a:pt x="23850" y="2733550"/>
                  </a:lnTo>
                  <a:cubicBezTo>
                    <a:pt x="17524" y="2733550"/>
                    <a:pt x="11458" y="2731037"/>
                    <a:pt x="6985" y="2726564"/>
                  </a:cubicBezTo>
                  <a:cubicBezTo>
                    <a:pt x="2513" y="2722091"/>
                    <a:pt x="0" y="2716025"/>
                    <a:pt x="0" y="2709700"/>
                  </a:cubicBezTo>
                  <a:lnTo>
                    <a:pt x="0" y="23850"/>
                  </a:lnTo>
                  <a:cubicBezTo>
                    <a:pt x="0" y="17524"/>
                    <a:pt x="2513" y="11458"/>
                    <a:pt x="6985" y="6985"/>
                  </a:cubicBezTo>
                  <a:cubicBezTo>
                    <a:pt x="11458" y="2513"/>
                    <a:pt x="17524" y="0"/>
                    <a:pt x="23850" y="0"/>
                  </a:cubicBezTo>
                  <a:close/>
                </a:path>
              </a:pathLst>
            </a:custGeom>
            <a:gradFill rotWithShape="true">
              <a:gsLst>
                <a:gs pos="0">
                  <a:srgbClr val="FF3131">
                    <a:alpha val="100000"/>
                  </a:srgbClr>
                </a:gs>
                <a:gs pos="100000">
                  <a:srgbClr val="FF914D">
                    <a:alpha val="100000"/>
                  </a:srgbClr>
                </a:gs>
              </a:gsLst>
              <a:lin ang="0"/>
            </a:gradFill>
            <a:ln w="95250" cap="rnd">
              <a:solidFill>
                <a:srgbClr val="5E17EB"/>
              </a:solidFill>
              <a:prstDash val="solid"/>
              <a:round/>
            </a:ln>
          </p:spPr>
        </p:sp>
        <p:sp>
          <p:nvSpPr>
            <p:cNvPr name="TextBox 4" id="4"/>
            <p:cNvSpPr txBox="true"/>
            <p:nvPr/>
          </p:nvSpPr>
          <p:spPr>
            <a:xfrm>
              <a:off x="0" y="-38100"/>
              <a:ext cx="4274726" cy="277165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360793" y="8373355"/>
            <a:ext cx="13153719" cy="1074571"/>
            <a:chOff x="0" y="0"/>
            <a:chExt cx="3194473" cy="260967"/>
          </a:xfrm>
        </p:grpSpPr>
        <p:sp>
          <p:nvSpPr>
            <p:cNvPr name="Freeform 6" id="6"/>
            <p:cNvSpPr/>
            <p:nvPr/>
          </p:nvSpPr>
          <p:spPr>
            <a:xfrm flipH="false" flipV="false" rot="0">
              <a:off x="0" y="0"/>
              <a:ext cx="3194473" cy="260967"/>
            </a:xfrm>
            <a:custGeom>
              <a:avLst/>
              <a:gdLst/>
              <a:ahLst/>
              <a:cxnLst/>
              <a:rect r="r" b="b" t="t" l="l"/>
              <a:pathLst>
                <a:path h="260967" w="3194473">
                  <a:moveTo>
                    <a:pt x="58857" y="0"/>
                  </a:moveTo>
                  <a:lnTo>
                    <a:pt x="3135615" y="0"/>
                  </a:lnTo>
                  <a:cubicBezTo>
                    <a:pt x="3151225" y="0"/>
                    <a:pt x="3166196" y="6201"/>
                    <a:pt x="3177234" y="17239"/>
                  </a:cubicBezTo>
                  <a:cubicBezTo>
                    <a:pt x="3188272" y="28277"/>
                    <a:pt x="3194473" y="43247"/>
                    <a:pt x="3194473" y="58857"/>
                  </a:cubicBezTo>
                  <a:lnTo>
                    <a:pt x="3194473" y="202110"/>
                  </a:lnTo>
                  <a:cubicBezTo>
                    <a:pt x="3194473" y="234616"/>
                    <a:pt x="3168121" y="260967"/>
                    <a:pt x="3135615" y="260967"/>
                  </a:cubicBezTo>
                  <a:lnTo>
                    <a:pt x="58857" y="260967"/>
                  </a:lnTo>
                  <a:cubicBezTo>
                    <a:pt x="43247" y="260967"/>
                    <a:pt x="28277" y="254766"/>
                    <a:pt x="17239" y="243728"/>
                  </a:cubicBezTo>
                  <a:cubicBezTo>
                    <a:pt x="6201" y="232690"/>
                    <a:pt x="0" y="217720"/>
                    <a:pt x="0" y="202110"/>
                  </a:cubicBezTo>
                  <a:lnTo>
                    <a:pt x="0" y="58857"/>
                  </a:lnTo>
                  <a:cubicBezTo>
                    <a:pt x="0" y="43247"/>
                    <a:pt x="6201" y="28277"/>
                    <a:pt x="17239" y="17239"/>
                  </a:cubicBezTo>
                  <a:cubicBezTo>
                    <a:pt x="28277" y="6201"/>
                    <a:pt x="43247" y="0"/>
                    <a:pt x="58857" y="0"/>
                  </a:cubicBezTo>
                  <a:close/>
                </a:path>
              </a:pathLst>
            </a:custGeom>
            <a:solidFill>
              <a:srgbClr val="FFFFFF"/>
            </a:solidFill>
          </p:spPr>
        </p:sp>
        <p:sp>
          <p:nvSpPr>
            <p:cNvPr name="TextBox 7" id="7"/>
            <p:cNvSpPr txBox="true"/>
            <p:nvPr/>
          </p:nvSpPr>
          <p:spPr>
            <a:xfrm>
              <a:off x="0" y="-38100"/>
              <a:ext cx="3194473" cy="29906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881097" y="8373355"/>
            <a:ext cx="1074571" cy="107457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17EB"/>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254933" y="978136"/>
            <a:ext cx="9186024" cy="2292351"/>
          </a:xfrm>
          <a:prstGeom prst="rect">
            <a:avLst/>
          </a:prstGeom>
        </p:spPr>
        <p:txBody>
          <a:bodyPr anchor="t" rtlCol="false" tIns="0" lIns="0" bIns="0" rIns="0">
            <a:spAutoFit/>
          </a:bodyPr>
          <a:lstStyle/>
          <a:p>
            <a:pPr algn="l">
              <a:lnSpc>
                <a:spcPts val="16000"/>
              </a:lnSpc>
            </a:pPr>
            <a:r>
              <a:rPr lang="en-US" sz="20000">
                <a:solidFill>
                  <a:srgbClr val="FFFFFF"/>
                </a:solidFill>
                <a:latin typeface="Squada One"/>
                <a:ea typeface="Squada One"/>
                <a:cs typeface="Squada One"/>
                <a:sym typeface="Squada One"/>
              </a:rPr>
              <a:t>Stay Safe</a:t>
            </a:r>
          </a:p>
        </p:txBody>
      </p:sp>
      <p:sp>
        <p:nvSpPr>
          <p:cNvPr name="TextBox 12" id="12"/>
          <p:cNvSpPr txBox="true"/>
          <p:nvPr/>
        </p:nvSpPr>
        <p:spPr>
          <a:xfrm rot="0">
            <a:off x="2360793" y="4049963"/>
            <a:ext cx="6320202" cy="1093537"/>
          </a:xfrm>
          <a:prstGeom prst="rect">
            <a:avLst/>
          </a:prstGeom>
        </p:spPr>
        <p:txBody>
          <a:bodyPr anchor="t" rtlCol="false" tIns="0" lIns="0" bIns="0" rIns="0">
            <a:spAutoFit/>
          </a:bodyPr>
          <a:lstStyle/>
          <a:p>
            <a:pPr algn="ctr">
              <a:lnSpc>
                <a:spcPts val="9046"/>
              </a:lnSpc>
              <a:spcBef>
                <a:spcPct val="0"/>
              </a:spcBef>
            </a:pPr>
            <a:r>
              <a:rPr lang="en-US" sz="6462">
                <a:solidFill>
                  <a:srgbClr val="000000"/>
                </a:solidFill>
                <a:latin typeface="Varela Round"/>
                <a:ea typeface="Varela Round"/>
                <a:cs typeface="Varela Round"/>
                <a:sym typeface="Varela Round"/>
              </a:rPr>
              <a:t>Protect Yourself</a:t>
            </a:r>
          </a:p>
        </p:txBody>
      </p:sp>
      <p:sp>
        <p:nvSpPr>
          <p:cNvPr name="TextBox 13" id="13"/>
          <p:cNvSpPr txBox="true"/>
          <p:nvPr/>
        </p:nvSpPr>
        <p:spPr>
          <a:xfrm rot="0">
            <a:off x="7582806" y="6013692"/>
            <a:ext cx="8596581" cy="1038902"/>
          </a:xfrm>
          <a:prstGeom prst="rect">
            <a:avLst/>
          </a:prstGeom>
        </p:spPr>
        <p:txBody>
          <a:bodyPr anchor="t" rtlCol="false" tIns="0" lIns="0" bIns="0" rIns="0">
            <a:spAutoFit/>
          </a:bodyPr>
          <a:lstStyle/>
          <a:p>
            <a:pPr algn="ctr" marL="0" indent="0" lvl="0">
              <a:lnSpc>
                <a:spcPts val="8612"/>
              </a:lnSpc>
              <a:spcBef>
                <a:spcPct val="0"/>
              </a:spcBef>
            </a:pPr>
            <a:r>
              <a:rPr lang="en-US" sz="6151" strike="noStrike" u="none">
                <a:solidFill>
                  <a:srgbClr val="000000"/>
                </a:solidFill>
                <a:latin typeface="Varela Round"/>
                <a:ea typeface="Varela Round"/>
                <a:cs typeface="Varela Round"/>
                <a:sym typeface="Varela Round"/>
              </a:rPr>
              <a:t>Think Before You Click!</a:t>
            </a:r>
          </a:p>
        </p:txBody>
      </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6621583"/>
            <a:chOff x="0" y="0"/>
            <a:chExt cx="4274726" cy="1743956"/>
          </a:xfrm>
        </p:grpSpPr>
        <p:sp>
          <p:nvSpPr>
            <p:cNvPr name="Freeform 3" id="3"/>
            <p:cNvSpPr/>
            <p:nvPr/>
          </p:nvSpPr>
          <p:spPr>
            <a:xfrm flipH="false" flipV="false" rot="0">
              <a:off x="0" y="0"/>
              <a:ext cx="4274726" cy="1743956"/>
            </a:xfrm>
            <a:custGeom>
              <a:avLst/>
              <a:gdLst/>
              <a:ahLst/>
              <a:cxnLst/>
              <a:rect r="r" b="b" t="t" l="l"/>
              <a:pathLst>
                <a:path h="1743956" w="4274726">
                  <a:moveTo>
                    <a:pt x="47700" y="0"/>
                  </a:moveTo>
                  <a:lnTo>
                    <a:pt x="4227026" y="0"/>
                  </a:lnTo>
                  <a:cubicBezTo>
                    <a:pt x="4239677" y="0"/>
                    <a:pt x="4251809" y="5025"/>
                    <a:pt x="4260755" y="13971"/>
                  </a:cubicBezTo>
                  <a:cubicBezTo>
                    <a:pt x="4269700" y="22916"/>
                    <a:pt x="4274726" y="35049"/>
                    <a:pt x="4274726" y="47700"/>
                  </a:cubicBezTo>
                  <a:lnTo>
                    <a:pt x="4274726" y="1696257"/>
                  </a:lnTo>
                  <a:cubicBezTo>
                    <a:pt x="4274726" y="1708907"/>
                    <a:pt x="4269700" y="1721040"/>
                    <a:pt x="4260755" y="1729985"/>
                  </a:cubicBezTo>
                  <a:cubicBezTo>
                    <a:pt x="4251809" y="1738931"/>
                    <a:pt x="4239677" y="1743956"/>
                    <a:pt x="4227026" y="1743956"/>
                  </a:cubicBezTo>
                  <a:lnTo>
                    <a:pt x="47700" y="1743956"/>
                  </a:lnTo>
                  <a:cubicBezTo>
                    <a:pt x="35049" y="1743956"/>
                    <a:pt x="22916" y="1738931"/>
                    <a:pt x="13971" y="1729985"/>
                  </a:cubicBezTo>
                  <a:cubicBezTo>
                    <a:pt x="5025" y="1721040"/>
                    <a:pt x="0" y="1708907"/>
                    <a:pt x="0" y="1696257"/>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17820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064219" y="8267441"/>
            <a:ext cx="13165216" cy="990859"/>
            <a:chOff x="0" y="0"/>
            <a:chExt cx="3467382" cy="260967"/>
          </a:xfrm>
        </p:grpSpPr>
        <p:sp>
          <p:nvSpPr>
            <p:cNvPr name="Freeform 6" id="6"/>
            <p:cNvSpPr/>
            <p:nvPr/>
          </p:nvSpPr>
          <p:spPr>
            <a:xfrm flipH="false" flipV="false" rot="0">
              <a:off x="0" y="0"/>
              <a:ext cx="3467382" cy="260967"/>
            </a:xfrm>
            <a:custGeom>
              <a:avLst/>
              <a:gdLst/>
              <a:ahLst/>
              <a:cxnLst/>
              <a:rect r="r" b="b" t="t" l="l"/>
              <a:pathLst>
                <a:path h="260967" w="3467382">
                  <a:moveTo>
                    <a:pt x="58806" y="0"/>
                  </a:moveTo>
                  <a:lnTo>
                    <a:pt x="3408576" y="0"/>
                  </a:lnTo>
                  <a:cubicBezTo>
                    <a:pt x="3424172" y="0"/>
                    <a:pt x="3439130" y="6196"/>
                    <a:pt x="3450158" y="17224"/>
                  </a:cubicBezTo>
                  <a:cubicBezTo>
                    <a:pt x="3461186" y="28252"/>
                    <a:pt x="3467382" y="43210"/>
                    <a:pt x="3467382" y="58806"/>
                  </a:cubicBezTo>
                  <a:lnTo>
                    <a:pt x="3467382" y="202161"/>
                  </a:lnTo>
                  <a:cubicBezTo>
                    <a:pt x="3467382" y="234639"/>
                    <a:pt x="3441054" y="260967"/>
                    <a:pt x="3408576" y="260967"/>
                  </a:cubicBezTo>
                  <a:lnTo>
                    <a:pt x="58806" y="260967"/>
                  </a:lnTo>
                  <a:cubicBezTo>
                    <a:pt x="43210" y="260967"/>
                    <a:pt x="28252" y="254771"/>
                    <a:pt x="17224" y="243743"/>
                  </a:cubicBezTo>
                  <a:cubicBezTo>
                    <a:pt x="6196" y="232715"/>
                    <a:pt x="0" y="217757"/>
                    <a:pt x="0" y="202161"/>
                  </a:cubicBezTo>
                  <a:lnTo>
                    <a:pt x="0" y="58806"/>
                  </a:lnTo>
                  <a:cubicBezTo>
                    <a:pt x="0" y="43210"/>
                    <a:pt x="6196" y="28252"/>
                    <a:pt x="17224" y="17224"/>
                  </a:cubicBezTo>
                  <a:cubicBezTo>
                    <a:pt x="28252" y="6196"/>
                    <a:pt x="43210" y="0"/>
                    <a:pt x="58806" y="0"/>
                  </a:cubicBezTo>
                  <a:close/>
                </a:path>
              </a:pathLst>
            </a:custGeom>
            <a:solidFill>
              <a:srgbClr val="FFFFFF"/>
            </a:solidFill>
          </p:spPr>
        </p:sp>
        <p:sp>
          <p:nvSpPr>
            <p:cNvPr name="TextBox 7" id="7"/>
            <p:cNvSpPr txBox="true"/>
            <p:nvPr/>
          </p:nvSpPr>
          <p:spPr>
            <a:xfrm>
              <a:off x="0" y="-38100"/>
              <a:ext cx="3467382" cy="29906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3179212" y="8267441"/>
            <a:ext cx="990859" cy="99085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481238" y="1450461"/>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2"/>
            <a:stretch>
              <a:fillRect l="0" t="0" r="0" b="0"/>
            </a:stretch>
          </a:blipFill>
        </p:spPr>
      </p:sp>
      <p:sp>
        <p:nvSpPr>
          <p:cNvPr name="Freeform 12" id="12"/>
          <p:cNvSpPr/>
          <p:nvPr/>
        </p:nvSpPr>
        <p:spPr>
          <a:xfrm flipH="false" flipV="false" rot="0">
            <a:off x="16483877" y="7992943"/>
            <a:ext cx="1550847" cy="2067796"/>
          </a:xfrm>
          <a:custGeom>
            <a:avLst/>
            <a:gdLst/>
            <a:ahLst/>
            <a:cxnLst/>
            <a:rect r="r" b="b" t="t" l="l"/>
            <a:pathLst>
              <a:path h="2067796" w="1550847">
                <a:moveTo>
                  <a:pt x="0" y="0"/>
                </a:moveTo>
                <a:lnTo>
                  <a:pt x="1550846" y="0"/>
                </a:lnTo>
                <a:lnTo>
                  <a:pt x="1550846" y="2067795"/>
                </a:lnTo>
                <a:lnTo>
                  <a:pt x="0" y="2067795"/>
                </a:lnTo>
                <a:lnTo>
                  <a:pt x="0" y="0"/>
                </a:lnTo>
                <a:close/>
              </a:path>
            </a:pathLst>
          </a:custGeom>
          <a:blipFill>
            <a:blip r:embed="rId3"/>
            <a:stretch>
              <a:fillRect l="0" t="0" r="0" b="0"/>
            </a:stretch>
          </a:blipFill>
        </p:spPr>
      </p:sp>
      <p:sp>
        <p:nvSpPr>
          <p:cNvPr name="TextBox 13" id="13"/>
          <p:cNvSpPr txBox="true"/>
          <p:nvPr/>
        </p:nvSpPr>
        <p:spPr>
          <a:xfrm rot="0">
            <a:off x="4202346" y="2851149"/>
            <a:ext cx="5289703" cy="2292351"/>
          </a:xfrm>
          <a:prstGeom prst="rect">
            <a:avLst/>
          </a:prstGeom>
        </p:spPr>
        <p:txBody>
          <a:bodyPr anchor="t" rtlCol="false" tIns="0" lIns="0" bIns="0" rIns="0">
            <a:spAutoFit/>
          </a:bodyPr>
          <a:lstStyle/>
          <a:p>
            <a:pPr algn="just">
              <a:lnSpc>
                <a:spcPts val="16000"/>
              </a:lnSpc>
            </a:pPr>
            <a:r>
              <a:rPr lang="en-US" sz="20000">
                <a:solidFill>
                  <a:srgbClr val="FFFFFF"/>
                </a:solidFill>
                <a:latin typeface="Squada One"/>
                <a:ea typeface="Squada One"/>
                <a:cs typeface="Squada One"/>
                <a:sym typeface="Squada One"/>
              </a:rPr>
              <a:t>SIEM </a:t>
            </a:r>
          </a:p>
        </p:txBody>
      </p:sp>
      <p:sp>
        <p:nvSpPr>
          <p:cNvPr name="TextBox 14" id="14"/>
          <p:cNvSpPr txBox="true"/>
          <p:nvPr/>
        </p:nvSpPr>
        <p:spPr>
          <a:xfrm rot="0">
            <a:off x="2328506" y="5038725"/>
            <a:ext cx="8046526" cy="1820546"/>
          </a:xfrm>
          <a:prstGeom prst="rect">
            <a:avLst/>
          </a:prstGeom>
        </p:spPr>
        <p:txBody>
          <a:bodyPr anchor="t" rtlCol="false" tIns="0" lIns="0" bIns="0" rIns="0">
            <a:spAutoFit/>
          </a:bodyPr>
          <a:lstStyle/>
          <a:p>
            <a:pPr algn="ctr">
              <a:lnSpc>
                <a:spcPts val="7279"/>
              </a:lnSpc>
            </a:pPr>
            <a:r>
              <a:rPr lang="en-US" sz="5199">
                <a:solidFill>
                  <a:srgbClr val="FFFFFF"/>
                </a:solidFill>
                <a:latin typeface="Varela Round"/>
                <a:ea typeface="Varela Round"/>
                <a:cs typeface="Varela Round"/>
                <a:sym typeface="Varela Round"/>
              </a:rPr>
              <a:t>Configuration and Monitoring</a:t>
            </a:r>
          </a:p>
        </p:txBody>
      </p:sp>
    </p:spTree>
  </p:cSld>
  <p:clrMapOvr>
    <a:masterClrMapping/>
  </p:clrMapOvr>
</p:sld>
</file>

<file path=ppt/slides/slide9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69443" y="2891124"/>
            <a:ext cx="13919531" cy="6367176"/>
            <a:chOff x="0" y="0"/>
            <a:chExt cx="3666049" cy="1676952"/>
          </a:xfrm>
        </p:grpSpPr>
        <p:sp>
          <p:nvSpPr>
            <p:cNvPr name="Freeform 6" id="6"/>
            <p:cNvSpPr/>
            <p:nvPr/>
          </p:nvSpPr>
          <p:spPr>
            <a:xfrm flipH="false" flipV="false" rot="0">
              <a:off x="0" y="0"/>
              <a:ext cx="3666049" cy="1676952"/>
            </a:xfrm>
            <a:custGeom>
              <a:avLst/>
              <a:gdLst/>
              <a:ahLst/>
              <a:cxnLst/>
              <a:rect r="r" b="b" t="t" l="l"/>
              <a:pathLst>
                <a:path h="1676952" w="3666049">
                  <a:moveTo>
                    <a:pt x="55619" y="0"/>
                  </a:moveTo>
                  <a:lnTo>
                    <a:pt x="3610430" y="0"/>
                  </a:lnTo>
                  <a:cubicBezTo>
                    <a:pt x="3641148" y="0"/>
                    <a:pt x="3666049" y="24902"/>
                    <a:pt x="3666049" y="55619"/>
                  </a:cubicBezTo>
                  <a:lnTo>
                    <a:pt x="3666049" y="1621333"/>
                  </a:lnTo>
                  <a:cubicBezTo>
                    <a:pt x="3666049" y="1652050"/>
                    <a:pt x="3641148" y="1676952"/>
                    <a:pt x="3610430" y="1676952"/>
                  </a:cubicBezTo>
                  <a:lnTo>
                    <a:pt x="55619" y="1676952"/>
                  </a:lnTo>
                  <a:cubicBezTo>
                    <a:pt x="24902" y="1676952"/>
                    <a:pt x="0" y="1652050"/>
                    <a:pt x="0" y="1621333"/>
                  </a:cubicBezTo>
                  <a:lnTo>
                    <a:pt x="0" y="55619"/>
                  </a:lnTo>
                  <a:cubicBezTo>
                    <a:pt x="0" y="24902"/>
                    <a:pt x="24902" y="0"/>
                    <a:pt x="5561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666049" cy="1715052"/>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
        <p:nvSpPr>
          <p:cNvPr name="TextBox 9" id="9"/>
          <p:cNvSpPr txBox="true"/>
          <p:nvPr/>
        </p:nvSpPr>
        <p:spPr>
          <a:xfrm rot="0">
            <a:off x="2363242" y="3223887"/>
            <a:ext cx="13919531" cy="1012189"/>
          </a:xfrm>
          <a:prstGeom prst="rect">
            <a:avLst/>
          </a:prstGeom>
        </p:spPr>
        <p:txBody>
          <a:bodyPr anchor="t" rtlCol="false" tIns="0" lIns="0" bIns="0" rIns="0">
            <a:spAutoFit/>
          </a:bodyPr>
          <a:lstStyle/>
          <a:p>
            <a:pPr algn="ctr">
              <a:lnSpc>
                <a:spcPts val="4060"/>
              </a:lnSpc>
            </a:pPr>
            <a:r>
              <a:rPr lang="en-US" b="true" sz="2900" i="true">
                <a:solidFill>
                  <a:srgbClr val="000000"/>
                </a:solidFill>
                <a:latin typeface="XM Vahid Bold Italics"/>
                <a:ea typeface="XM Vahid Bold Italics"/>
                <a:cs typeface="XM Vahid Bold Italics"/>
                <a:sym typeface="XM Vahid Bold Italics"/>
              </a:rPr>
              <a:t>Splunk is widely used in cybersecurity for its ability to collect, analyze, and visualize vast amounts of data from various sources. It’s targeted for:</a:t>
            </a:r>
          </a:p>
        </p:txBody>
      </p:sp>
      <p:sp>
        <p:nvSpPr>
          <p:cNvPr name="TextBox 10" id="10"/>
          <p:cNvSpPr txBox="true"/>
          <p:nvPr/>
        </p:nvSpPr>
        <p:spPr>
          <a:xfrm rot="0">
            <a:off x="2269443" y="5999796"/>
            <a:ext cx="13919531" cy="1074418"/>
          </a:xfrm>
          <a:prstGeom prst="rect">
            <a:avLst/>
          </a:prstGeom>
        </p:spPr>
        <p:txBody>
          <a:bodyPr anchor="t" rtlCol="false" tIns="0" lIns="0" bIns="0" rIns="0">
            <a:spAutoFit/>
          </a:bodyPr>
          <a:lstStyle/>
          <a:p>
            <a:pPr algn="ctr" marL="496585" indent="-248293" lvl="1">
              <a:lnSpc>
                <a:spcPts val="3220"/>
              </a:lnSpc>
              <a:buFont typeface="Arial"/>
              <a:buChar char="•"/>
            </a:pPr>
            <a:r>
              <a:rPr lang="en-US" b="true" sz="2300" spc="-6">
                <a:solidFill>
                  <a:srgbClr val="000000"/>
                </a:solidFill>
                <a:latin typeface="XM Vahid Bold"/>
                <a:ea typeface="XM Vahid Bold"/>
                <a:cs typeface="XM Vahid Bold"/>
                <a:sym typeface="XM Vahid Bold"/>
              </a:rPr>
              <a:t>Real-Time Monitoring: Detecting and responding to security incidents as they happen, thanks to Splunk’s powerful alerting and reporting features.</a:t>
            </a:r>
          </a:p>
          <a:p>
            <a:pPr algn="ctr" rtl="true">
              <a:lnSpc>
                <a:spcPts val="2240"/>
              </a:lnSpc>
            </a:pPr>
          </a:p>
        </p:txBody>
      </p:sp>
      <p:sp>
        <p:nvSpPr>
          <p:cNvPr name="TextBox 11" id="11"/>
          <p:cNvSpPr txBox="true"/>
          <p:nvPr/>
        </p:nvSpPr>
        <p:spPr>
          <a:xfrm rot="0">
            <a:off x="2363242" y="7811776"/>
            <a:ext cx="13919531" cy="1074418"/>
          </a:xfrm>
          <a:prstGeom prst="rect">
            <a:avLst/>
          </a:prstGeom>
        </p:spPr>
        <p:txBody>
          <a:bodyPr anchor="t" rtlCol="false" tIns="0" lIns="0" bIns="0" rIns="0">
            <a:spAutoFit/>
          </a:bodyPr>
          <a:lstStyle/>
          <a:p>
            <a:pPr algn="ctr" marL="496585" indent="-248293" lvl="1">
              <a:lnSpc>
                <a:spcPts val="3220"/>
              </a:lnSpc>
              <a:buFont typeface="Arial"/>
              <a:buChar char="•"/>
            </a:pPr>
            <a:r>
              <a:rPr lang="en-US" b="true" sz="2300" spc="-6">
                <a:solidFill>
                  <a:srgbClr val="000000"/>
                </a:solidFill>
                <a:latin typeface="XM Vahid Bold"/>
                <a:ea typeface="XM Vahid Bold"/>
                <a:cs typeface="XM Vahid Bold"/>
                <a:sym typeface="XM Vahid Bold"/>
              </a:rPr>
              <a:t>Advanced Analytics: Using machine learning and custom queries to identify trends, anomalies, and potential security threats.</a:t>
            </a:r>
          </a:p>
          <a:p>
            <a:pPr algn="ctr" rtl="true">
              <a:lnSpc>
                <a:spcPts val="2240"/>
              </a:lnSpc>
            </a:pPr>
          </a:p>
        </p:txBody>
      </p:sp>
      <p:sp>
        <p:nvSpPr>
          <p:cNvPr name="TextBox 12" id="12"/>
          <p:cNvSpPr txBox="true"/>
          <p:nvPr/>
        </p:nvSpPr>
        <p:spPr>
          <a:xfrm rot="0">
            <a:off x="2363242" y="4818215"/>
            <a:ext cx="13919531" cy="1074418"/>
          </a:xfrm>
          <a:prstGeom prst="rect">
            <a:avLst/>
          </a:prstGeom>
        </p:spPr>
        <p:txBody>
          <a:bodyPr anchor="t" rtlCol="false" tIns="0" lIns="0" bIns="0" rIns="0">
            <a:spAutoFit/>
          </a:bodyPr>
          <a:lstStyle/>
          <a:p>
            <a:pPr algn="ctr" marL="496585" indent="-248293" lvl="1">
              <a:lnSpc>
                <a:spcPts val="3220"/>
              </a:lnSpc>
              <a:buFont typeface="Arial"/>
              <a:buChar char="•"/>
            </a:pPr>
            <a:r>
              <a:rPr lang="en-US" b="true" sz="2300" spc="-6">
                <a:solidFill>
                  <a:srgbClr val="000000"/>
                </a:solidFill>
                <a:latin typeface="XM Vahid Bold"/>
                <a:ea typeface="XM Vahid Bold"/>
                <a:cs typeface="XM Vahid Bold"/>
                <a:sym typeface="XM Vahid Bold"/>
              </a:rPr>
              <a:t>Centralized Log Management: Aggregating logs from multiple sources makes monitoring and analyzing system and network activity easier.</a:t>
            </a:r>
          </a:p>
          <a:p>
            <a:pPr algn="ctr" rtl="true">
              <a:lnSpc>
                <a:spcPts val="2240"/>
              </a:lnSpc>
            </a:pPr>
          </a:p>
        </p:txBody>
      </p:sp>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2060083"/>
            <a:ext cx="16230600" cy="9153159"/>
            <a:chOff x="0" y="0"/>
            <a:chExt cx="4274726" cy="2410709"/>
          </a:xfrm>
        </p:grpSpPr>
        <p:sp>
          <p:nvSpPr>
            <p:cNvPr name="Freeform 3" id="3"/>
            <p:cNvSpPr/>
            <p:nvPr/>
          </p:nvSpPr>
          <p:spPr>
            <a:xfrm flipH="false" flipV="false" rot="0">
              <a:off x="0" y="0"/>
              <a:ext cx="4274726" cy="2410709"/>
            </a:xfrm>
            <a:custGeom>
              <a:avLst/>
              <a:gdLst/>
              <a:ahLst/>
              <a:cxnLst/>
              <a:rect r="r" b="b" t="t" l="l"/>
              <a:pathLst>
                <a:path h="2410709" w="4274726">
                  <a:moveTo>
                    <a:pt x="47700" y="0"/>
                  </a:moveTo>
                  <a:lnTo>
                    <a:pt x="4227026" y="0"/>
                  </a:lnTo>
                  <a:cubicBezTo>
                    <a:pt x="4239677" y="0"/>
                    <a:pt x="4251809" y="5025"/>
                    <a:pt x="4260755" y="13971"/>
                  </a:cubicBezTo>
                  <a:cubicBezTo>
                    <a:pt x="4269700" y="22916"/>
                    <a:pt x="4274726" y="35049"/>
                    <a:pt x="4274726" y="47700"/>
                  </a:cubicBezTo>
                  <a:lnTo>
                    <a:pt x="4274726" y="2363009"/>
                  </a:lnTo>
                  <a:cubicBezTo>
                    <a:pt x="4274726" y="2375660"/>
                    <a:pt x="4269700" y="2387792"/>
                    <a:pt x="4260755" y="2396738"/>
                  </a:cubicBezTo>
                  <a:cubicBezTo>
                    <a:pt x="4251809" y="2405683"/>
                    <a:pt x="4239677" y="2410709"/>
                    <a:pt x="4227026" y="2410709"/>
                  </a:cubicBezTo>
                  <a:lnTo>
                    <a:pt x="47700" y="2410709"/>
                  </a:lnTo>
                  <a:cubicBezTo>
                    <a:pt x="35049" y="2410709"/>
                    <a:pt x="22916" y="2405683"/>
                    <a:pt x="13971" y="2396738"/>
                  </a:cubicBezTo>
                  <a:cubicBezTo>
                    <a:pt x="5025" y="2387792"/>
                    <a:pt x="0" y="2375660"/>
                    <a:pt x="0" y="2363009"/>
                  </a:cubicBezTo>
                  <a:lnTo>
                    <a:pt x="0" y="47700"/>
                  </a:lnTo>
                  <a:cubicBezTo>
                    <a:pt x="0" y="35049"/>
                    <a:pt x="5025" y="22916"/>
                    <a:pt x="13971" y="13971"/>
                  </a:cubicBezTo>
                  <a:cubicBezTo>
                    <a:pt x="22916" y="5025"/>
                    <a:pt x="35049" y="0"/>
                    <a:pt x="47700" y="0"/>
                  </a:cubicBezTo>
                  <a:close/>
                </a:path>
              </a:pathLst>
            </a:custGeom>
            <a:gradFill rotWithShape="true">
              <a:gsLst>
                <a:gs pos="0">
                  <a:srgbClr val="0097B2">
                    <a:alpha val="100000"/>
                  </a:srgbClr>
                </a:gs>
                <a:gs pos="100000">
                  <a:srgbClr val="7ED957">
                    <a:alpha val="100000"/>
                  </a:srgbClr>
                </a:gs>
              </a:gsLst>
              <a:lin ang="0"/>
            </a:gradFill>
          </p:spPr>
        </p:sp>
        <p:sp>
          <p:nvSpPr>
            <p:cNvPr name="TextBox 4" id="4"/>
            <p:cNvSpPr txBox="true"/>
            <p:nvPr/>
          </p:nvSpPr>
          <p:spPr>
            <a:xfrm>
              <a:off x="0" y="-38100"/>
              <a:ext cx="4274726" cy="244880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28105" y="2891124"/>
            <a:ext cx="14560868" cy="6675018"/>
            <a:chOff x="0" y="0"/>
            <a:chExt cx="3834961" cy="1758029"/>
          </a:xfrm>
        </p:grpSpPr>
        <p:sp>
          <p:nvSpPr>
            <p:cNvPr name="Freeform 6" id="6"/>
            <p:cNvSpPr/>
            <p:nvPr/>
          </p:nvSpPr>
          <p:spPr>
            <a:xfrm flipH="false" flipV="false" rot="0">
              <a:off x="0" y="0"/>
              <a:ext cx="3834961" cy="1758029"/>
            </a:xfrm>
            <a:custGeom>
              <a:avLst/>
              <a:gdLst/>
              <a:ahLst/>
              <a:cxnLst/>
              <a:rect r="r" b="b" t="t" l="l"/>
              <a:pathLst>
                <a:path h="1758029" w="3834961">
                  <a:moveTo>
                    <a:pt x="53169" y="0"/>
                  </a:moveTo>
                  <a:lnTo>
                    <a:pt x="3781792" y="0"/>
                  </a:lnTo>
                  <a:cubicBezTo>
                    <a:pt x="3811157" y="0"/>
                    <a:pt x="3834961" y="23805"/>
                    <a:pt x="3834961" y="53169"/>
                  </a:cubicBezTo>
                  <a:lnTo>
                    <a:pt x="3834961" y="1704860"/>
                  </a:lnTo>
                  <a:cubicBezTo>
                    <a:pt x="3834961" y="1734225"/>
                    <a:pt x="3811157" y="1758029"/>
                    <a:pt x="3781792" y="1758029"/>
                  </a:cubicBezTo>
                  <a:lnTo>
                    <a:pt x="53169" y="1758029"/>
                  </a:lnTo>
                  <a:cubicBezTo>
                    <a:pt x="39068" y="1758029"/>
                    <a:pt x="25544" y="1752428"/>
                    <a:pt x="15573" y="1742456"/>
                  </a:cubicBezTo>
                  <a:cubicBezTo>
                    <a:pt x="5602" y="1732485"/>
                    <a:pt x="0" y="1718961"/>
                    <a:pt x="0" y="1704860"/>
                  </a:cubicBezTo>
                  <a:lnTo>
                    <a:pt x="0" y="53169"/>
                  </a:lnTo>
                  <a:cubicBezTo>
                    <a:pt x="0" y="23805"/>
                    <a:pt x="23805" y="0"/>
                    <a:pt x="53169" y="0"/>
                  </a:cubicBezTo>
                  <a:close/>
                </a:path>
              </a:pathLst>
            </a:custGeom>
            <a:solidFill>
              <a:srgbClr val="FFFFFF"/>
            </a:solidFill>
            <a:ln w="47625" cap="rnd">
              <a:solidFill>
                <a:srgbClr val="000000"/>
              </a:solidFill>
              <a:prstDash val="solid"/>
              <a:round/>
            </a:ln>
          </p:spPr>
        </p:sp>
        <p:sp>
          <p:nvSpPr>
            <p:cNvPr name="TextBox 7" id="7"/>
            <p:cNvSpPr txBox="true"/>
            <p:nvPr/>
          </p:nvSpPr>
          <p:spPr>
            <a:xfrm>
              <a:off x="0" y="-38100"/>
              <a:ext cx="3834961" cy="1796129"/>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63242" y="1409700"/>
            <a:ext cx="13731933" cy="2146295"/>
          </a:xfrm>
          <a:prstGeom prst="rect">
            <a:avLst/>
          </a:prstGeom>
        </p:spPr>
        <p:txBody>
          <a:bodyPr anchor="t" rtlCol="false" tIns="0" lIns="0" bIns="0" rIns="0">
            <a:spAutoFit/>
          </a:bodyPr>
          <a:lstStyle/>
          <a:p>
            <a:pPr algn="ctr">
              <a:lnSpc>
                <a:spcPts val="7999"/>
              </a:lnSpc>
            </a:pPr>
            <a:r>
              <a:rPr lang="en-US" sz="9999">
                <a:solidFill>
                  <a:srgbClr val="FFFFFF"/>
                </a:solidFill>
                <a:latin typeface="Squada One"/>
                <a:ea typeface="Squada One"/>
                <a:cs typeface="Squada One"/>
                <a:sym typeface="Squada One"/>
              </a:rPr>
              <a:t>splunk setup</a:t>
            </a:r>
          </a:p>
          <a:p>
            <a:pPr algn="ctr">
              <a:lnSpc>
                <a:spcPts val="7999"/>
              </a:lnSpc>
            </a:pPr>
          </a:p>
        </p:txBody>
      </p:sp>
      <p:sp>
        <p:nvSpPr>
          <p:cNvPr name="TextBox 9" id="9"/>
          <p:cNvSpPr txBox="true"/>
          <p:nvPr/>
        </p:nvSpPr>
        <p:spPr>
          <a:xfrm rot="0">
            <a:off x="-997366" y="3346921"/>
            <a:ext cx="13919531" cy="1455420"/>
          </a:xfrm>
          <a:prstGeom prst="rect">
            <a:avLst/>
          </a:prstGeom>
        </p:spPr>
        <p:txBody>
          <a:bodyPr anchor="t" rtlCol="false" tIns="0" lIns="0" bIns="0" rIns="0">
            <a:spAutoFit/>
          </a:bodyPr>
          <a:lstStyle/>
          <a:p>
            <a:pPr algn="ctr">
              <a:lnSpc>
                <a:spcPts val="5880"/>
              </a:lnSpc>
            </a:pPr>
            <a:r>
              <a:rPr lang="en-US" b="true" sz="4200" i="true" spc="-67">
                <a:solidFill>
                  <a:srgbClr val="000000"/>
                </a:solidFill>
                <a:latin typeface="XM Vahid Bold Italics"/>
                <a:ea typeface="XM Vahid Bold Italics"/>
                <a:cs typeface="XM Vahid Bold Italics"/>
                <a:sym typeface="XM Vahid Bold Italics"/>
              </a:rPr>
              <a:t>Ubuntu VM Setup for Splunk</a:t>
            </a:r>
          </a:p>
          <a:p>
            <a:pPr algn="ctr">
              <a:lnSpc>
                <a:spcPts val="5880"/>
              </a:lnSpc>
            </a:pPr>
          </a:p>
        </p:txBody>
      </p:sp>
      <p:sp>
        <p:nvSpPr>
          <p:cNvPr name="TextBox 10" id="10"/>
          <p:cNvSpPr txBox="true"/>
          <p:nvPr/>
        </p:nvSpPr>
        <p:spPr>
          <a:xfrm rot="0">
            <a:off x="2363242" y="4808690"/>
            <a:ext cx="13919531" cy="1170940"/>
          </a:xfrm>
          <a:prstGeom prst="rect">
            <a:avLst/>
          </a:prstGeom>
        </p:spPr>
        <p:txBody>
          <a:bodyPr anchor="t" rtlCol="false" tIns="0" lIns="0" bIns="0" rIns="0">
            <a:spAutoFit/>
          </a:bodyPr>
          <a:lstStyle/>
          <a:p>
            <a:pPr algn="ctr" rtl="true">
              <a:lnSpc>
                <a:spcPts val="4760"/>
              </a:lnSpc>
            </a:pPr>
            <a:r>
              <a:rPr lang="en-US" b="true" sz="3400">
                <a:solidFill>
                  <a:srgbClr val="000000"/>
                </a:solidFill>
                <a:latin typeface="XM Vahid Bold"/>
                <a:ea typeface="XM Vahid Bold"/>
                <a:cs typeface="XM Vahid Bold"/>
                <a:sym typeface="XM Vahid Bold"/>
              </a:rPr>
              <a:t>To get started, I downloaded the latest LTS version of Ubuntu from the </a:t>
            </a:r>
            <a:r>
              <a:rPr lang="en-US" sz="3400" u="sng">
                <a:solidFill>
                  <a:srgbClr val="000000"/>
                </a:solidFill>
                <a:latin typeface="XM Vahid"/>
                <a:ea typeface="XM Vahid"/>
                <a:cs typeface="XM Vahid"/>
                <a:sym typeface="XM Vahid"/>
                <a:hlinkClick r:id="rId2" tooltip="https://ubuntu.com/download/desktop"/>
              </a:rPr>
              <a:t>Ubu</a:t>
            </a:r>
            <a:r>
              <a:rPr lang="en-US" sz="3400" u="sng">
                <a:solidFill>
                  <a:srgbClr val="000000"/>
                </a:solidFill>
                <a:latin typeface="XM Vahid"/>
                <a:ea typeface="XM Vahid"/>
                <a:cs typeface="XM Vahid"/>
                <a:sym typeface="XM Vahid"/>
                <a:hlinkClick r:id="rId3" tooltip="https://ubuntu.com/download/desktop"/>
              </a:rPr>
              <a:t>n</a:t>
            </a:r>
            <a:r>
              <a:rPr lang="en-US" sz="3400" u="sng">
                <a:solidFill>
                  <a:srgbClr val="000000"/>
                </a:solidFill>
                <a:latin typeface="XM Vahid"/>
                <a:ea typeface="XM Vahid"/>
                <a:cs typeface="XM Vahid"/>
                <a:sym typeface="XM Vahid"/>
                <a:hlinkClick r:id="rId4" tooltip="https://ubuntu.com/download/desktop"/>
              </a:rPr>
              <a:t>tu</a:t>
            </a:r>
            <a:r>
              <a:rPr lang="en-US" sz="3400" u="sng">
                <a:solidFill>
                  <a:srgbClr val="000000"/>
                </a:solidFill>
                <a:latin typeface="XM Vahid"/>
                <a:ea typeface="XM Vahid"/>
                <a:cs typeface="XM Vahid"/>
                <a:sym typeface="XM Vahid"/>
                <a:hlinkClick r:id="rId5" tooltip="https://ubuntu.com/download/desktop"/>
              </a:rPr>
              <a:t> </a:t>
            </a:r>
            <a:r>
              <a:rPr lang="en-US" sz="3400" u="sng">
                <a:solidFill>
                  <a:srgbClr val="000000"/>
                </a:solidFill>
                <a:latin typeface="XM Vahid"/>
                <a:ea typeface="XM Vahid"/>
                <a:cs typeface="XM Vahid"/>
                <a:sym typeface="XM Vahid"/>
                <a:hlinkClick r:id="rId6" tooltip="https://ubuntu.com/download/desktop"/>
              </a:rPr>
              <a:t>Dow</a:t>
            </a:r>
            <a:r>
              <a:rPr lang="en-US" sz="3400" u="sng">
                <a:solidFill>
                  <a:srgbClr val="000000"/>
                </a:solidFill>
                <a:latin typeface="XM Vahid"/>
                <a:ea typeface="XM Vahid"/>
                <a:cs typeface="XM Vahid"/>
                <a:sym typeface="XM Vahid"/>
                <a:hlinkClick r:id="rId7" tooltip="https://ubuntu.com/download/desktop"/>
              </a:rPr>
              <a:t>n</a:t>
            </a:r>
            <a:r>
              <a:rPr lang="en-US" sz="3400" u="sng">
                <a:solidFill>
                  <a:srgbClr val="000000"/>
                </a:solidFill>
                <a:latin typeface="XM Vahid"/>
                <a:ea typeface="XM Vahid"/>
                <a:cs typeface="XM Vahid"/>
                <a:sym typeface="XM Vahid"/>
                <a:hlinkClick r:id="rId8" tooltip="https://ubuntu.com/download/desktop"/>
              </a:rPr>
              <a:t>l</a:t>
            </a:r>
            <a:r>
              <a:rPr lang="en-US" sz="3400" u="sng">
                <a:solidFill>
                  <a:srgbClr val="000000"/>
                </a:solidFill>
                <a:latin typeface="XM Vahid"/>
                <a:ea typeface="XM Vahid"/>
                <a:cs typeface="XM Vahid"/>
                <a:sym typeface="XM Vahid"/>
                <a:hlinkClick r:id="rId9" tooltip="https://ubuntu.com/download/desktop"/>
              </a:rPr>
              <a:t>oa</a:t>
            </a:r>
            <a:r>
              <a:rPr lang="en-US" sz="3400" u="sng">
                <a:solidFill>
                  <a:srgbClr val="000000"/>
                </a:solidFill>
                <a:latin typeface="XM Vahid"/>
                <a:ea typeface="XM Vahid"/>
                <a:cs typeface="XM Vahid"/>
                <a:sym typeface="XM Vahid"/>
                <a:hlinkClick r:id="rId10" tooltip="https://ubuntu.com/download/desktop"/>
              </a:rPr>
              <a:t>ds</a:t>
            </a:r>
            <a:r>
              <a:rPr lang="en-US" b="true" sz="3400">
                <a:solidFill>
                  <a:srgbClr val="000000"/>
                </a:solidFill>
                <a:latin typeface="XM Vahid Bold"/>
                <a:ea typeface="XM Vahid Bold"/>
                <a:cs typeface="XM Vahid Bold"/>
                <a:sym typeface="XM Vahid Bold"/>
              </a:rPr>
              <a:t> page</a:t>
            </a:r>
          </a:p>
        </p:txBody>
      </p:sp>
      <p:sp>
        <p:nvSpPr>
          <p:cNvPr name="TextBox 11" id="11"/>
          <p:cNvSpPr txBox="true"/>
          <p:nvPr/>
        </p:nvSpPr>
        <p:spPr>
          <a:xfrm rot="0">
            <a:off x="2466923" y="5912955"/>
            <a:ext cx="3495477" cy="596900"/>
          </a:xfrm>
          <a:prstGeom prst="rect">
            <a:avLst/>
          </a:prstGeom>
        </p:spPr>
        <p:txBody>
          <a:bodyPr anchor="t" rtlCol="false" tIns="0" lIns="0" bIns="0" rIns="0">
            <a:spAutoFit/>
          </a:bodyPr>
          <a:lstStyle/>
          <a:p>
            <a:pPr algn="ctr">
              <a:lnSpc>
                <a:spcPts val="4900"/>
              </a:lnSpc>
            </a:pPr>
            <a:r>
              <a:rPr lang="en-US" b="true" sz="3500">
                <a:solidFill>
                  <a:srgbClr val="000000"/>
                </a:solidFill>
                <a:latin typeface="XM Vahid Bold"/>
                <a:ea typeface="XM Vahid Bold"/>
                <a:cs typeface="XM Vahid Bold"/>
                <a:sym typeface="XM Vahid Bold"/>
              </a:rPr>
              <a:t>Create a New VM</a:t>
            </a:r>
          </a:p>
        </p:txBody>
      </p:sp>
      <p:sp>
        <p:nvSpPr>
          <p:cNvPr name="TextBox 12" id="12"/>
          <p:cNvSpPr txBox="true"/>
          <p:nvPr/>
        </p:nvSpPr>
        <p:spPr>
          <a:xfrm rot="0">
            <a:off x="2419633" y="6991948"/>
            <a:ext cx="12977812" cy="1216025"/>
          </a:xfrm>
          <a:prstGeom prst="rect">
            <a:avLst/>
          </a:prstGeom>
        </p:spPr>
        <p:txBody>
          <a:bodyPr anchor="t" rtlCol="false" tIns="0" lIns="0" bIns="0" rIns="0">
            <a:spAutoFit/>
          </a:bodyPr>
          <a:lstStyle/>
          <a:p>
            <a:pPr algn="ctr">
              <a:lnSpc>
                <a:spcPts val="4900"/>
              </a:lnSpc>
            </a:pPr>
            <a:r>
              <a:rPr lang="en-US" sz="3500" b="true">
                <a:solidFill>
                  <a:srgbClr val="000000"/>
                </a:solidFill>
                <a:latin typeface="XM Vahid Bold"/>
                <a:ea typeface="XM Vahid Bold"/>
                <a:cs typeface="XM Vahid Bold"/>
                <a:sym typeface="XM Vahid Bold"/>
              </a:rPr>
              <a:t>assign suitable resources for thar vm RAM, Memory and hard disk</a:t>
            </a:r>
          </a:p>
          <a:p>
            <a:pPr algn="ctr">
              <a:lnSpc>
                <a:spcPts val="4900"/>
              </a:lnSpc>
            </a:pPr>
          </a:p>
        </p:txBody>
      </p:sp>
      <p:sp>
        <p:nvSpPr>
          <p:cNvPr name="TextBox 13" id="13"/>
          <p:cNvSpPr txBox="true"/>
          <p:nvPr/>
        </p:nvSpPr>
        <p:spPr>
          <a:xfrm rot="0">
            <a:off x="1952786" y="7937017"/>
            <a:ext cx="15924758" cy="1771015"/>
          </a:xfrm>
          <a:prstGeom prst="rect">
            <a:avLst/>
          </a:prstGeom>
        </p:spPr>
        <p:txBody>
          <a:bodyPr anchor="t" rtlCol="false" tIns="0" lIns="0" bIns="0" rIns="0">
            <a:spAutoFit/>
          </a:bodyPr>
          <a:lstStyle/>
          <a:p>
            <a:pPr algn="ctr">
              <a:lnSpc>
                <a:spcPts val="4760"/>
              </a:lnSpc>
            </a:pPr>
            <a:r>
              <a:rPr lang="en-US" sz="3400" b="true">
                <a:solidFill>
                  <a:srgbClr val="000000"/>
                </a:solidFill>
                <a:latin typeface="XM Vahid Bold"/>
                <a:ea typeface="XM Vahid Bold"/>
                <a:cs typeface="XM Vahid Bold"/>
                <a:sym typeface="XM Vahid Bold"/>
              </a:rPr>
              <a:t>assign a suitable vlan to the vm and make sure this vlan can reach all vlans to collect logs from </a:t>
            </a:r>
          </a:p>
          <a:p>
            <a:pPr algn="ctr">
              <a:lnSpc>
                <a:spcPts val="476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DAGTuTm5uIY</dc:identifier>
  <dcterms:modified xsi:type="dcterms:W3CDTF">2011-08-01T06:04:30Z</dcterms:modified>
  <cp:revision>1</cp:revision>
  <dc:title>DEPI Presentation</dc:title>
</cp:coreProperties>
</file>